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63" r:id="rId5"/>
    <p:sldId id="257" r:id="rId6"/>
    <p:sldId id="260" r:id="rId7"/>
    <p:sldId id="265" r:id="rId8"/>
    <p:sldId id="266" r:id="rId9"/>
    <p:sldId id="270" r:id="rId10"/>
    <p:sldId id="267" r:id="rId11"/>
    <p:sldId id="259" r:id="rId12"/>
    <p:sldId id="258" r:id="rId13"/>
    <p:sldId id="268" r:id="rId14"/>
  </p:sldIdLst>
  <p:sldSz cx="12192000" cy="6858000"/>
  <p:notesSz cx="6865938" cy="9998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ola beverley" initials="nb" lastIdx="6" clrIdx="0"/>
  <p:cmAuthor id="2" name="Naomi Hiscock" initials="NH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5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D8CFC8-ECC1-46FE-BC02-88A4CC53F7DF}" v="28" dt="2020-04-14T16:21:35.5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3" autoAdjust="0"/>
    <p:restoredTop sz="93289"/>
  </p:normalViewPr>
  <p:slideViewPr>
    <p:cSldViewPr snapToGrid="0">
      <p:cViewPr varScale="1">
        <p:scale>
          <a:sx n="106" d="100"/>
          <a:sy n="106" d="100"/>
        </p:scale>
        <p:origin x="67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od, Lucy" userId="fc26114c-1456-4dbd-af7e-8d6f300a5a38" providerId="ADAL" clId="{8FD8CFC8-ECC1-46FE-BC02-88A4CC53F7DF}"/>
    <pc:docChg chg="undo custSel addSld delSld modSld">
      <pc:chgData name="Wood, Lucy" userId="fc26114c-1456-4dbd-af7e-8d6f300a5a38" providerId="ADAL" clId="{8FD8CFC8-ECC1-46FE-BC02-88A4CC53F7DF}" dt="2020-04-16T11:52:24.552" v="555" actId="13926"/>
      <pc:docMkLst>
        <pc:docMk/>
      </pc:docMkLst>
      <pc:sldChg chg="addSp modSp delCm">
        <pc:chgData name="Wood, Lucy" userId="fc26114c-1456-4dbd-af7e-8d6f300a5a38" providerId="ADAL" clId="{8FD8CFC8-ECC1-46FE-BC02-88A4CC53F7DF}" dt="2020-04-14T16:19:56.599" v="516"/>
        <pc:sldMkLst>
          <pc:docMk/>
          <pc:sldMk cId="3753615483" sldId="257"/>
        </pc:sldMkLst>
        <pc:spChg chg="mod">
          <ac:chgData name="Wood, Lucy" userId="fc26114c-1456-4dbd-af7e-8d6f300a5a38" providerId="ADAL" clId="{8FD8CFC8-ECC1-46FE-BC02-88A4CC53F7DF}" dt="2020-04-14T16:13:34.071" v="446" actId="20577"/>
          <ac:spMkLst>
            <pc:docMk/>
            <pc:sldMk cId="3753615483" sldId="257"/>
            <ac:spMk id="7" creationId="{185DACEB-595C-438F-A77A-E53F98A2A227}"/>
          </ac:spMkLst>
        </pc:spChg>
        <pc:spChg chg="add">
          <ac:chgData name="Wood, Lucy" userId="fc26114c-1456-4dbd-af7e-8d6f300a5a38" providerId="ADAL" clId="{8FD8CFC8-ECC1-46FE-BC02-88A4CC53F7DF}" dt="2020-04-14T16:19:56.599" v="516"/>
          <ac:spMkLst>
            <pc:docMk/>
            <pc:sldMk cId="3753615483" sldId="257"/>
            <ac:spMk id="18" creationId="{20A7EE7B-A44D-4554-A349-CACE39707CFB}"/>
          </ac:spMkLst>
        </pc:spChg>
        <pc:picChg chg="add mod">
          <ac:chgData name="Wood, Lucy" userId="fc26114c-1456-4dbd-af7e-8d6f300a5a38" providerId="ADAL" clId="{8FD8CFC8-ECC1-46FE-BC02-88A4CC53F7DF}" dt="2020-04-14T15:42:40.768" v="14" actId="1037"/>
          <ac:picMkLst>
            <pc:docMk/>
            <pc:sldMk cId="3753615483" sldId="257"/>
            <ac:picMk id="10" creationId="{4D88DD74-9C8B-403F-83F4-CB769788DB4E}"/>
          </ac:picMkLst>
        </pc:picChg>
      </pc:sldChg>
      <pc:sldChg chg="addSp delSp modSp">
        <pc:chgData name="Wood, Lucy" userId="fc26114c-1456-4dbd-af7e-8d6f300a5a38" providerId="ADAL" clId="{8FD8CFC8-ECC1-46FE-BC02-88A4CC53F7DF}" dt="2020-04-14T16:21:35.593" v="528"/>
        <pc:sldMkLst>
          <pc:docMk/>
          <pc:sldMk cId="988451906" sldId="258"/>
        </pc:sldMkLst>
        <pc:spChg chg="mod">
          <ac:chgData name="Wood, Lucy" userId="fc26114c-1456-4dbd-af7e-8d6f300a5a38" providerId="ADAL" clId="{8FD8CFC8-ECC1-46FE-BC02-88A4CC53F7DF}" dt="2020-04-14T15:45:48.244" v="28" actId="20577"/>
          <ac:spMkLst>
            <pc:docMk/>
            <pc:sldMk cId="988451906" sldId="258"/>
            <ac:spMk id="6" creationId="{9C383873-1ACC-4285-9071-305DE9E2508F}"/>
          </ac:spMkLst>
        </pc:spChg>
        <pc:spChg chg="mod">
          <ac:chgData name="Wood, Lucy" userId="fc26114c-1456-4dbd-af7e-8d6f300a5a38" providerId="ADAL" clId="{8FD8CFC8-ECC1-46FE-BC02-88A4CC53F7DF}" dt="2020-04-14T16:18:55.558" v="515" actId="1076"/>
          <ac:spMkLst>
            <pc:docMk/>
            <pc:sldMk cId="988451906" sldId="258"/>
            <ac:spMk id="16" creationId="{A9C498DC-383D-4B5D-90C9-74B254E75BE6}"/>
          </ac:spMkLst>
        </pc:spChg>
        <pc:spChg chg="add">
          <ac:chgData name="Wood, Lucy" userId="fc26114c-1456-4dbd-af7e-8d6f300a5a38" providerId="ADAL" clId="{8FD8CFC8-ECC1-46FE-BC02-88A4CC53F7DF}" dt="2020-04-14T16:21:35.593" v="528"/>
          <ac:spMkLst>
            <pc:docMk/>
            <pc:sldMk cId="988451906" sldId="258"/>
            <ac:spMk id="18" creationId="{314DDACF-2D69-4163-AB2F-33C141655933}"/>
          </ac:spMkLst>
        </pc:spChg>
        <pc:spChg chg="mod">
          <ac:chgData name="Wood, Lucy" userId="fc26114c-1456-4dbd-af7e-8d6f300a5a38" providerId="ADAL" clId="{8FD8CFC8-ECC1-46FE-BC02-88A4CC53F7DF}" dt="2020-04-14T15:45:35.703" v="27" actId="20577"/>
          <ac:spMkLst>
            <pc:docMk/>
            <pc:sldMk cId="988451906" sldId="258"/>
            <ac:spMk id="38" creationId="{80173D6C-DD22-4BE8-9DD3-46C2F5CF7325}"/>
          </ac:spMkLst>
        </pc:spChg>
        <pc:spChg chg="mod">
          <ac:chgData name="Wood, Lucy" userId="fc26114c-1456-4dbd-af7e-8d6f300a5a38" providerId="ADAL" clId="{8FD8CFC8-ECC1-46FE-BC02-88A4CC53F7DF}" dt="2020-04-14T15:45:21.512" v="25" actId="1076"/>
          <ac:spMkLst>
            <pc:docMk/>
            <pc:sldMk cId="988451906" sldId="258"/>
            <ac:spMk id="39" creationId="{B7389283-425E-4252-A2A0-12FD8CA5FEAE}"/>
          </ac:spMkLst>
        </pc:spChg>
        <pc:picChg chg="del">
          <ac:chgData name="Wood, Lucy" userId="fc26114c-1456-4dbd-af7e-8d6f300a5a38" providerId="ADAL" clId="{8FD8CFC8-ECC1-46FE-BC02-88A4CC53F7DF}" dt="2020-04-14T16:18:51.466" v="514" actId="478"/>
          <ac:picMkLst>
            <pc:docMk/>
            <pc:sldMk cId="988451906" sldId="258"/>
            <ac:picMk id="11" creationId="{2766B53B-2363-462B-9152-E6EE8A546B0B}"/>
          </ac:picMkLst>
        </pc:picChg>
        <pc:picChg chg="add">
          <ac:chgData name="Wood, Lucy" userId="fc26114c-1456-4dbd-af7e-8d6f300a5a38" providerId="ADAL" clId="{8FD8CFC8-ECC1-46FE-BC02-88A4CC53F7DF}" dt="2020-04-14T15:43:55.116" v="23"/>
          <ac:picMkLst>
            <pc:docMk/>
            <pc:sldMk cId="988451906" sldId="258"/>
            <ac:picMk id="15" creationId="{984F4C03-938D-4712-9D23-892742518C39}"/>
          </ac:picMkLst>
        </pc:picChg>
      </pc:sldChg>
      <pc:sldChg chg="addSp modSp delCm">
        <pc:chgData name="Wood, Lucy" userId="fc26114c-1456-4dbd-af7e-8d6f300a5a38" providerId="ADAL" clId="{8FD8CFC8-ECC1-46FE-BC02-88A4CC53F7DF}" dt="2020-04-14T16:21:32.236" v="527"/>
        <pc:sldMkLst>
          <pc:docMk/>
          <pc:sldMk cId="1152218531" sldId="259"/>
        </pc:sldMkLst>
        <pc:spChg chg="mod">
          <ac:chgData name="Wood, Lucy" userId="fc26114c-1456-4dbd-af7e-8d6f300a5a38" providerId="ADAL" clId="{8FD8CFC8-ECC1-46FE-BC02-88A4CC53F7DF}" dt="2020-04-14T16:18:17.151" v="512" actId="20577"/>
          <ac:spMkLst>
            <pc:docMk/>
            <pc:sldMk cId="1152218531" sldId="259"/>
            <ac:spMk id="6" creationId="{9C383873-1ACC-4285-9071-305DE9E2508F}"/>
          </ac:spMkLst>
        </pc:spChg>
        <pc:spChg chg="add">
          <ac:chgData name="Wood, Lucy" userId="fc26114c-1456-4dbd-af7e-8d6f300a5a38" providerId="ADAL" clId="{8FD8CFC8-ECC1-46FE-BC02-88A4CC53F7DF}" dt="2020-04-14T16:21:32.236" v="527"/>
          <ac:spMkLst>
            <pc:docMk/>
            <pc:sldMk cId="1152218531" sldId="259"/>
            <ac:spMk id="33" creationId="{F8279E28-3073-46D7-ABCD-EC203CE80307}"/>
          </ac:spMkLst>
        </pc:spChg>
        <pc:picChg chg="add">
          <ac:chgData name="Wood, Lucy" userId="fc26114c-1456-4dbd-af7e-8d6f300a5a38" providerId="ADAL" clId="{8FD8CFC8-ECC1-46FE-BC02-88A4CC53F7DF}" dt="2020-04-14T15:43:51.119" v="22"/>
          <ac:picMkLst>
            <pc:docMk/>
            <pc:sldMk cId="1152218531" sldId="259"/>
            <ac:picMk id="32" creationId="{708D1539-2533-487C-BD6E-CD57F1983CC9}"/>
          </ac:picMkLst>
        </pc:picChg>
      </pc:sldChg>
      <pc:sldChg chg="addSp modSp delCm">
        <pc:chgData name="Wood, Lucy" userId="fc26114c-1456-4dbd-af7e-8d6f300a5a38" providerId="ADAL" clId="{8FD8CFC8-ECC1-46FE-BC02-88A4CC53F7DF}" dt="2020-04-16T11:51:53.488" v="544" actId="20577"/>
        <pc:sldMkLst>
          <pc:docMk/>
          <pc:sldMk cId="2770773100" sldId="260"/>
        </pc:sldMkLst>
        <pc:spChg chg="mod">
          <ac:chgData name="Wood, Lucy" userId="fc26114c-1456-4dbd-af7e-8d6f300a5a38" providerId="ADAL" clId="{8FD8CFC8-ECC1-46FE-BC02-88A4CC53F7DF}" dt="2020-04-16T11:51:53.488" v="544" actId="20577"/>
          <ac:spMkLst>
            <pc:docMk/>
            <pc:sldMk cId="2770773100" sldId="260"/>
            <ac:spMk id="3" creationId="{E6841FB7-C98C-4289-87E2-73C60BF39528}"/>
          </ac:spMkLst>
        </pc:spChg>
        <pc:spChg chg="add mod">
          <ac:chgData name="Wood, Lucy" userId="fc26114c-1456-4dbd-af7e-8d6f300a5a38" providerId="ADAL" clId="{8FD8CFC8-ECC1-46FE-BC02-88A4CC53F7DF}" dt="2020-04-14T16:20:12.761" v="518" actId="207"/>
          <ac:spMkLst>
            <pc:docMk/>
            <pc:sldMk cId="2770773100" sldId="260"/>
            <ac:spMk id="14" creationId="{2041B1AF-1F13-4612-AD09-18D4C7DD6F2C}"/>
          </ac:spMkLst>
        </pc:spChg>
        <pc:picChg chg="add mod">
          <ac:chgData name="Wood, Lucy" userId="fc26114c-1456-4dbd-af7e-8d6f300a5a38" providerId="ADAL" clId="{8FD8CFC8-ECC1-46FE-BC02-88A4CC53F7DF}" dt="2020-04-14T15:43:08.186" v="19" actId="1035"/>
          <ac:picMkLst>
            <pc:docMk/>
            <pc:sldMk cId="2770773100" sldId="260"/>
            <ac:picMk id="13" creationId="{48411B61-9723-4392-8D82-B0013BFFE81D}"/>
          </ac:picMkLst>
        </pc:picChg>
      </pc:sldChg>
      <pc:sldChg chg="modSp delCm">
        <pc:chgData name="Wood, Lucy" userId="fc26114c-1456-4dbd-af7e-8d6f300a5a38" providerId="ADAL" clId="{8FD8CFC8-ECC1-46FE-BC02-88A4CC53F7DF}" dt="2020-04-14T16:23:10.424" v="537" actId="1592"/>
        <pc:sldMkLst>
          <pc:docMk/>
          <pc:sldMk cId="4268399292" sldId="263"/>
        </pc:sldMkLst>
        <pc:spChg chg="mod">
          <ac:chgData name="Wood, Lucy" userId="fc26114c-1456-4dbd-af7e-8d6f300a5a38" providerId="ADAL" clId="{8FD8CFC8-ECC1-46FE-BC02-88A4CC53F7DF}" dt="2020-04-14T16:22:58.546" v="536" actId="20577"/>
          <ac:spMkLst>
            <pc:docMk/>
            <pc:sldMk cId="4268399292" sldId="263"/>
            <ac:spMk id="12" creationId="{1D7C7D8B-3E2D-40BF-8D11-7997DD81E41F}"/>
          </ac:spMkLst>
        </pc:spChg>
      </pc:sldChg>
      <pc:sldChg chg="addSp delSp modSp del">
        <pc:chgData name="Wood, Lucy" userId="fc26114c-1456-4dbd-af7e-8d6f300a5a38" providerId="ADAL" clId="{8FD8CFC8-ECC1-46FE-BC02-88A4CC53F7DF}" dt="2020-04-14T16:10:43.441" v="433" actId="2696"/>
        <pc:sldMkLst>
          <pc:docMk/>
          <pc:sldMk cId="1090682644" sldId="264"/>
        </pc:sldMkLst>
        <pc:spChg chg="del">
          <ac:chgData name="Wood, Lucy" userId="fc26114c-1456-4dbd-af7e-8d6f300a5a38" providerId="ADAL" clId="{8FD8CFC8-ECC1-46FE-BC02-88A4CC53F7DF}" dt="2020-04-14T16:07:56.601" v="430" actId="478"/>
          <ac:spMkLst>
            <pc:docMk/>
            <pc:sldMk cId="1090682644" sldId="264"/>
            <ac:spMk id="4" creationId="{00000000-0000-0000-0000-000000000000}"/>
          </ac:spMkLst>
        </pc:spChg>
        <pc:picChg chg="add mod">
          <ac:chgData name="Wood, Lucy" userId="fc26114c-1456-4dbd-af7e-8d6f300a5a38" providerId="ADAL" clId="{8FD8CFC8-ECC1-46FE-BC02-88A4CC53F7DF}" dt="2020-04-14T16:08:04.969" v="431" actId="1076"/>
          <ac:picMkLst>
            <pc:docMk/>
            <pc:sldMk cId="1090682644" sldId="264"/>
            <ac:picMk id="55" creationId="{A8AF1633-4078-4353-BFA1-0A4D4CA0538D}"/>
          </ac:picMkLst>
        </pc:picChg>
      </pc:sldChg>
      <pc:sldChg chg="addSp modSp">
        <pc:chgData name="Wood, Lucy" userId="fc26114c-1456-4dbd-af7e-8d6f300a5a38" providerId="ADAL" clId="{8FD8CFC8-ECC1-46FE-BC02-88A4CC53F7DF}" dt="2020-04-14T16:23:45.959" v="538" actId="20577"/>
        <pc:sldMkLst>
          <pc:docMk/>
          <pc:sldMk cId="109146660" sldId="265"/>
        </pc:sldMkLst>
        <pc:spChg chg="mod">
          <ac:chgData name="Wood, Lucy" userId="fc26114c-1456-4dbd-af7e-8d6f300a5a38" providerId="ADAL" clId="{8FD8CFC8-ECC1-46FE-BC02-88A4CC53F7DF}" dt="2020-04-14T16:23:45.959" v="538" actId="20577"/>
          <ac:spMkLst>
            <pc:docMk/>
            <pc:sldMk cId="109146660" sldId="265"/>
            <ac:spMk id="6" creationId="{9C383873-1ACC-4285-9071-305DE9E2508F}"/>
          </ac:spMkLst>
        </pc:spChg>
        <pc:spChg chg="add mod">
          <ac:chgData name="Wood, Lucy" userId="fc26114c-1456-4dbd-af7e-8d6f300a5a38" providerId="ADAL" clId="{8FD8CFC8-ECC1-46FE-BC02-88A4CC53F7DF}" dt="2020-04-14T16:20:29.771" v="520" actId="207"/>
          <ac:spMkLst>
            <pc:docMk/>
            <pc:sldMk cId="109146660" sldId="265"/>
            <ac:spMk id="14" creationId="{EACFD355-DB06-4562-9830-BA641AA450E3}"/>
          </ac:spMkLst>
        </pc:spChg>
      </pc:sldChg>
      <pc:sldChg chg="addSp modSp delCm">
        <pc:chgData name="Wood, Lucy" userId="fc26114c-1456-4dbd-af7e-8d6f300a5a38" providerId="ADAL" clId="{8FD8CFC8-ECC1-46FE-BC02-88A4CC53F7DF}" dt="2020-04-16T11:52:24.552" v="555" actId="13926"/>
        <pc:sldMkLst>
          <pc:docMk/>
          <pc:sldMk cId="1279607958" sldId="266"/>
        </pc:sldMkLst>
        <pc:spChg chg="mod">
          <ac:chgData name="Wood, Lucy" userId="fc26114c-1456-4dbd-af7e-8d6f300a5a38" providerId="ADAL" clId="{8FD8CFC8-ECC1-46FE-BC02-88A4CC53F7DF}" dt="2020-04-16T11:52:00.600" v="549" actId="20577"/>
          <ac:spMkLst>
            <pc:docMk/>
            <pc:sldMk cId="1279607958" sldId="266"/>
            <ac:spMk id="3" creationId="{E6841FB7-C98C-4289-87E2-73C60BF39528}"/>
          </ac:spMkLst>
        </pc:spChg>
        <pc:spChg chg="mod">
          <ac:chgData name="Wood, Lucy" userId="fc26114c-1456-4dbd-af7e-8d6f300a5a38" providerId="ADAL" clId="{8FD8CFC8-ECC1-46FE-BC02-88A4CC53F7DF}" dt="2020-04-16T11:52:24.552" v="555" actId="13926"/>
          <ac:spMkLst>
            <pc:docMk/>
            <pc:sldMk cId="1279607958" sldId="266"/>
            <ac:spMk id="25" creationId="{00000000-0000-0000-0000-000000000000}"/>
          </ac:spMkLst>
        </pc:spChg>
        <pc:spChg chg="add mod">
          <ac:chgData name="Wood, Lucy" userId="fc26114c-1456-4dbd-af7e-8d6f300a5a38" providerId="ADAL" clId="{8FD8CFC8-ECC1-46FE-BC02-88A4CC53F7DF}" dt="2020-04-14T16:20:48.533" v="522" actId="207"/>
          <ac:spMkLst>
            <pc:docMk/>
            <pc:sldMk cId="1279607958" sldId="266"/>
            <ac:spMk id="41" creationId="{8E8F0C8E-8D21-4A0C-A190-3B141EDD199A}"/>
          </ac:spMkLst>
        </pc:spChg>
        <pc:picChg chg="add">
          <ac:chgData name="Wood, Lucy" userId="fc26114c-1456-4dbd-af7e-8d6f300a5a38" providerId="ADAL" clId="{8FD8CFC8-ECC1-46FE-BC02-88A4CC53F7DF}" dt="2020-04-14T15:43:20.990" v="20"/>
          <ac:picMkLst>
            <pc:docMk/>
            <pc:sldMk cId="1279607958" sldId="266"/>
            <ac:picMk id="40" creationId="{CDE25909-32EC-4B39-A12E-26C450774B3C}"/>
          </ac:picMkLst>
        </pc:picChg>
      </pc:sldChg>
      <pc:sldChg chg="addSp modSp delCm">
        <pc:chgData name="Wood, Lucy" userId="fc26114c-1456-4dbd-af7e-8d6f300a5a38" providerId="ADAL" clId="{8FD8CFC8-ECC1-46FE-BC02-88A4CC53F7DF}" dt="2020-04-14T16:25:16.572" v="539" actId="1592"/>
        <pc:sldMkLst>
          <pc:docMk/>
          <pc:sldMk cId="589689589" sldId="267"/>
        </pc:sldMkLst>
        <pc:spChg chg="mod">
          <ac:chgData name="Wood, Lucy" userId="fc26114c-1456-4dbd-af7e-8d6f300a5a38" providerId="ADAL" clId="{8FD8CFC8-ECC1-46FE-BC02-88A4CC53F7DF}" dt="2020-04-14T16:16:56.297" v="478" actId="27636"/>
          <ac:spMkLst>
            <pc:docMk/>
            <pc:sldMk cId="589689589" sldId="267"/>
            <ac:spMk id="3" creationId="{E6841FB7-C98C-4289-87E2-73C60BF39528}"/>
          </ac:spMkLst>
        </pc:spChg>
        <pc:spChg chg="mod">
          <ac:chgData name="Wood, Lucy" userId="fc26114c-1456-4dbd-af7e-8d6f300a5a38" providerId="ADAL" clId="{8FD8CFC8-ECC1-46FE-BC02-88A4CC53F7DF}" dt="2020-04-14T16:17:09.508" v="480" actId="20577"/>
          <ac:spMkLst>
            <pc:docMk/>
            <pc:sldMk cId="589689589" sldId="267"/>
            <ac:spMk id="21" creationId="{00000000-0000-0000-0000-000000000000}"/>
          </ac:spMkLst>
        </pc:spChg>
        <pc:spChg chg="mod">
          <ac:chgData name="Wood, Lucy" userId="fc26114c-1456-4dbd-af7e-8d6f300a5a38" providerId="ADAL" clId="{8FD8CFC8-ECC1-46FE-BC02-88A4CC53F7DF}" dt="2020-04-14T16:17:13.006" v="482" actId="20577"/>
          <ac:spMkLst>
            <pc:docMk/>
            <pc:sldMk cId="589689589" sldId="267"/>
            <ac:spMk id="24" creationId="{00000000-0000-0000-0000-000000000000}"/>
          </ac:spMkLst>
        </pc:spChg>
        <pc:spChg chg="add mod">
          <ac:chgData name="Wood, Lucy" userId="fc26114c-1456-4dbd-af7e-8d6f300a5a38" providerId="ADAL" clId="{8FD8CFC8-ECC1-46FE-BC02-88A4CC53F7DF}" dt="2020-04-14T16:21:24.823" v="526" actId="207"/>
          <ac:spMkLst>
            <pc:docMk/>
            <pc:sldMk cId="589689589" sldId="267"/>
            <ac:spMk id="30" creationId="{D326E64D-6884-4CB9-B40F-0E026028D72C}"/>
          </ac:spMkLst>
        </pc:spChg>
        <pc:spChg chg="mod">
          <ac:chgData name="Wood, Lucy" userId="fc26114c-1456-4dbd-af7e-8d6f300a5a38" providerId="ADAL" clId="{8FD8CFC8-ECC1-46FE-BC02-88A4CC53F7DF}" dt="2020-04-14T16:15:50.390" v="469" actId="20577"/>
          <ac:spMkLst>
            <pc:docMk/>
            <pc:sldMk cId="589689589" sldId="267"/>
            <ac:spMk id="40" creationId="{316D0A9F-5266-40D7-BD38-51D5CBE16850}"/>
          </ac:spMkLst>
        </pc:spChg>
        <pc:picChg chg="add">
          <ac:chgData name="Wood, Lucy" userId="fc26114c-1456-4dbd-af7e-8d6f300a5a38" providerId="ADAL" clId="{8FD8CFC8-ECC1-46FE-BC02-88A4CC53F7DF}" dt="2020-04-14T15:43:33.643" v="21"/>
          <ac:picMkLst>
            <pc:docMk/>
            <pc:sldMk cId="589689589" sldId="267"/>
            <ac:picMk id="25" creationId="{E34FD7CF-4D81-4069-AFCF-18F1092C04BE}"/>
          </ac:picMkLst>
        </pc:picChg>
      </pc:sldChg>
      <pc:sldChg chg="modSp delCm">
        <pc:chgData name="Wood, Lucy" userId="fc26114c-1456-4dbd-af7e-8d6f300a5a38" providerId="ADAL" clId="{8FD8CFC8-ECC1-46FE-BC02-88A4CC53F7DF}" dt="2020-04-14T16:04:46.722" v="427" actId="27636"/>
        <pc:sldMkLst>
          <pc:docMk/>
          <pc:sldMk cId="327944350" sldId="268"/>
        </pc:sldMkLst>
        <pc:spChg chg="mod">
          <ac:chgData name="Wood, Lucy" userId="fc26114c-1456-4dbd-af7e-8d6f300a5a38" providerId="ADAL" clId="{8FD8CFC8-ECC1-46FE-BC02-88A4CC53F7DF}" dt="2020-04-14T16:04:46.722" v="427" actId="27636"/>
          <ac:spMkLst>
            <pc:docMk/>
            <pc:sldMk cId="327944350" sldId="268"/>
            <ac:spMk id="6" creationId="{9C383873-1ACC-4285-9071-305DE9E2508F}"/>
          </ac:spMkLst>
        </pc:spChg>
      </pc:sldChg>
      <pc:sldChg chg="addSp modSp add">
        <pc:chgData name="Wood, Lucy" userId="fc26114c-1456-4dbd-af7e-8d6f300a5a38" providerId="ADAL" clId="{8FD8CFC8-ECC1-46FE-BC02-88A4CC53F7DF}" dt="2020-04-14T16:21:07.289" v="524" actId="207"/>
        <pc:sldMkLst>
          <pc:docMk/>
          <pc:sldMk cId="1246744172" sldId="270"/>
        </pc:sldMkLst>
        <pc:spChg chg="add mod">
          <ac:chgData name="Wood, Lucy" userId="fc26114c-1456-4dbd-af7e-8d6f300a5a38" providerId="ADAL" clId="{8FD8CFC8-ECC1-46FE-BC02-88A4CC53F7DF}" dt="2020-04-14T16:21:07.289" v="524" actId="207"/>
          <ac:spMkLst>
            <pc:docMk/>
            <pc:sldMk cId="1246744172" sldId="270"/>
            <ac:spMk id="55" creationId="{5094E747-7C3E-484A-83F7-20C216554FE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/>
            </a:lvl1pPr>
          </a:lstStyle>
          <a:p>
            <a:fld id="{41D06ED0-1F26-454B-B67A-67A563A84476}" type="datetimeFigureOut">
              <a:rPr lang="en-GB" smtClean="0"/>
              <a:t>18/04/2020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9" tIns="48180" rIns="96359" bIns="4818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594" y="4811574"/>
            <a:ext cx="5492750" cy="3936742"/>
          </a:xfrm>
          <a:prstGeom prst="rect">
            <a:avLst/>
          </a:prstGeom>
        </p:spPr>
        <p:txBody>
          <a:bodyPr vert="horz" lIns="96359" tIns="48180" rIns="96359" bIns="481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9109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/>
            </a:lvl1pPr>
          </a:lstStyle>
          <a:p>
            <a:fld id="{9E7AF5D8-1F05-48ED-8E4A-12DF23A77C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156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440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74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880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709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91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376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632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652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97444-58CA-428B-98AD-227E882B5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7FB410-21BB-4711-A41C-CFC183458F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A0506-BFD3-40B0-A201-5065B24AE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FF89-3D73-4E9B-BE1E-45C87218D723}" type="datetime1">
              <a:rPr lang="en-GB" smtClean="0"/>
              <a:t>18/04/2020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AA743-A7FC-4E80-AC63-433C40166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33622-3F99-4BA3-A8A4-8CE5512C2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894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7DC0B-90F0-40DA-BF4A-1EE3344C7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06052-49EC-4B26-81E2-D2F5C899F1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41AF0-6649-406B-A588-44F867CB3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56BC-C05B-4CD0-AADB-EE74B56E2E70}" type="datetime1">
              <a:rPr lang="en-GB" smtClean="0"/>
              <a:t>18/04/2020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85DB2-E2C0-4EB4-AEE3-A13B535A1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27997-F0C8-45FC-97ED-B922F9BA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727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0BB8A2-54FB-4AC4-A496-D892590803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610B1-D4A2-49B6-AC30-EA357F9BF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FDD9E-20D5-4DD9-86E0-16EF61416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53B6-3CC2-477A-99E3-207C3D83100F}" type="datetime1">
              <a:rPr lang="en-GB" smtClean="0"/>
              <a:t>18/04/2020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559BE-CD51-4700-B1B6-58A86EE5B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EAE30-46E0-47FE-98F5-DCC62A241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398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D870E-81AE-4784-B253-D00D0C0EC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A28E4-CFE3-4FFB-AD74-EC0B01A66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805AC-6E88-4E1D-84EB-3088DA778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1A46-AC9E-4BF9-8906-BC445D17B1B2}" type="datetime1">
              <a:rPr lang="en-GB" smtClean="0"/>
              <a:t>18/04/2020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5CFAC-2981-4624-A8DE-57A2D041B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EE4AF-E334-44CB-9B9F-E79351CFD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482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70DC7-5601-4323-A10D-588D254E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05F0C-96A1-4C73-B74B-68A0EC2A2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98F3B-AFD0-48F5-9C17-46C277A61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3E22-76FF-4D99-A07F-FBBF05ECEFBF}" type="datetime1">
              <a:rPr lang="en-GB" smtClean="0"/>
              <a:t>18/04/2020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375A5-8B34-4C2B-856B-3CFEB3A1B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800B6-722F-4EE0-80D4-2CCFBB3D1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88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CDDD6-4F9B-4341-A079-A473E8917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41AF4-CBC8-48EA-86F0-96AFEB2592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45709-27F0-4157-8399-B3593F72B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0CCB5-AF64-49CC-8F67-BA2176A38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538A-9AD3-4562-925B-5BA8E1AA4279}" type="datetime1">
              <a:rPr lang="en-GB" smtClean="0"/>
              <a:t>18/04/2020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32F678-22B9-4FD5-A197-613C4CE9E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36F21-E5AB-4488-BCF1-6A1281B21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69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5EBAA-3190-4245-B37E-3DAEB46A7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1C23B-440B-4FB0-97D0-43709842A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75A205-5C1D-4642-B209-C65993662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F3485F-8462-47B4-BB9A-B3F920F1EA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2987CA-2F33-412D-9340-F633B74029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A232FB-D739-4DFC-8203-760080828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81575-FC21-4F72-9495-344C5D510227}" type="datetime1">
              <a:rPr lang="en-GB" smtClean="0"/>
              <a:t>18/04/2020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3B8FBB-DF31-48C5-9683-C792C81A7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845900-2A29-4133-83AA-BFA2D357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69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39E89-3A24-404C-946F-F43494EA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78F2A0-688D-4B10-9E72-75FB76E5C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1E68-C151-435A-8222-B9BB1983971F}" type="datetime1">
              <a:rPr lang="en-GB" smtClean="0"/>
              <a:t>18/04/2020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B98D39-A7CB-40EC-99AC-F1324743E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6C117-ECF8-4BDE-8CC7-67F6A103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928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2F8F1A-6632-4ABC-A61D-3BE1B3128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FFC-3947-4643-9571-C2489B0870C8}" type="datetime1">
              <a:rPr lang="en-GB" smtClean="0"/>
              <a:t>18/04/2020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8E694-2B38-4796-9FD2-13C7DAF70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D8A79-9033-422B-B9BB-F20BC7E1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552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69243-003E-47B1-AD28-C56A4E49D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E5A77-550E-49D8-8474-689AC13D4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6DE0A-935F-4B30-B821-68478F09E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3F4C1-283B-45BB-9447-FB75EEB6A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9DB68-5464-4523-A98B-CD2C608C43DC}" type="datetime1">
              <a:rPr lang="en-GB" smtClean="0"/>
              <a:t>18/04/2020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19CDB-0338-4E6F-9A81-A5B19CCA0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02D56-D0C8-4321-9F79-72B1C77C6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57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BAC76-CD2C-483F-9CC7-EEF6F9BDF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7DC319-AB35-4701-9C71-DB1649A262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51A90-712A-49C8-89D7-82AF293B0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53047-E8E1-48B2-B254-778FF3596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A0A09-9D51-442A-B7A6-706333BF911A}" type="datetime1">
              <a:rPr lang="en-GB" smtClean="0"/>
              <a:t>18/04/2020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15E357-C5AA-4421-A821-6DFBCB38E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DD2B9-6535-407F-A1E8-A0BD7E4A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611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B4564F-4FD9-4507-BD69-91924AE64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140F4-3B65-46B0-B87E-C7D52E6EB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AA53A-0EB5-44D4-8A53-07091BAA71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25C36-F3BD-434E-AA9E-4419F7793A4E}" type="datetime1">
              <a:rPr lang="en-GB" smtClean="0"/>
              <a:t>18/04/2020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D27F9-EA9B-4195-AAB7-07CD07BF2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8AED-EDA7-4635-BAF1-60886372A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95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3" Type="http://schemas.openxmlformats.org/officeDocument/2006/relationships/image" Target="../media/image22.jpeg"/><Relationship Id="rId21" Type="http://schemas.openxmlformats.org/officeDocument/2006/relationships/image" Target="../media/image40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5" Type="http://schemas.openxmlformats.org/officeDocument/2006/relationships/image" Target="../media/image44.jpeg"/><Relationship Id="rId2" Type="http://schemas.openxmlformats.org/officeDocument/2006/relationships/image" Target="../media/image21.jpeg"/><Relationship Id="rId16" Type="http://schemas.openxmlformats.org/officeDocument/2006/relationships/image" Target="../media/image35.jpeg"/><Relationship Id="rId20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24" Type="http://schemas.openxmlformats.org/officeDocument/2006/relationships/image" Target="../media/image43.jpeg"/><Relationship Id="rId5" Type="http://schemas.openxmlformats.org/officeDocument/2006/relationships/image" Target="../media/image24.jpeg"/><Relationship Id="rId15" Type="http://schemas.openxmlformats.org/officeDocument/2006/relationships/image" Target="../media/image34.jpeg"/><Relationship Id="rId23" Type="http://schemas.openxmlformats.org/officeDocument/2006/relationships/image" Target="../media/image42.jpeg"/><Relationship Id="rId10" Type="http://schemas.openxmlformats.org/officeDocument/2006/relationships/image" Target="../media/image29.jpeg"/><Relationship Id="rId19" Type="http://schemas.openxmlformats.org/officeDocument/2006/relationships/image" Target="../media/image38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Relationship Id="rId22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7.jpeg"/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11" Type="http://schemas.openxmlformats.org/officeDocument/2006/relationships/image" Target="../media/image19.jpeg"/><Relationship Id="rId5" Type="http://schemas.openxmlformats.org/officeDocument/2006/relationships/image" Target="../media/image12.jpeg"/><Relationship Id="rId10" Type="http://schemas.openxmlformats.org/officeDocument/2006/relationships/image" Target="../media/image18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18.jpe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3.jpeg"/><Relationship Id="rId10" Type="http://schemas.openxmlformats.org/officeDocument/2006/relationships/image" Target="../media/image17.jpeg"/><Relationship Id="rId4" Type="http://schemas.openxmlformats.org/officeDocument/2006/relationships/image" Target="../media/image45.png"/><Relationship Id="rId9" Type="http://schemas.openxmlformats.org/officeDocument/2006/relationships/image" Target="../media/image12.jpeg"/><Relationship Id="rId1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 descr="A gold and blue neck tie&#10;&#10;Description automatically generated">
            <a:extLst>
              <a:ext uri="{FF2B5EF4-FFF2-40B4-BE49-F238E27FC236}">
                <a16:creationId xmlns:a16="http://schemas.microsoft.com/office/drawing/2014/main" id="{7CEEB49D-698B-4C1C-A5DA-04047682DB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7" b="20845"/>
          <a:stretch/>
        </p:blipFill>
        <p:spPr>
          <a:xfrm>
            <a:off x="2989580" y="466821"/>
            <a:ext cx="9202420" cy="5924359"/>
          </a:xfr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F6FC01-7A4C-42A0-A671-9933A7CC75A2}"/>
              </a:ext>
            </a:extLst>
          </p:cNvPr>
          <p:cNvSpPr/>
          <p:nvPr/>
        </p:nvSpPr>
        <p:spPr>
          <a:xfrm>
            <a:off x="-19050" y="30500"/>
            <a:ext cx="6600919" cy="6824678"/>
          </a:xfrm>
          <a:custGeom>
            <a:avLst/>
            <a:gdLst>
              <a:gd name="connsiteX0" fmla="*/ 5164852 w 5265336"/>
              <a:gd name="connsiteY0" fmla="*/ 90435 h 7355394"/>
              <a:gd name="connsiteX1" fmla="*/ 2642716 w 5265336"/>
              <a:gd name="connsiteY1" fmla="*/ 7285055 h 7355394"/>
              <a:gd name="connsiteX2" fmla="*/ 0 w 5265336"/>
              <a:gd name="connsiteY2" fmla="*/ 7355394 h 7355394"/>
              <a:gd name="connsiteX3" fmla="*/ 10048 w 5265336"/>
              <a:gd name="connsiteY3" fmla="*/ 20097 h 7355394"/>
              <a:gd name="connsiteX4" fmla="*/ 5265336 w 5265336"/>
              <a:gd name="connsiteY4" fmla="*/ 0 h 7355394"/>
              <a:gd name="connsiteX5" fmla="*/ 5255288 w 5265336"/>
              <a:gd name="connsiteY5" fmla="*/ 0 h 73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5336" h="7355394">
                <a:moveTo>
                  <a:pt x="5164852" y="90435"/>
                </a:moveTo>
                <a:lnTo>
                  <a:pt x="2642716" y="7285055"/>
                </a:lnTo>
                <a:lnTo>
                  <a:pt x="0" y="7355394"/>
                </a:lnTo>
                <a:cubicBezTo>
                  <a:pt x="3349" y="4910295"/>
                  <a:pt x="6699" y="2465196"/>
                  <a:pt x="10048" y="20097"/>
                </a:cubicBezTo>
                <a:lnTo>
                  <a:pt x="5265336" y="0"/>
                </a:lnTo>
                <a:lnTo>
                  <a:pt x="5255288" y="0"/>
                </a:lnTo>
              </a:path>
            </a:pathLst>
          </a:cu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E50E18B-F434-4647-9123-D05FAAB53E96}"/>
              </a:ext>
            </a:extLst>
          </p:cNvPr>
          <p:cNvSpPr txBox="1">
            <a:spLocks/>
          </p:cNvSpPr>
          <p:nvPr/>
        </p:nvSpPr>
        <p:spPr>
          <a:xfrm>
            <a:off x="722630" y="641564"/>
            <a:ext cx="542290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4400" kern="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Every day materials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8DA896D1-C048-4C77-9F3B-54911F60C082}"/>
              </a:ext>
            </a:extLst>
          </p:cNvPr>
          <p:cNvSpPr/>
          <p:nvPr/>
        </p:nvSpPr>
        <p:spPr>
          <a:xfrm>
            <a:off x="722630" y="1493415"/>
            <a:ext cx="810260" cy="67314"/>
          </a:xfrm>
          <a:custGeom>
            <a:avLst/>
            <a:gdLst/>
            <a:ahLst/>
            <a:cxnLst/>
            <a:rect l="l" t="t" r="r" b="b"/>
            <a:pathLst>
              <a:path w="810260">
                <a:moveTo>
                  <a:pt x="0" y="0"/>
                </a:moveTo>
                <a:lnTo>
                  <a:pt x="810006" y="0"/>
                </a:lnTo>
              </a:path>
            </a:pathLst>
          </a:custGeom>
          <a:ln w="762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Calibri" panose="020F0502020204030204" pitchFamily="34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D86310-5FDD-4454-92F2-FCB9396B3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00" y="7251692"/>
            <a:ext cx="1981200" cy="2891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571E163-626D-475E-A518-59C3025AF857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9FD0E528-065B-4B07-8252-55F07F81D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8C883CF-17F6-4C7B-A00B-B3E4BA853FC3}"/>
              </a:ext>
            </a:extLst>
          </p:cNvPr>
          <p:cNvSpPr/>
          <p:nvPr/>
        </p:nvSpPr>
        <p:spPr>
          <a:xfrm>
            <a:off x="0" y="2823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B370D3A3-4B18-46A8-9623-BCE4A8D48555}"/>
              </a:ext>
            </a:extLst>
          </p:cNvPr>
          <p:cNvSpPr txBox="1">
            <a:spLocks/>
          </p:cNvSpPr>
          <p:nvPr/>
        </p:nvSpPr>
        <p:spPr>
          <a:xfrm>
            <a:off x="717550" y="1710455"/>
            <a:ext cx="542290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Find objects around the house and</a:t>
            </a:r>
            <a:b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classify them by material and</a:t>
            </a:r>
            <a:b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then by property.</a:t>
            </a:r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84AD8CF2-1F27-4141-A103-04168FC7AC96}"/>
              </a:ext>
            </a:extLst>
          </p:cNvPr>
          <p:cNvSpPr txBox="1">
            <a:spLocks/>
          </p:cNvSpPr>
          <p:nvPr/>
        </p:nvSpPr>
        <p:spPr>
          <a:xfrm>
            <a:off x="717550" y="5439710"/>
            <a:ext cx="54229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Year 1</a:t>
            </a:r>
            <a:b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Ages 5-6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CB53FB-648D-4E9F-BF0E-AD68265C8A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7291388" y="466820"/>
            <a:ext cx="4622446" cy="59690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7C7D8B-3E2D-40BF-8D11-7997DD81E41F}"/>
              </a:ext>
            </a:extLst>
          </p:cNvPr>
          <p:cNvSpPr txBox="1"/>
          <p:nvPr/>
        </p:nvSpPr>
        <p:spPr>
          <a:xfrm>
            <a:off x="7463337" y="525845"/>
            <a:ext cx="427146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For parents</a:t>
            </a:r>
          </a:p>
          <a:p>
            <a:r>
              <a:rPr lang="en-GB" i="1" dirty="0">
                <a:solidFill>
                  <a:schemeClr val="bg1"/>
                </a:solidFill>
              </a:rPr>
              <a:t>Thank you for supporting your child’s learning in science.</a:t>
            </a:r>
          </a:p>
          <a:p>
            <a:r>
              <a:rPr lang="en-GB" sz="1600" b="1" i="1" dirty="0">
                <a:solidFill>
                  <a:schemeClr val="bg1"/>
                </a:solidFill>
              </a:rPr>
              <a:t>Before the session: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There are 4 main activities. They do not have to be done on the same day. In fact, to support your child’s attention levels, each activity has been broken down into 20-30 minute chunks so could be used over 4 days.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Please read the slides to know which activity to do, what your child is learning and what you need to get ready.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The activities are hands on.  Take photographs so that learning can be shared and discussed.'</a:t>
            </a:r>
          </a:p>
          <a:p>
            <a:pPr fontAlgn="base"/>
            <a:r>
              <a:rPr lang="en-GB" sz="1600" b="1" i="1" dirty="0">
                <a:solidFill>
                  <a:schemeClr val="bg1"/>
                </a:solidFill>
              </a:rPr>
              <a:t>During the session: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Share the learning intentions on slide 2.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There are optional extension and review tasks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Slide 10 has a glossary of key terms.</a:t>
            </a:r>
          </a:p>
          <a:p>
            <a:pPr fontAlgn="base"/>
            <a:r>
              <a:rPr lang="en-GB" sz="1600" b="1" i="1" dirty="0">
                <a:solidFill>
                  <a:schemeClr val="bg1"/>
                </a:solidFill>
              </a:rPr>
              <a:t>Reviewing with your child: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Slides 4, 5, 7 and 8 give examples of what your child may produce.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99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48070" y="295184"/>
            <a:ext cx="10697592" cy="640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GB" b="1" dirty="0">
                <a:solidFill>
                  <a:schemeClr val="tx1"/>
                </a:solidFill>
              </a:rPr>
              <a:t>Glossary of terms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b="1" dirty="0">
                <a:solidFill>
                  <a:srgbClr val="0070C0"/>
                </a:solidFill>
              </a:rPr>
              <a:t>Materials: </a:t>
            </a:r>
            <a:r>
              <a:rPr lang="en-GB" dirty="0"/>
              <a:t>Objects are made from one or more </a:t>
            </a:r>
            <a:r>
              <a:rPr lang="en-GB" b="1" dirty="0"/>
              <a:t>materials</a:t>
            </a:r>
            <a:r>
              <a:rPr lang="en-GB" dirty="0"/>
              <a:t>.</a:t>
            </a:r>
            <a:r>
              <a:rPr lang="en-GB" b="1" dirty="0">
                <a:solidFill>
                  <a:srgbClr val="0070C0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Examples of materials include </a:t>
            </a:r>
            <a:r>
              <a:rPr lang="en-GB" dirty="0" err="1">
                <a:solidFill>
                  <a:schemeClr val="tx1"/>
                </a:solidFill>
              </a:rPr>
              <a:t>wood,</a:t>
            </a:r>
            <a:r>
              <a:rPr lang="en-GB" dirty="0">
                <a:solidFill>
                  <a:schemeClr val="tx1"/>
                </a:solidFill>
              </a:rPr>
              <a:t> glass, metal, rubber, plastic and fabric.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b="1" dirty="0">
                <a:solidFill>
                  <a:srgbClr val="0070C0"/>
                </a:solidFill>
              </a:rPr>
              <a:t>Properties: </a:t>
            </a:r>
            <a:r>
              <a:rPr lang="en-GB" dirty="0">
                <a:solidFill>
                  <a:schemeClr val="tx1"/>
                </a:solidFill>
              </a:rPr>
              <a:t>A </a:t>
            </a:r>
            <a:r>
              <a:rPr lang="en-GB" b="1" dirty="0"/>
              <a:t>property </a:t>
            </a:r>
            <a:r>
              <a:rPr lang="en-GB" dirty="0"/>
              <a:t>of an object or material is a feature that makes it suitable for a particular use.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b="1" dirty="0">
                <a:solidFill>
                  <a:srgbClr val="0070C0"/>
                </a:solidFill>
              </a:rPr>
              <a:t>Absorbent: </a:t>
            </a:r>
            <a:r>
              <a:rPr lang="en-GB" dirty="0">
                <a:solidFill>
                  <a:schemeClr val="tx1"/>
                </a:solidFill>
              </a:rPr>
              <a:t>An</a:t>
            </a:r>
            <a:r>
              <a:rPr lang="en-GB" b="1" dirty="0">
                <a:solidFill>
                  <a:schemeClr val="tx1"/>
                </a:solidFill>
              </a:rPr>
              <a:t> absorbent </a:t>
            </a:r>
            <a:r>
              <a:rPr lang="en-GB" dirty="0">
                <a:solidFill>
                  <a:schemeClr val="tx1"/>
                </a:solidFill>
              </a:rPr>
              <a:t>material is able </a:t>
            </a:r>
            <a:r>
              <a:rPr lang="en-GB" dirty="0"/>
              <a:t>to soak up liquid easily.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b="1" dirty="0">
                <a:solidFill>
                  <a:srgbClr val="0070C0"/>
                </a:solidFill>
              </a:rPr>
              <a:t>Not see through:</a:t>
            </a:r>
            <a:r>
              <a:rPr lang="en-GB" dirty="0">
                <a:solidFill>
                  <a:schemeClr val="tx1"/>
                </a:solidFill>
              </a:rPr>
              <a:t> L</a:t>
            </a:r>
            <a:r>
              <a:rPr lang="en-GB" dirty="0"/>
              <a:t>ight cannot pass through- you cannot see through it.</a:t>
            </a:r>
            <a:endParaRPr lang="en-GB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b="1" dirty="0">
                <a:solidFill>
                  <a:srgbClr val="0070C0"/>
                </a:solidFill>
              </a:rPr>
              <a:t>See through: </a:t>
            </a:r>
            <a:r>
              <a:rPr lang="en-GB" dirty="0">
                <a:solidFill>
                  <a:schemeClr val="tx1"/>
                </a:solidFill>
              </a:rPr>
              <a:t>Lig</a:t>
            </a:r>
            <a:r>
              <a:rPr lang="en-GB" dirty="0"/>
              <a:t>ht can pass through - you can see through it.</a:t>
            </a:r>
            <a:endParaRPr lang="en-GB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b="1" dirty="0">
                <a:solidFill>
                  <a:srgbClr val="0070C0"/>
                </a:solidFill>
              </a:rPr>
              <a:t>Stiff: </a:t>
            </a:r>
            <a:r>
              <a:rPr lang="en-GB" dirty="0">
                <a:solidFill>
                  <a:schemeClr val="tx1"/>
                </a:solidFill>
              </a:rPr>
              <a:t>A </a:t>
            </a:r>
            <a:r>
              <a:rPr lang="en-GB" b="1" dirty="0">
                <a:solidFill>
                  <a:schemeClr val="tx1"/>
                </a:solidFill>
              </a:rPr>
              <a:t>stiff </a:t>
            </a:r>
            <a:r>
              <a:rPr lang="en-GB" dirty="0"/>
              <a:t>object cannot be easily bent out of shape.</a:t>
            </a:r>
            <a:endParaRPr lang="en-GB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b="1" dirty="0">
                <a:solidFill>
                  <a:srgbClr val="0070C0"/>
                </a:solidFill>
              </a:rPr>
              <a:t>Group: </a:t>
            </a:r>
            <a:r>
              <a:rPr lang="en-GB" dirty="0"/>
              <a:t>Objects can be </a:t>
            </a:r>
            <a:r>
              <a:rPr lang="en-GB" b="1" dirty="0"/>
              <a:t>grouped </a:t>
            </a:r>
            <a:r>
              <a:rPr lang="en-GB" dirty="0"/>
              <a:t>together based on a common feature or their similarities. 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b="1" dirty="0">
                <a:solidFill>
                  <a:srgbClr val="0070C0"/>
                </a:solidFill>
              </a:rPr>
              <a:t>Venn diagram: </a:t>
            </a:r>
            <a:r>
              <a:rPr lang="en-GB" dirty="0"/>
              <a:t>A </a:t>
            </a:r>
            <a:r>
              <a:rPr lang="en-GB" b="1" dirty="0"/>
              <a:t>Venn diagram</a:t>
            </a:r>
            <a:r>
              <a:rPr lang="en-GB" dirty="0"/>
              <a:t> is an illustration of the relationships between and among sets or groups of objects that share something in common.</a:t>
            </a:r>
            <a:endParaRPr lang="en-GB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5D3255-F0A5-4F6E-8307-C2ECD988BDF3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4" name="Picture 23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0EE25CAF-C579-48C2-9CA1-CC51C2E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7A6832-0ED3-4245-83DB-D3AD92D15CCB}"/>
              </a:ext>
            </a:extLst>
          </p:cNvPr>
          <p:cNvSpPr txBox="1"/>
          <p:nvPr/>
        </p:nvSpPr>
        <p:spPr>
          <a:xfrm>
            <a:off x="177916" y="6444733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8820719-B322-4428-9BCE-2C4D3A7F3F33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944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4140"/>
            <a:ext cx="5181600" cy="31364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800" dirty="0"/>
              <a:t>Key Learning </a:t>
            </a:r>
          </a:p>
          <a:p>
            <a:r>
              <a:rPr lang="en-GB" sz="1800" dirty="0"/>
              <a:t>Distinguish between an object and the material from which it is made.</a:t>
            </a:r>
          </a:p>
          <a:p>
            <a:r>
              <a:rPr lang="en-GB" sz="1800" dirty="0"/>
              <a:t>Identify and name a variety of everyday materials, including wood, plastic, glass, metal, water, and rock.</a:t>
            </a:r>
          </a:p>
          <a:p>
            <a:r>
              <a:rPr lang="en-GB" sz="1800" dirty="0"/>
              <a:t>Describe the simple physical properties of a variety of everyday materials.</a:t>
            </a:r>
          </a:p>
          <a:p>
            <a:r>
              <a:rPr lang="en-GB" sz="1800" dirty="0"/>
              <a:t>Compare and group together a variety of everyday materials on the basis of their simple physical properties.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85DACEB-595C-438F-A77A-E53F98A2A227}"/>
              </a:ext>
            </a:extLst>
          </p:cNvPr>
          <p:cNvSpPr txBox="1">
            <a:spLocks/>
          </p:cNvSpPr>
          <p:nvPr/>
        </p:nvSpPr>
        <p:spPr>
          <a:xfrm>
            <a:off x="6172202" y="1644140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solidFill>
                  <a:srgbClr val="0070C0"/>
                </a:solidFill>
              </a:rPr>
              <a:t>Activities: </a:t>
            </a:r>
            <a:r>
              <a:rPr lang="en-GB" sz="2000" dirty="0">
                <a:solidFill>
                  <a:srgbClr val="0070C0"/>
                </a:solidFill>
              </a:rPr>
              <a:t>(Slides 3-7) </a:t>
            </a:r>
            <a:r>
              <a:rPr lang="en-GB" sz="2000" dirty="0" err="1">
                <a:solidFill>
                  <a:srgbClr val="0070C0"/>
                </a:solidFill>
              </a:rPr>
              <a:t>approx</a:t>
            </a:r>
            <a:r>
              <a:rPr lang="en-GB" sz="2000" dirty="0">
                <a:solidFill>
                  <a:srgbClr val="0070C0"/>
                </a:solidFill>
              </a:rPr>
              <a:t> 2 hours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70C0"/>
                </a:solidFill>
              </a:rPr>
              <a:t>Activity 1- Children start by creating groups of objects from around the house.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70C0"/>
                </a:solidFill>
              </a:rPr>
              <a:t>Activity 2- After, ask them to sort the objects into more specific groups (plastic, metal, rock, glass, wood, water, paper, fabric </a:t>
            </a:r>
            <a:r>
              <a:rPr lang="en-GB" sz="2000" dirty="0" err="1">
                <a:solidFill>
                  <a:srgbClr val="0070C0"/>
                </a:solidFill>
              </a:rPr>
              <a:t>etc</a:t>
            </a:r>
            <a:r>
              <a:rPr lang="en-GB" sz="2000" dirty="0">
                <a:solidFill>
                  <a:srgbClr val="0070C0"/>
                </a:solidFill>
              </a:rPr>
              <a:t>).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70C0"/>
                </a:solidFill>
              </a:rPr>
              <a:t>Activity 3- Understand the properties of materials.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70C0"/>
                </a:solidFill>
              </a:rPr>
              <a:t>Activity 4- Group the objects into different properties.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70C0"/>
                </a:solidFill>
              </a:rPr>
              <a:t>Go further- Find objects with more than one material </a:t>
            </a:r>
            <a:r>
              <a:rPr lang="en-GB" sz="2000" b="1" dirty="0">
                <a:solidFill>
                  <a:srgbClr val="0070C0"/>
                </a:solidFill>
              </a:rPr>
              <a:t>or </a:t>
            </a:r>
            <a:r>
              <a:rPr lang="en-GB" sz="2000" dirty="0">
                <a:solidFill>
                  <a:srgbClr val="0070C0"/>
                </a:solidFill>
              </a:rPr>
              <a:t>create your own Venn diagrams to show how objects can have more than one property.</a:t>
            </a:r>
          </a:p>
          <a:p>
            <a:pPr marL="0" indent="0">
              <a:buNone/>
            </a:pPr>
            <a:r>
              <a:rPr lang="en-GB" sz="2000" b="1" dirty="0">
                <a:solidFill>
                  <a:srgbClr val="FF0000"/>
                </a:solidFill>
              </a:rPr>
              <a:t>Practical investigation 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You will need: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70C0"/>
                </a:solidFill>
              </a:rPr>
              <a:t>plastic, metal, rock, glass, wood, water, paper, fabric, camera, scrap paper, </a:t>
            </a:r>
            <a:r>
              <a:rPr lang="en-GB" sz="2000" b="1" dirty="0">
                <a:solidFill>
                  <a:srgbClr val="0070C0"/>
                </a:solidFill>
              </a:rPr>
              <a:t>properties of materials word mat (slide 6).</a:t>
            </a:r>
          </a:p>
          <a:p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E22C57-FD54-40A0-AEBD-999E75A7D497}"/>
              </a:ext>
            </a:extLst>
          </p:cNvPr>
          <p:cNvSpPr txBox="1">
            <a:spLocks/>
          </p:cNvSpPr>
          <p:nvPr/>
        </p:nvSpPr>
        <p:spPr>
          <a:xfrm>
            <a:off x="838198" y="4997587"/>
            <a:ext cx="5181600" cy="1179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I can</a:t>
            </a:r>
            <a:r>
              <a:rPr lang="mr-IN" sz="1800" dirty="0"/>
              <a:t>…</a:t>
            </a:r>
            <a:endParaRPr lang="en-GB" sz="1800" dirty="0">
              <a:solidFill>
                <a:srgbClr val="FF0000"/>
              </a:solidFill>
            </a:endParaRPr>
          </a:p>
          <a:p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Identify the material an object is made of.</a:t>
            </a:r>
          </a:p>
          <a:p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Describe the properties of different materials.</a:t>
            </a:r>
          </a:p>
          <a:p>
            <a:endParaRPr lang="en-GB" sz="1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D9418F-00D6-4FF9-B94B-9975B41823ED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7F3739-BE8E-4DEA-B82C-7D9E386EA083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3E3D1E-5D9F-4E60-B95D-190BA7EADA15}"/>
              </a:ext>
            </a:extLst>
          </p:cNvPr>
          <p:cNvSpPr txBox="1"/>
          <p:nvPr/>
        </p:nvSpPr>
        <p:spPr>
          <a:xfrm>
            <a:off x="1468072" y="-35644"/>
            <a:ext cx="708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Every day materials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0525B5-9B65-4FB3-AF95-6A060BCC4DA9}"/>
              </a:ext>
            </a:extLst>
          </p:cNvPr>
          <p:cNvSpPr txBox="1"/>
          <p:nvPr/>
        </p:nvSpPr>
        <p:spPr>
          <a:xfrm>
            <a:off x="1468072" y="500744"/>
            <a:ext cx="7088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What are objects in the home made of?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D0A9F-5266-40D7-BD38-51D5CBE16850}"/>
              </a:ext>
            </a:extLst>
          </p:cNvPr>
          <p:cNvSpPr txBox="1"/>
          <p:nvPr/>
        </p:nvSpPr>
        <p:spPr>
          <a:xfrm>
            <a:off x="1468072" y="800778"/>
            <a:ext cx="874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(can the children group materials into </a:t>
            </a:r>
            <a:r>
              <a:rPr lang="en-GB" b="1" i="1">
                <a:solidFill>
                  <a:schemeClr val="bg1"/>
                </a:solidFill>
                <a:latin typeface="+mj-lt"/>
              </a:rPr>
              <a:t>certain groups based on their properties)</a:t>
            </a:r>
            <a:endParaRPr lang="en-GB" b="1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4D2724-AEC4-465E-B815-09BCE5D79805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AE4EE7A-4177-4401-AEAD-C984156A45D8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8CE5E-304A-4A0E-B22D-E5B20205A714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19" name="Picture 18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C3A7CF5B-9313-4B80-B040-4ABFCBA6A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pic>
        <p:nvPicPr>
          <p:cNvPr id="10" name="Picture 9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4D88DD74-9C8B-403F-83F4-CB769788D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13" y="42426"/>
            <a:ext cx="1080518" cy="10805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0A7EE7B-A44D-4554-A349-CACE39707CFB}"/>
              </a:ext>
            </a:extLst>
          </p:cNvPr>
          <p:cNvSpPr txBox="1"/>
          <p:nvPr/>
        </p:nvSpPr>
        <p:spPr>
          <a:xfrm>
            <a:off x="162727" y="6429352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674C288-474A-4FDA-A73D-9BBC9F6123B0}" type="slidenum">
              <a:rPr lang="en-GB" smtClean="0">
                <a:solidFill>
                  <a:schemeClr val="bg1"/>
                </a:solidFill>
              </a:rPr>
              <a:t>2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615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34" y="974125"/>
            <a:ext cx="3317289" cy="543905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600" dirty="0">
                <a:solidFill>
                  <a:srgbClr val="FF0000"/>
                </a:solidFill>
              </a:rPr>
              <a:t>Instructions for Activity 1:       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600" dirty="0">
                <a:solidFill>
                  <a:schemeClr val="tx1"/>
                </a:solidFill>
              </a:rPr>
              <a:t>Ask your child to find 10 objects of their choice but explain that they must try to collect items that are different from one another.</a:t>
            </a: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2300" u="sng" dirty="0">
                <a:solidFill>
                  <a:srgbClr val="0D5099"/>
                </a:solidFill>
              </a:rPr>
              <a:t>Vocabulary to listen out for (</a:t>
            </a:r>
            <a:r>
              <a:rPr lang="en-GB" sz="2300" b="1" u="sng" dirty="0">
                <a:solidFill>
                  <a:srgbClr val="0D5099"/>
                </a:solidFill>
              </a:rPr>
              <a:t>but not share, yet</a:t>
            </a:r>
            <a:r>
              <a:rPr lang="en-GB" sz="2300" u="sng" dirty="0">
                <a:solidFill>
                  <a:srgbClr val="0D5099"/>
                </a:solidFill>
              </a:rPr>
              <a:t>):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300" dirty="0">
                <a:solidFill>
                  <a:srgbClr val="0D5099"/>
                </a:solidFill>
              </a:rPr>
              <a:t>Plastic, rock, metal, glass, wood, water, clay, hard, soft, stretchy, stiff, bendy, floppy, waterproof, absorbent, breaks/tears, rough, smooth, shiny, dull, see-through, not see-through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000" u="sng" dirty="0">
                <a:solidFill>
                  <a:schemeClr val="tx1"/>
                </a:solidFill>
              </a:rPr>
              <a:t>Note: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000" dirty="0">
                <a:solidFill>
                  <a:schemeClr val="tx1"/>
                </a:solidFill>
              </a:rPr>
              <a:t>The children may have their own unique way of describing the object. This is GREAT! We want to encourage all language to begin with- based on what the gaps are, you can tailor the language. (See page 4)</a:t>
            </a:r>
            <a:endParaRPr lang="en-GB" sz="2200" dirty="0">
              <a:solidFill>
                <a:schemeClr val="tx1"/>
              </a:solidFill>
            </a:endParaRPr>
          </a:p>
          <a:p>
            <a:endParaRPr lang="en-GB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3751487" y="965071"/>
            <a:ext cx="7712155" cy="5439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Learning outcome: </a:t>
            </a:r>
            <a:r>
              <a:rPr lang="en-GB" sz="2000" dirty="0"/>
              <a:t>I can explain why I have g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rouped materials in certain ways. (At this point, try not to be specific about materials, you want to see what your child already knows.)</a:t>
            </a:r>
          </a:p>
          <a:p>
            <a:pPr marL="0" indent="0" algn="ctr">
              <a:buNone/>
            </a:pPr>
            <a:r>
              <a:rPr lang="en-GB" sz="1600" dirty="0">
                <a:solidFill>
                  <a:srgbClr val="0D5099"/>
                </a:solidFill>
              </a:rPr>
              <a:t>When they have collected 10 items, ask them to sort them in different ways. (You can model an example if your child is unsure- see page 4)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42BEA5-4E9D-4148-B8C0-D03391A85B92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2588E099-A086-4989-9AAD-FE3A20EDA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75930" y="899506"/>
            <a:ext cx="3700843" cy="692149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BD9418F-00D6-4FF9-B94B-9975B41823ED}"/>
              </a:ext>
            </a:extLst>
          </p:cNvPr>
          <p:cNvSpPr/>
          <p:nvPr/>
        </p:nvSpPr>
        <p:spPr>
          <a:xfrm>
            <a:off x="0" y="0"/>
            <a:ext cx="12192000" cy="901700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3E3D1E-5D9F-4E60-B95D-190BA7EADA15}"/>
              </a:ext>
            </a:extLst>
          </p:cNvPr>
          <p:cNvSpPr txBox="1"/>
          <p:nvPr/>
        </p:nvSpPr>
        <p:spPr>
          <a:xfrm>
            <a:off x="1108396" y="-75190"/>
            <a:ext cx="708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Explore, think, talk…. 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AE4EE7A-4177-4401-AEAD-C984156A45D8}"/>
              </a:ext>
            </a:extLst>
          </p:cNvPr>
          <p:cNvSpPr/>
          <p:nvPr/>
        </p:nvSpPr>
        <p:spPr>
          <a:xfrm>
            <a:off x="167569" y="37403"/>
            <a:ext cx="781236" cy="76337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68CE5E-304A-4A0E-B22D-E5B20205A714}"/>
              </a:ext>
            </a:extLst>
          </p:cNvPr>
          <p:cNvSpPr txBox="1"/>
          <p:nvPr/>
        </p:nvSpPr>
        <p:spPr>
          <a:xfrm>
            <a:off x="167569" y="92892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34D2724-AEC4-465E-B815-09BCE5D79805}"/>
              </a:ext>
            </a:extLst>
          </p:cNvPr>
          <p:cNvSpPr/>
          <p:nvPr/>
        </p:nvSpPr>
        <p:spPr>
          <a:xfrm>
            <a:off x="948038" y="444822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16D0A9F-5266-40D7-BD38-51D5CBE16850}"/>
              </a:ext>
            </a:extLst>
          </p:cNvPr>
          <p:cNvSpPr txBox="1"/>
          <p:nvPr/>
        </p:nvSpPr>
        <p:spPr>
          <a:xfrm>
            <a:off x="1116373" y="482990"/>
            <a:ext cx="874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What do the children already know about materials? (20 minutes) </a:t>
            </a:r>
            <a:endParaRPr lang="en-GB" b="1" i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13" name="Picture 12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48411B61-9723-4392-8D82-B0013BFFE8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87" y="34113"/>
            <a:ext cx="758352" cy="7583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41B1AF-1F13-4612-AD09-18D4C7DD6F2C}"/>
              </a:ext>
            </a:extLst>
          </p:cNvPr>
          <p:cNvSpPr txBox="1"/>
          <p:nvPr/>
        </p:nvSpPr>
        <p:spPr>
          <a:xfrm>
            <a:off x="162727" y="6429352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674C288-474A-4FDA-A73D-9BBC9F6123B0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0773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34" y="257452"/>
            <a:ext cx="3317289" cy="62254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000" dirty="0">
                <a:solidFill>
                  <a:srgbClr val="FF0000"/>
                </a:solidFill>
              </a:rPr>
              <a:t>Instructions for Activity 1: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000" dirty="0">
                <a:solidFill>
                  <a:schemeClr val="tx1"/>
                </a:solidFill>
              </a:rPr>
              <a:t>Simple descriptions like: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/>
              <a:t>“</a:t>
            </a:r>
            <a:r>
              <a:rPr lang="en-US" sz="2000" dirty="0">
                <a:solidFill>
                  <a:srgbClr val="0D5099"/>
                </a:solidFill>
              </a:rPr>
              <a:t>They are both red</a:t>
            </a:r>
            <a:r>
              <a:rPr lang="en-US" sz="2000" dirty="0"/>
              <a:t>” and “</a:t>
            </a:r>
            <a:r>
              <a:rPr lang="en-US" sz="2000" dirty="0">
                <a:solidFill>
                  <a:srgbClr val="0D5099"/>
                </a:solidFill>
              </a:rPr>
              <a:t>They are used in the kitchen</a:t>
            </a:r>
            <a:r>
              <a:rPr lang="en-US" sz="2000" dirty="0"/>
              <a:t>” have a place in early grouping of items.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/>
              <a:t>“</a:t>
            </a:r>
            <a:r>
              <a:rPr lang="en-US" sz="2000" dirty="0">
                <a:solidFill>
                  <a:srgbClr val="0D5099"/>
                </a:solidFill>
              </a:rPr>
              <a:t>They are hard</a:t>
            </a:r>
            <a:r>
              <a:rPr lang="en-US" sz="2000" dirty="0"/>
              <a:t>” and “</a:t>
            </a:r>
            <a:r>
              <a:rPr lang="en-US" sz="2000" dirty="0">
                <a:solidFill>
                  <a:srgbClr val="0D5099"/>
                </a:solidFill>
              </a:rPr>
              <a:t>They have bumpy bits</a:t>
            </a:r>
            <a:r>
              <a:rPr lang="en-US" sz="2000" dirty="0"/>
              <a:t>” show an understanding of texture (rough) and feel (hard/strong). This is a good starting point and tells you what vocabulary to focus on.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500" u="sng" dirty="0">
                <a:solidFill>
                  <a:schemeClr val="tx1"/>
                </a:solidFill>
              </a:rPr>
              <a:t>Note: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500" dirty="0">
                <a:solidFill>
                  <a:schemeClr val="tx1"/>
                </a:solidFill>
              </a:rPr>
              <a:t>From this information, I can see </a:t>
            </a:r>
            <a:r>
              <a:rPr lang="en-US" sz="1500" b="1" u="sng" dirty="0">
                <a:solidFill>
                  <a:schemeClr val="tx1"/>
                </a:solidFill>
              </a:rPr>
              <a:t>that the child has not identified materials </a:t>
            </a:r>
            <a:r>
              <a:rPr lang="en-US" sz="1500" dirty="0">
                <a:solidFill>
                  <a:schemeClr val="tx1"/>
                </a:solidFill>
              </a:rPr>
              <a:t>(plastic, rock, metal etc.)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1800" dirty="0"/>
          </a:p>
          <a:p>
            <a:pPr marL="0" indent="0">
              <a:lnSpc>
                <a:spcPct val="120000"/>
              </a:lnSpc>
              <a:buNone/>
            </a:pPr>
            <a:endParaRPr lang="en-US" sz="2000" dirty="0"/>
          </a:p>
          <a:p>
            <a:pPr marL="0" indent="0">
              <a:lnSpc>
                <a:spcPct val="120000"/>
              </a:lnSpc>
              <a:buNone/>
            </a:pPr>
            <a:endParaRPr lang="en-GB" sz="2000" dirty="0">
              <a:solidFill>
                <a:srgbClr val="7030A0"/>
              </a:solidFill>
            </a:endParaRPr>
          </a:p>
          <a:p>
            <a:endParaRPr lang="en-GB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3751487" y="146767"/>
            <a:ext cx="7712155" cy="6574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Learning outcome: </a:t>
            </a:r>
            <a:r>
              <a:rPr lang="en-GB" sz="2000" dirty="0"/>
              <a:t>I can reason why I have g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rouped materials in certain ways. (At this point, try not to be specific about materials, you want to see what your child already knows.)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42BEA5-4E9D-4148-B8C0-D03391A85B92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2588E099-A086-4989-9AAD-FE3A20EDA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53489" y="3736360"/>
            <a:ext cx="2257426" cy="30099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3489" y="1229083"/>
            <a:ext cx="2257426" cy="30099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09952" y="1229083"/>
            <a:ext cx="2257426" cy="30099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09953" y="3600265"/>
            <a:ext cx="2257425" cy="30099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66906" y="1235988"/>
            <a:ext cx="2777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“They are both red”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20512" y="1235988"/>
            <a:ext cx="2777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“They are hard”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77251" y="6361083"/>
            <a:ext cx="3076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“They are used in the kitchen”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24444" y="6214597"/>
            <a:ext cx="2777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“They have bumpy bits”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CFD355-DB06-4562-9830-BA641AA450E3}"/>
              </a:ext>
            </a:extLst>
          </p:cNvPr>
          <p:cNvSpPr txBox="1"/>
          <p:nvPr/>
        </p:nvSpPr>
        <p:spPr>
          <a:xfrm>
            <a:off x="162727" y="6429352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674C288-474A-4FDA-A73D-9BBC9F6123B0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146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34" y="1099213"/>
            <a:ext cx="3317289" cy="53837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000" dirty="0">
                <a:solidFill>
                  <a:srgbClr val="FF0000"/>
                </a:solidFill>
              </a:rPr>
              <a:t>Instructions for Activity 2: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000" dirty="0">
                <a:solidFill>
                  <a:schemeClr val="tx1"/>
                </a:solidFill>
              </a:rPr>
              <a:t>Look back at the 10 items and ask them what they think they are made of.</a:t>
            </a:r>
          </a:p>
          <a:p>
            <a:pPr marL="0" indent="0">
              <a:lnSpc>
                <a:spcPct val="120000"/>
              </a:lnSpc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u="sng" dirty="0">
                <a:solidFill>
                  <a:srgbClr val="0070C0"/>
                </a:solidFill>
              </a:rPr>
              <a:t>Vocabulary: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dirty="0">
                <a:solidFill>
                  <a:srgbClr val="0070C0"/>
                </a:solidFill>
              </a:rPr>
              <a:t>plastic, rock, metal, glass, wood, water, fabric.</a:t>
            </a:r>
          </a:p>
          <a:p>
            <a:endParaRPr lang="en-GB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3751487" y="954407"/>
            <a:ext cx="7712155" cy="57670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I can identify materials.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D5099"/>
                </a:solidFill>
              </a:rPr>
              <a:t>Together, identify the objects based on their materials and group them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42BEA5-4E9D-4148-B8C0-D03391A85B92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2588E099-A086-4989-9AAD-FE3A20EDA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2003688"/>
            <a:ext cx="1104902" cy="1473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381" y="2016393"/>
            <a:ext cx="1104901" cy="1473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16897" y="2135972"/>
            <a:ext cx="1473204" cy="1111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199" y="4114490"/>
            <a:ext cx="1104900" cy="1473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869" y="4114490"/>
            <a:ext cx="1104900" cy="1473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409" y="4114490"/>
            <a:ext cx="1104900" cy="1473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63" y="1955227"/>
            <a:ext cx="1104900" cy="14732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4114492"/>
            <a:ext cx="1104900" cy="14732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98681" y="4310544"/>
            <a:ext cx="1473204" cy="108108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266" y="1994920"/>
            <a:ext cx="1104900" cy="1473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84516" y="1717453"/>
            <a:ext cx="107333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Glass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95279" y="1662928"/>
            <a:ext cx="107333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Plastic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00631" y="1667258"/>
            <a:ext cx="107333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Fabric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327743" y="1667258"/>
            <a:ext cx="107333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Wood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65899" y="3746186"/>
            <a:ext cx="107333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Metal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19883" y="5587690"/>
            <a:ext cx="2369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You may have some objects that you’re unsure about. That’s ok- you can research together. </a:t>
            </a:r>
          </a:p>
          <a:p>
            <a:pPr algn="ctr"/>
            <a:r>
              <a:rPr lang="en-US" sz="1200" dirty="0"/>
              <a:t>(e.g. wax candle and wicker basket)</a:t>
            </a:r>
          </a:p>
        </p:txBody>
      </p:sp>
      <p:sp>
        <p:nvSpPr>
          <p:cNvPr id="4" name="Rectangle 3"/>
          <p:cNvSpPr/>
          <p:nvPr/>
        </p:nvSpPr>
        <p:spPr>
          <a:xfrm>
            <a:off x="3674466" y="5750921"/>
            <a:ext cx="48167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D5099"/>
                </a:solidFill>
              </a:rPr>
              <a:t>Big question:</a:t>
            </a:r>
          </a:p>
          <a:p>
            <a:pPr algn="ctr"/>
            <a:r>
              <a:rPr lang="en-GB" dirty="0">
                <a:solidFill>
                  <a:srgbClr val="0D5099"/>
                </a:solidFill>
              </a:rPr>
              <a:t>‘How do you know the spoon is made of metal?’.</a:t>
            </a:r>
          </a:p>
          <a:p>
            <a:pPr algn="ctr"/>
            <a:r>
              <a:rPr lang="en-GB" dirty="0">
                <a:solidFill>
                  <a:srgbClr val="0D5099"/>
                </a:solidFill>
              </a:rPr>
              <a:t>Move onto activity 3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BD9418F-00D6-4FF9-B94B-9975B41823ED}"/>
              </a:ext>
            </a:extLst>
          </p:cNvPr>
          <p:cNvSpPr/>
          <p:nvPr/>
        </p:nvSpPr>
        <p:spPr>
          <a:xfrm>
            <a:off x="0" y="0"/>
            <a:ext cx="12192000" cy="901700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3E3D1E-5D9F-4E60-B95D-190BA7EADA15}"/>
              </a:ext>
            </a:extLst>
          </p:cNvPr>
          <p:cNvSpPr txBox="1"/>
          <p:nvPr/>
        </p:nvSpPr>
        <p:spPr>
          <a:xfrm>
            <a:off x="1108396" y="-75190"/>
            <a:ext cx="708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Review, think, talk…. 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AE4EE7A-4177-4401-AEAD-C984156A45D8}"/>
              </a:ext>
            </a:extLst>
          </p:cNvPr>
          <p:cNvSpPr/>
          <p:nvPr/>
        </p:nvSpPr>
        <p:spPr>
          <a:xfrm>
            <a:off x="167569" y="37403"/>
            <a:ext cx="781236" cy="76337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68CE5E-304A-4A0E-B22D-E5B20205A714}"/>
              </a:ext>
            </a:extLst>
          </p:cNvPr>
          <p:cNvSpPr txBox="1"/>
          <p:nvPr/>
        </p:nvSpPr>
        <p:spPr>
          <a:xfrm>
            <a:off x="167569" y="92892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34D2724-AEC4-465E-B815-09BCE5D79805}"/>
              </a:ext>
            </a:extLst>
          </p:cNvPr>
          <p:cNvSpPr/>
          <p:nvPr/>
        </p:nvSpPr>
        <p:spPr>
          <a:xfrm>
            <a:off x="948038" y="444822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16D0A9F-5266-40D7-BD38-51D5CBE16850}"/>
              </a:ext>
            </a:extLst>
          </p:cNvPr>
          <p:cNvSpPr txBox="1"/>
          <p:nvPr/>
        </p:nvSpPr>
        <p:spPr>
          <a:xfrm>
            <a:off x="1116373" y="482990"/>
            <a:ext cx="874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Can the children identify materials? (20 minutes) </a:t>
            </a:r>
            <a:endParaRPr lang="en-GB" b="1" i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40" name="Picture 39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CDE25909-32EC-4B39-A12E-26C450774B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87" y="34113"/>
            <a:ext cx="758352" cy="75835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E8F0C8E-8D21-4A0C-A190-3B141EDD199A}"/>
              </a:ext>
            </a:extLst>
          </p:cNvPr>
          <p:cNvSpPr txBox="1"/>
          <p:nvPr/>
        </p:nvSpPr>
        <p:spPr>
          <a:xfrm>
            <a:off x="162727" y="6429352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674C288-474A-4FDA-A73D-9BBC9F6123B0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9607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5275D6-994F-4F4C-921D-4950968EE714}"/>
              </a:ext>
            </a:extLst>
          </p:cNvPr>
          <p:cNvSpPr txBox="1"/>
          <p:nvPr/>
        </p:nvSpPr>
        <p:spPr>
          <a:xfrm>
            <a:off x="2388004" y="1520531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stretchy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734AC5-27C8-486F-BD15-285AC4BFB55D}"/>
              </a:ext>
            </a:extLst>
          </p:cNvPr>
          <p:cNvSpPr txBox="1"/>
          <p:nvPr/>
        </p:nvSpPr>
        <p:spPr>
          <a:xfrm>
            <a:off x="520305" y="2993130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not bendy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78DC9F-D336-4D0B-81B8-8F3E74CA1DC0}"/>
              </a:ext>
            </a:extLst>
          </p:cNvPr>
          <p:cNvSpPr txBox="1"/>
          <p:nvPr/>
        </p:nvSpPr>
        <p:spPr>
          <a:xfrm>
            <a:off x="3966678" y="2966119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not absorbent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16CC93-7BCB-4E26-9BD5-7421F6BC66A3}"/>
              </a:ext>
            </a:extLst>
          </p:cNvPr>
          <p:cNvSpPr txBox="1"/>
          <p:nvPr/>
        </p:nvSpPr>
        <p:spPr>
          <a:xfrm>
            <a:off x="760969" y="6157888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hard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449186-2220-4825-BF15-23D2E236CA66}"/>
              </a:ext>
            </a:extLst>
          </p:cNvPr>
          <p:cNvSpPr txBox="1"/>
          <p:nvPr/>
        </p:nvSpPr>
        <p:spPr>
          <a:xfrm>
            <a:off x="8184315" y="1519591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wood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FB88FA-9F20-41D0-BC06-DF67940D7922}"/>
              </a:ext>
            </a:extLst>
          </p:cNvPr>
          <p:cNvSpPr txBox="1"/>
          <p:nvPr/>
        </p:nvSpPr>
        <p:spPr>
          <a:xfrm>
            <a:off x="2463093" y="6164668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soft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99825D-3F32-46AA-9B20-83F90F4F4E67}"/>
              </a:ext>
            </a:extLst>
          </p:cNvPr>
          <p:cNvSpPr txBox="1"/>
          <p:nvPr/>
        </p:nvSpPr>
        <p:spPr>
          <a:xfrm>
            <a:off x="6195384" y="2958796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fabric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49B6EB-6A2F-4DEF-9A14-B8DA78AFE0F5}"/>
              </a:ext>
            </a:extLst>
          </p:cNvPr>
          <p:cNvSpPr txBox="1"/>
          <p:nvPr/>
        </p:nvSpPr>
        <p:spPr>
          <a:xfrm>
            <a:off x="2449916" y="2985744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stiff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2E136D-07CD-476F-9117-D5D7B07A3943}"/>
              </a:ext>
            </a:extLst>
          </p:cNvPr>
          <p:cNvSpPr txBox="1"/>
          <p:nvPr/>
        </p:nvSpPr>
        <p:spPr>
          <a:xfrm>
            <a:off x="4118491" y="1528951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waterproof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FA9804-E321-47FB-81B2-251FA351F067}"/>
              </a:ext>
            </a:extLst>
          </p:cNvPr>
          <p:cNvSpPr txBox="1"/>
          <p:nvPr/>
        </p:nvSpPr>
        <p:spPr>
          <a:xfrm>
            <a:off x="4165217" y="6160026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shiny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417228-5B54-4F52-A6E7-DFD28EDD2275}"/>
              </a:ext>
            </a:extLst>
          </p:cNvPr>
          <p:cNvSpPr txBox="1"/>
          <p:nvPr/>
        </p:nvSpPr>
        <p:spPr>
          <a:xfrm>
            <a:off x="520306" y="4548201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bendy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DB864C-E253-41F3-8A86-1E3650DDB6DE}"/>
              </a:ext>
            </a:extLst>
          </p:cNvPr>
          <p:cNvSpPr txBox="1"/>
          <p:nvPr/>
        </p:nvSpPr>
        <p:spPr>
          <a:xfrm>
            <a:off x="2264907" y="4548201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rough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AA5285-B885-4E4D-AD38-F8BE03B65452}"/>
              </a:ext>
            </a:extLst>
          </p:cNvPr>
          <p:cNvSpPr txBox="1"/>
          <p:nvPr/>
        </p:nvSpPr>
        <p:spPr>
          <a:xfrm>
            <a:off x="4149200" y="4550218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smooth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57F591-158D-4E3D-BD18-E5C6F5126AD1}"/>
              </a:ext>
            </a:extLst>
          </p:cNvPr>
          <p:cNvSpPr txBox="1"/>
          <p:nvPr/>
        </p:nvSpPr>
        <p:spPr>
          <a:xfrm>
            <a:off x="8175262" y="2933033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glass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8F7442-AD1F-4731-AACC-374D1BDDB105}"/>
              </a:ext>
            </a:extLst>
          </p:cNvPr>
          <p:cNvSpPr txBox="1"/>
          <p:nvPr/>
        </p:nvSpPr>
        <p:spPr>
          <a:xfrm>
            <a:off x="10313596" y="6120663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metal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92CE75-6173-42A7-B3CC-49BDF3FC5DBD}"/>
              </a:ext>
            </a:extLst>
          </p:cNvPr>
          <p:cNvSpPr txBox="1"/>
          <p:nvPr/>
        </p:nvSpPr>
        <p:spPr>
          <a:xfrm>
            <a:off x="10155141" y="4507651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plastic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481389-670D-444F-9A2C-2D07B0754BD3}"/>
              </a:ext>
            </a:extLst>
          </p:cNvPr>
          <p:cNvSpPr txBox="1"/>
          <p:nvPr/>
        </p:nvSpPr>
        <p:spPr>
          <a:xfrm>
            <a:off x="10155140" y="2912650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water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E30116-D850-457C-B600-9718F1CF8624}"/>
              </a:ext>
            </a:extLst>
          </p:cNvPr>
          <p:cNvSpPr txBox="1"/>
          <p:nvPr/>
        </p:nvSpPr>
        <p:spPr>
          <a:xfrm>
            <a:off x="6273744" y="6098584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dull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6489DC-785D-4446-9B3A-F0C8E035BA22}"/>
              </a:ext>
            </a:extLst>
          </p:cNvPr>
          <p:cNvSpPr txBox="1"/>
          <p:nvPr/>
        </p:nvSpPr>
        <p:spPr>
          <a:xfrm>
            <a:off x="6032461" y="1528951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absorbent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EBA67E-285A-430B-908B-BFD0872B1052}"/>
              </a:ext>
            </a:extLst>
          </p:cNvPr>
          <p:cNvSpPr txBox="1"/>
          <p:nvPr/>
        </p:nvSpPr>
        <p:spPr>
          <a:xfrm>
            <a:off x="623143" y="1519591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materials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BECA44-ABC3-4A01-B0DE-3E8E95129D73}"/>
              </a:ext>
            </a:extLst>
          </p:cNvPr>
          <p:cNvSpPr txBox="1"/>
          <p:nvPr/>
        </p:nvSpPr>
        <p:spPr>
          <a:xfrm>
            <a:off x="5720843" y="4550532"/>
            <a:ext cx="2084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not see through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BFC8BB-3332-45D7-93BD-39F3B69F8006}"/>
              </a:ext>
            </a:extLst>
          </p:cNvPr>
          <p:cNvSpPr txBox="1"/>
          <p:nvPr/>
        </p:nvSpPr>
        <p:spPr>
          <a:xfrm>
            <a:off x="7884376" y="6094561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see through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303CDF-6044-4358-BAAD-0E43887B9296}"/>
              </a:ext>
            </a:extLst>
          </p:cNvPr>
          <p:cNvSpPr txBox="1"/>
          <p:nvPr/>
        </p:nvSpPr>
        <p:spPr>
          <a:xfrm>
            <a:off x="10211404" y="1517381"/>
            <a:ext cx="137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rock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DEB95A-CC6C-4ED5-8646-003286223D45}"/>
              </a:ext>
            </a:extLst>
          </p:cNvPr>
          <p:cNvSpPr txBox="1"/>
          <p:nvPr/>
        </p:nvSpPr>
        <p:spPr>
          <a:xfrm>
            <a:off x="8168442" y="4542270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rubber</a:t>
            </a:r>
          </a:p>
        </p:txBody>
      </p:sp>
      <p:pic>
        <p:nvPicPr>
          <p:cNvPr id="31" name="Picture 30" descr="stacked brown rocks">
            <a:extLst>
              <a:ext uri="{FF2B5EF4-FFF2-40B4-BE49-F238E27FC236}">
                <a16:creationId xmlns:a16="http://schemas.microsoft.com/office/drawing/2014/main" id="{9FA1BB78-0081-45CD-91DF-FE32B6AC62E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9" r="34855" b="33444"/>
          <a:stretch/>
        </p:blipFill>
        <p:spPr bwMode="auto">
          <a:xfrm>
            <a:off x="9924533" y="621218"/>
            <a:ext cx="1455935" cy="8588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 descr="green plant with white flower">
            <a:extLst>
              <a:ext uri="{FF2B5EF4-FFF2-40B4-BE49-F238E27FC236}">
                <a16:creationId xmlns:a16="http://schemas.microsoft.com/office/drawing/2014/main" id="{558D529A-D137-4130-84DC-C0AB452DEA7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6" t="44937" r="22358" b="36805"/>
          <a:stretch/>
        </p:blipFill>
        <p:spPr bwMode="auto">
          <a:xfrm>
            <a:off x="5934851" y="5220651"/>
            <a:ext cx="1342027" cy="944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32" descr="green leafed plants">
            <a:extLst>
              <a:ext uri="{FF2B5EF4-FFF2-40B4-BE49-F238E27FC236}">
                <a16:creationId xmlns:a16="http://schemas.microsoft.com/office/drawing/2014/main" id="{8043528F-044A-4E00-9438-7ECE5438AEC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7" t="33239" r="56659" b="40289"/>
          <a:stretch/>
        </p:blipFill>
        <p:spPr bwMode="auto">
          <a:xfrm>
            <a:off x="3909202" y="5244648"/>
            <a:ext cx="1462555" cy="944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icture 33" descr="brown wooden board">
            <a:extLst>
              <a:ext uri="{FF2B5EF4-FFF2-40B4-BE49-F238E27FC236}">
                <a16:creationId xmlns:a16="http://schemas.microsoft.com/office/drawing/2014/main" id="{98038C85-5EF9-46D5-9FF3-C1212DAB4336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0" b="31869"/>
          <a:stretch/>
        </p:blipFill>
        <p:spPr bwMode="auto">
          <a:xfrm>
            <a:off x="7893429" y="610713"/>
            <a:ext cx="1386432" cy="8588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Picture 34" descr="stainless steel pitcher on brown wooden table">
            <a:extLst>
              <a:ext uri="{FF2B5EF4-FFF2-40B4-BE49-F238E27FC236}">
                <a16:creationId xmlns:a16="http://schemas.microsoft.com/office/drawing/2014/main" id="{BD4560D9-5214-4C89-AA5D-386193AE1889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" t="48622" r="55063" b="5347"/>
          <a:stretch/>
        </p:blipFill>
        <p:spPr bwMode="auto">
          <a:xfrm>
            <a:off x="500040" y="5227360"/>
            <a:ext cx="1434687" cy="9623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Picture 36" descr="stainless steel spoon and fork">
            <a:extLst>
              <a:ext uri="{FF2B5EF4-FFF2-40B4-BE49-F238E27FC236}">
                <a16:creationId xmlns:a16="http://schemas.microsoft.com/office/drawing/2014/main" id="{E1FE1C39-456C-497E-AF61-1C60203BBFC6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85"/>
          <a:stretch/>
        </p:blipFill>
        <p:spPr bwMode="auto">
          <a:xfrm>
            <a:off x="564807" y="2087230"/>
            <a:ext cx="1369920" cy="914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Picture 37" descr="goldfish in fish bowl">
            <a:extLst>
              <a:ext uri="{FF2B5EF4-FFF2-40B4-BE49-F238E27FC236}">
                <a16:creationId xmlns:a16="http://schemas.microsoft.com/office/drawing/2014/main" id="{01EA2985-B11B-4306-AC9F-106B6E92FF8B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8" t="47426" r="17705" b="6343"/>
          <a:stretch/>
        </p:blipFill>
        <p:spPr bwMode="auto">
          <a:xfrm>
            <a:off x="7928781" y="5192482"/>
            <a:ext cx="1342027" cy="9721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Picture 39" descr="woman in red long sleeve shirt holding white paper">
            <a:extLst>
              <a:ext uri="{FF2B5EF4-FFF2-40B4-BE49-F238E27FC236}">
                <a16:creationId xmlns:a16="http://schemas.microsoft.com/office/drawing/2014/main" id="{821146B7-B8CF-4980-A089-6390FEC81160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9" t="15343" r="12918" b="7539"/>
          <a:stretch/>
        </p:blipFill>
        <p:spPr bwMode="auto">
          <a:xfrm>
            <a:off x="5925471" y="3630091"/>
            <a:ext cx="1370507" cy="9251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" name="Picture 40" descr="green Lego block lot">
            <a:extLst>
              <a:ext uri="{FF2B5EF4-FFF2-40B4-BE49-F238E27FC236}">
                <a16:creationId xmlns:a16="http://schemas.microsoft.com/office/drawing/2014/main" id="{00BF1EC4-14C4-4906-93F9-10DF63251BAC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" t="22044" r="8399" b="40350"/>
          <a:stretch/>
        </p:blipFill>
        <p:spPr bwMode="auto">
          <a:xfrm>
            <a:off x="9915480" y="3635778"/>
            <a:ext cx="1546860" cy="9137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Picture 41" descr="blue body of water">
            <a:extLst>
              <a:ext uri="{FF2B5EF4-FFF2-40B4-BE49-F238E27FC236}">
                <a16:creationId xmlns:a16="http://schemas.microsoft.com/office/drawing/2014/main" id="{63E93BA4-BE4C-4DD5-99AA-9104749EBE9A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24028" r="29005" b="25313"/>
          <a:stretch/>
        </p:blipFill>
        <p:spPr bwMode="auto">
          <a:xfrm>
            <a:off x="9927362" y="1966913"/>
            <a:ext cx="1534977" cy="9137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Picture 42" descr="two clear wine glasses">
            <a:extLst>
              <a:ext uri="{FF2B5EF4-FFF2-40B4-BE49-F238E27FC236}">
                <a16:creationId xmlns:a16="http://schemas.microsoft.com/office/drawing/2014/main" id="{18F1B59C-AC06-41C7-9098-3915613DFD58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148" y="1966913"/>
            <a:ext cx="1411860" cy="9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 descr="brown bread on white ceramic plate">
            <a:extLst>
              <a:ext uri="{FF2B5EF4-FFF2-40B4-BE49-F238E27FC236}">
                <a16:creationId xmlns:a16="http://schemas.microsoft.com/office/drawing/2014/main" id="{44C24922-632F-4B57-A725-D32E869A22F9}"/>
              </a:ext>
            </a:extLst>
          </p:cNvPr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5" t="3586" r="13317" b="36035"/>
          <a:stretch/>
        </p:blipFill>
        <p:spPr bwMode="auto">
          <a:xfrm>
            <a:off x="6058355" y="564361"/>
            <a:ext cx="1246675" cy="9052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Picture 44" descr="toddler walking on road while raining">
            <a:extLst>
              <a:ext uri="{FF2B5EF4-FFF2-40B4-BE49-F238E27FC236}">
                <a16:creationId xmlns:a16="http://schemas.microsoft.com/office/drawing/2014/main" id="{AE7DCFEB-41A7-4B7C-AFC3-82BB7EB95E3B}"/>
              </a:ext>
            </a:extLst>
          </p:cNvPr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1" t="40947" r="14779" b="24043"/>
          <a:stretch/>
        </p:blipFill>
        <p:spPr bwMode="auto">
          <a:xfrm>
            <a:off x="4187646" y="564361"/>
            <a:ext cx="1257300" cy="9220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6" name="Picture 45" descr="beige, yellow, and blue loom bands">
            <a:extLst>
              <a:ext uri="{FF2B5EF4-FFF2-40B4-BE49-F238E27FC236}">
                <a16:creationId xmlns:a16="http://schemas.microsoft.com/office/drawing/2014/main" id="{CC2773EC-1B9C-416F-A164-AFD9B6399AE4}"/>
              </a:ext>
            </a:extLst>
          </p:cNvPr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t="15853" b="29993"/>
          <a:stretch/>
        </p:blipFill>
        <p:spPr bwMode="auto">
          <a:xfrm>
            <a:off x="2352347" y="567103"/>
            <a:ext cx="1289432" cy="9220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A674098-BD46-48B8-9F2D-1A018A9F5E58}"/>
              </a:ext>
            </a:extLst>
          </p:cNvPr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" t="14165" r="34057" b="14538"/>
          <a:stretch/>
        </p:blipFill>
        <p:spPr bwMode="auto">
          <a:xfrm>
            <a:off x="3934456" y="3552351"/>
            <a:ext cx="1574403" cy="10119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Picture 47" descr="brown wood logs pile">
            <a:extLst>
              <a:ext uri="{FF2B5EF4-FFF2-40B4-BE49-F238E27FC236}">
                <a16:creationId xmlns:a16="http://schemas.microsoft.com/office/drawing/2014/main" id="{0F6DDB0E-FBED-4D67-85AD-6EA21A11FBD7}"/>
              </a:ext>
            </a:extLst>
          </p:cNvPr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t="54800" r="49746" b="-2426"/>
          <a:stretch/>
        </p:blipFill>
        <p:spPr bwMode="auto">
          <a:xfrm>
            <a:off x="2104893" y="3598250"/>
            <a:ext cx="1499721" cy="1021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9" name="Picture 48" descr="purple thread">
            <a:extLst>
              <a:ext uri="{FF2B5EF4-FFF2-40B4-BE49-F238E27FC236}">
                <a16:creationId xmlns:a16="http://schemas.microsoft.com/office/drawing/2014/main" id="{CCAF7C39-75F5-4D77-B18D-F32ECC0F44FB}"/>
              </a:ext>
            </a:extLst>
          </p:cNvPr>
          <p:cNvPicPr/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7" t="27246" r="15175"/>
          <a:stretch/>
        </p:blipFill>
        <p:spPr bwMode="auto">
          <a:xfrm>
            <a:off x="435006" y="3704932"/>
            <a:ext cx="1499721" cy="86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49" descr="silver and gold round coins">
            <a:extLst>
              <a:ext uri="{FF2B5EF4-FFF2-40B4-BE49-F238E27FC236}">
                <a16:creationId xmlns:a16="http://schemas.microsoft.com/office/drawing/2014/main" id="{DA19E678-8715-4541-B050-DC92AAC11F39}"/>
              </a:ext>
            </a:extLst>
          </p:cNvPr>
          <p:cNvPicPr/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4" t="28131" r="15444" b="2376"/>
          <a:stretch/>
        </p:blipFill>
        <p:spPr bwMode="auto">
          <a:xfrm>
            <a:off x="9915480" y="5138193"/>
            <a:ext cx="1509876" cy="1028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Picture 50" descr="three gray, green, and white scarf on top of table">
            <a:extLst>
              <a:ext uri="{FF2B5EF4-FFF2-40B4-BE49-F238E27FC236}">
                <a16:creationId xmlns:a16="http://schemas.microsoft.com/office/drawing/2014/main" id="{53A1E020-EAF6-4516-94CD-8E46EBA064BA}"/>
              </a:ext>
            </a:extLst>
          </p:cNvPr>
          <p:cNvPicPr/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r="4544" b="10270"/>
          <a:stretch/>
        </p:blipFill>
        <p:spPr bwMode="auto">
          <a:xfrm>
            <a:off x="2123966" y="5220651"/>
            <a:ext cx="1508760" cy="972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2" name="Picture 51" descr="firewood lot near fireplace">
            <a:extLst>
              <a:ext uri="{FF2B5EF4-FFF2-40B4-BE49-F238E27FC236}">
                <a16:creationId xmlns:a16="http://schemas.microsoft.com/office/drawing/2014/main" id="{0A6EF8F5-9C2D-4D63-933F-3B646D8494D6}"/>
              </a:ext>
            </a:extLst>
          </p:cNvPr>
          <p:cNvPicPr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60" y="628761"/>
            <a:ext cx="1289432" cy="841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52" descr="blue and red pens">
            <a:extLst>
              <a:ext uri="{FF2B5EF4-FFF2-40B4-BE49-F238E27FC236}">
                <a16:creationId xmlns:a16="http://schemas.microsoft.com/office/drawing/2014/main" id="{E689FFB0-F92E-463E-B904-7F80145DC07B}"/>
              </a:ext>
            </a:extLst>
          </p:cNvPr>
          <p:cNvPicPr/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7" r="61312"/>
          <a:stretch/>
        </p:blipFill>
        <p:spPr bwMode="auto">
          <a:xfrm>
            <a:off x="2343294" y="2078730"/>
            <a:ext cx="1261745" cy="914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Picture 53" descr="macro shot of droplets on leaves">
            <a:extLst>
              <a:ext uri="{FF2B5EF4-FFF2-40B4-BE49-F238E27FC236}">
                <a16:creationId xmlns:a16="http://schemas.microsoft.com/office/drawing/2014/main" id="{48292E6C-3790-40C3-9E0A-FDA6748DCCEB}"/>
              </a:ext>
            </a:extLst>
          </p:cNvPr>
          <p:cNvPicPr/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955" y="2051376"/>
            <a:ext cx="1411860" cy="9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5" descr="close-up photography of bicycle rim and tire">
            <a:extLst>
              <a:ext uri="{FF2B5EF4-FFF2-40B4-BE49-F238E27FC236}">
                <a16:creationId xmlns:a16="http://schemas.microsoft.com/office/drawing/2014/main" id="{07EA0A0B-834D-4D48-B1D8-09EC3D5714E6}"/>
              </a:ext>
            </a:extLst>
          </p:cNvPr>
          <p:cNvPicPr/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4" b="8137"/>
          <a:stretch/>
        </p:blipFill>
        <p:spPr bwMode="auto">
          <a:xfrm>
            <a:off x="7897587" y="3630091"/>
            <a:ext cx="1386432" cy="9021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7" name="Picture 56" descr="assorted textile">
            <a:extLst>
              <a:ext uri="{FF2B5EF4-FFF2-40B4-BE49-F238E27FC236}">
                <a16:creationId xmlns:a16="http://schemas.microsoft.com/office/drawing/2014/main" id="{D8A3C237-A3AD-4F88-83AE-8CBE55981BCE}"/>
              </a:ext>
            </a:extLst>
          </p:cNvPr>
          <p:cNvPicPr/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2" b="16244"/>
          <a:stretch/>
        </p:blipFill>
        <p:spPr bwMode="auto">
          <a:xfrm>
            <a:off x="6031057" y="2005711"/>
            <a:ext cx="1264920" cy="879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DB159F-79CC-416A-B791-EE18DB45100A}"/>
              </a:ext>
            </a:extLst>
          </p:cNvPr>
          <p:cNvSpPr/>
          <p:nvPr/>
        </p:nvSpPr>
        <p:spPr>
          <a:xfrm>
            <a:off x="2266931" y="46505"/>
            <a:ext cx="7752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Activity 3- Look at these key words and explain what they mean. (10 minutes)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094E747-7C3E-484A-83F7-20C216554FE7}"/>
              </a:ext>
            </a:extLst>
          </p:cNvPr>
          <p:cNvSpPr txBox="1"/>
          <p:nvPr/>
        </p:nvSpPr>
        <p:spPr>
          <a:xfrm>
            <a:off x="162727" y="6429352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674C288-474A-4FDA-A73D-9BBC9F6123B0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6744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34" y="1152708"/>
            <a:ext cx="3317289" cy="53302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2400" dirty="0">
                <a:solidFill>
                  <a:srgbClr val="FF0000"/>
                </a:solidFill>
              </a:rPr>
              <a:t>Instructions for Activity 4: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400" dirty="0">
                <a:solidFill>
                  <a:schemeClr val="tx1"/>
                </a:solidFill>
              </a:rPr>
              <a:t>Look back at your objects and ask your child to group by a certain property. Take a photo of each grouping, with a title indicating the property.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000" u="sng" dirty="0">
                <a:solidFill>
                  <a:srgbClr val="0D5099"/>
                </a:solidFill>
              </a:rPr>
              <a:t>Vocab: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000" dirty="0">
                <a:solidFill>
                  <a:srgbClr val="0D5099"/>
                </a:solidFill>
              </a:rPr>
              <a:t>hard, soft, stretchy, stiff, bendy, floppy, waterproof, absorbent, breaks/tears, rough, smooth, shiny, dull, see-through, not see-through </a:t>
            </a:r>
          </a:p>
          <a:p>
            <a:endParaRPr lang="en-GB" sz="20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42BEA5-4E9D-4148-B8C0-D03391A85B92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2588E099-A086-4989-9AAD-FE3A20EDA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801" y="1351648"/>
            <a:ext cx="1104902" cy="1473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892" y="2937009"/>
            <a:ext cx="1104901" cy="1473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9619" y="3144974"/>
            <a:ext cx="1473204" cy="1111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480" y="2947427"/>
            <a:ext cx="1104900" cy="1473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133" y="1335082"/>
            <a:ext cx="1104900" cy="1473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66" y="4977763"/>
            <a:ext cx="1104900" cy="14732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50" y="1342990"/>
            <a:ext cx="1104900" cy="14732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2421" y="3138715"/>
            <a:ext cx="1473204" cy="11117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629" y="4977763"/>
            <a:ext cx="1104900" cy="1473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019337" y="4555739"/>
            <a:ext cx="107333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bendy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58189" y="2150061"/>
            <a:ext cx="1334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bendy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670" y="4977763"/>
            <a:ext cx="1104900" cy="1473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125478" y="5804632"/>
            <a:ext cx="3394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D5099"/>
                </a:solidFill>
              </a:rPr>
              <a:t>You can use scrap paper to write the title of the groupings.</a:t>
            </a:r>
            <a:endParaRPr lang="en-US" dirty="0">
              <a:solidFill>
                <a:srgbClr val="0D5099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BD9418F-00D6-4FF9-B94B-9975B41823ED}"/>
              </a:ext>
            </a:extLst>
          </p:cNvPr>
          <p:cNvSpPr/>
          <p:nvPr/>
        </p:nvSpPr>
        <p:spPr>
          <a:xfrm>
            <a:off x="0" y="0"/>
            <a:ext cx="12192000" cy="901700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F3E3D1E-5D9F-4E60-B95D-190BA7EADA15}"/>
              </a:ext>
            </a:extLst>
          </p:cNvPr>
          <p:cNvSpPr txBox="1"/>
          <p:nvPr/>
        </p:nvSpPr>
        <p:spPr>
          <a:xfrm>
            <a:off x="1108396" y="-75190"/>
            <a:ext cx="708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Review, think, talk…. 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AE4EE7A-4177-4401-AEAD-C984156A45D8}"/>
              </a:ext>
            </a:extLst>
          </p:cNvPr>
          <p:cNvSpPr/>
          <p:nvPr/>
        </p:nvSpPr>
        <p:spPr>
          <a:xfrm>
            <a:off x="167569" y="37403"/>
            <a:ext cx="781236" cy="76337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68CE5E-304A-4A0E-B22D-E5B20205A714}"/>
              </a:ext>
            </a:extLst>
          </p:cNvPr>
          <p:cNvSpPr txBox="1"/>
          <p:nvPr/>
        </p:nvSpPr>
        <p:spPr>
          <a:xfrm>
            <a:off x="167569" y="92892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34D2724-AEC4-465E-B815-09BCE5D79805}"/>
              </a:ext>
            </a:extLst>
          </p:cNvPr>
          <p:cNvSpPr/>
          <p:nvPr/>
        </p:nvSpPr>
        <p:spPr>
          <a:xfrm>
            <a:off x="948038" y="444822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6D0A9F-5266-40D7-BD38-51D5CBE16850}"/>
              </a:ext>
            </a:extLst>
          </p:cNvPr>
          <p:cNvSpPr txBox="1"/>
          <p:nvPr/>
        </p:nvSpPr>
        <p:spPr>
          <a:xfrm>
            <a:off x="1116373" y="482990"/>
            <a:ext cx="874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Identify properties of materials (20 minutes) </a:t>
            </a:r>
            <a:endParaRPr lang="en-GB" b="1" i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5" name="Picture 24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E34FD7CF-4D81-4069-AFCF-18F1092C04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87" y="34113"/>
            <a:ext cx="758352" cy="75835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326E64D-6884-4CB9-B40F-0E026028D72C}"/>
              </a:ext>
            </a:extLst>
          </p:cNvPr>
          <p:cNvSpPr txBox="1"/>
          <p:nvPr/>
        </p:nvSpPr>
        <p:spPr>
          <a:xfrm>
            <a:off x="162727" y="6429352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674C288-474A-4FDA-A73D-9BBC9F6123B0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9689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6385"/>
            <a:ext cx="5181600" cy="45328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I found a mason jar in my kitchen</a:t>
            </a:r>
          </a:p>
          <a:p>
            <a:r>
              <a:rPr lang="en-GB" sz="2000" dirty="0"/>
              <a:t>What materials is it made from?</a:t>
            </a:r>
          </a:p>
          <a:p>
            <a:r>
              <a:rPr lang="en-GB" sz="2000" dirty="0"/>
              <a:t>Why do you think it is made of these different materials?</a:t>
            </a:r>
          </a:p>
          <a:p>
            <a:r>
              <a:rPr lang="en-GB" sz="2000" dirty="0"/>
              <a:t>Your child can explore their surroundings to find an object with more than more material.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197602" y="1626385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dirty="0"/>
              <a:t>Alternatively, your child can go further by sorting their objects using two properties. An item can be both strong and opaque. Equally, some may be neither (e.g. cling film.)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933D13-2E13-426F-8889-57DB07D52A00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6AB09C-B8E5-42A4-B189-890047EBC83B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F2C311-02AA-4EF7-B87F-16A20FEE5352}"/>
              </a:ext>
            </a:extLst>
          </p:cNvPr>
          <p:cNvSpPr txBox="1"/>
          <p:nvPr/>
        </p:nvSpPr>
        <p:spPr>
          <a:xfrm>
            <a:off x="1468072" y="-35644"/>
            <a:ext cx="10723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Explore, talk, extend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D6F00-3F95-4C86-9E3A-2134F398488C}"/>
              </a:ext>
            </a:extLst>
          </p:cNvPr>
          <p:cNvSpPr txBox="1"/>
          <p:nvPr/>
        </p:nvSpPr>
        <p:spPr>
          <a:xfrm>
            <a:off x="1468072" y="500744"/>
            <a:ext cx="7726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What objects around the house have more than one material?</a:t>
            </a:r>
          </a:p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(20 minutes)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629D61-E092-4B1E-ABDD-D03F630CD850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F9788D-7153-4ACB-9E7E-92A934BFEBE8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79F925-C708-41E8-A60E-874E22A10BB0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22" name="Picture 21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329569BE-8C42-470D-AD08-3554ABA2F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pic>
        <p:nvPicPr>
          <p:cNvPr id="2052" name="Picture 4" descr="ogue Clip Top Preserve Jar 1000ml (P49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1" y="1674658"/>
            <a:ext cx="209550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530106" y="2550391"/>
            <a:ext cx="2997200" cy="3505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206508" y="2550391"/>
            <a:ext cx="2997200" cy="3505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83731" y="257811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Strong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295249" y="2538027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Opaque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522853" y="305106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Both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36331" y="4435915"/>
            <a:ext cx="661447" cy="4991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01" y="4354761"/>
            <a:ext cx="567904" cy="75720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755" y="3542467"/>
            <a:ext cx="567902" cy="7572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53" y="4274057"/>
            <a:ext cx="770916" cy="10278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933" y="3087270"/>
            <a:ext cx="734717" cy="97962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286" y="3051064"/>
            <a:ext cx="695755" cy="9276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645" y="4219585"/>
            <a:ext cx="698849" cy="931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21" y="2194191"/>
            <a:ext cx="752204" cy="621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931" y="2151688"/>
            <a:ext cx="604580" cy="664046"/>
          </a:xfrm>
          <a:prstGeom prst="rect">
            <a:avLst/>
          </a:prstGeom>
        </p:spPr>
      </p:pic>
      <p:pic>
        <p:nvPicPr>
          <p:cNvPr id="32" name="Picture 31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708D1539-2533-487C-BD6E-CD57F1983C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13" y="42426"/>
            <a:ext cx="1080518" cy="108051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8279E28-3073-46D7-ABCD-EC203CE80307}"/>
              </a:ext>
            </a:extLst>
          </p:cNvPr>
          <p:cNvSpPr txBox="1"/>
          <p:nvPr/>
        </p:nvSpPr>
        <p:spPr>
          <a:xfrm>
            <a:off x="162727" y="6429352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674C288-474A-4FDA-A73D-9BBC9F6123B0}" type="slidenum">
              <a:rPr lang="en-GB" smtClean="0">
                <a:solidFill>
                  <a:schemeClr val="bg1"/>
                </a:solidFill>
              </a:rPr>
              <a:t>8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18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343419" y="1674658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/>
              <a:t>Start by asking:</a:t>
            </a:r>
          </a:p>
          <a:p>
            <a:r>
              <a:rPr lang="en-GB" sz="2000" dirty="0"/>
              <a:t>What do they know about glass?</a:t>
            </a:r>
          </a:p>
          <a:p>
            <a:r>
              <a:rPr lang="en-GB" sz="2000" dirty="0"/>
              <a:t>What objects are already made from it and which ones aren’t?</a:t>
            </a:r>
            <a:endParaRPr lang="en-GB" sz="2400" dirty="0"/>
          </a:p>
          <a:p>
            <a:r>
              <a:rPr lang="en-GB" sz="2000" dirty="0"/>
              <a:t>Point to an item in the room and ask them the practicalities of it being made of glass.</a:t>
            </a:r>
          </a:p>
          <a:p>
            <a:r>
              <a:rPr lang="en-GB" sz="2000" dirty="0"/>
              <a:t>Listen out for the properties of glass vocabulary and the explanations of why this may not suit all objects.</a:t>
            </a:r>
          </a:p>
          <a:p>
            <a:r>
              <a:rPr lang="en-GB" sz="2000" dirty="0"/>
              <a:t>Repeat this Big Question with other materials or ask your child to create one for you and have a debate.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D1FA60-ED12-4A13-9DA3-FD2EBF8CC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9</a:t>
            </a:fld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C498DC-383D-4B5D-90C9-74B254E75BE6}"/>
              </a:ext>
            </a:extLst>
          </p:cNvPr>
          <p:cNvSpPr/>
          <p:nvPr/>
        </p:nvSpPr>
        <p:spPr>
          <a:xfrm>
            <a:off x="0" y="6382019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3" name="Picture 22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A216C370-FCE0-44A3-AB78-64E1D2CB6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E933D13-2E13-426F-8889-57DB07D52A00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C629D61-E092-4B1E-ABDD-D03F630CD850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4F9788D-7153-4ACB-9E7E-92A934BFEBE8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79F925-C708-41E8-A60E-874E22A10BB0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173D6C-DD22-4BE8-9DD3-46C2F5CF7325}"/>
              </a:ext>
            </a:extLst>
          </p:cNvPr>
          <p:cNvSpPr txBox="1"/>
          <p:nvPr/>
        </p:nvSpPr>
        <p:spPr>
          <a:xfrm>
            <a:off x="1468072" y="-19895"/>
            <a:ext cx="102266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Big Question</a:t>
            </a:r>
          </a:p>
          <a:p>
            <a:r>
              <a:rPr lang="en-GB" sz="2000" b="1" i="1" dirty="0">
                <a:solidFill>
                  <a:schemeClr val="bg1"/>
                </a:solidFill>
                <a:latin typeface="+mj-lt"/>
                <a:ea typeface="Lato Black" panose="020F0502020204030203" pitchFamily="34" charset="0"/>
                <a:cs typeface="Lato Black" panose="020F0502020204030203" pitchFamily="34" charset="0"/>
              </a:rPr>
              <a:t>What  if</a:t>
            </a:r>
            <a:r>
              <a:rPr lang="mr-IN" sz="2000" b="1" i="1" dirty="0">
                <a:solidFill>
                  <a:schemeClr val="bg1"/>
                </a:solidFill>
                <a:latin typeface="+mj-lt"/>
                <a:ea typeface="Lato Black" panose="020F0502020204030203" pitchFamily="34" charset="0"/>
                <a:cs typeface="Lato Black" panose="020F0502020204030203" pitchFamily="34" charset="0"/>
              </a:rPr>
              <a:t>…</a:t>
            </a:r>
            <a:r>
              <a:rPr lang="en-GB" sz="2000" b="1" i="1" dirty="0">
                <a:solidFill>
                  <a:schemeClr val="bg1"/>
                </a:solidFill>
                <a:latin typeface="+mj-lt"/>
                <a:ea typeface="Lato Black" panose="020F0502020204030203" pitchFamily="34" charset="0"/>
                <a:cs typeface="Lato Black" panose="020F0502020204030203" pitchFamily="34" charset="0"/>
              </a:rPr>
              <a:t>.(Discussion point)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389283-425E-4252-A2A0-12FD8CA5FEAE}"/>
              </a:ext>
            </a:extLst>
          </p:cNvPr>
          <p:cNvSpPr txBox="1"/>
          <p:nvPr/>
        </p:nvSpPr>
        <p:spPr>
          <a:xfrm>
            <a:off x="1468072" y="805246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(5-10 minutes)</a:t>
            </a:r>
          </a:p>
        </p:txBody>
      </p:sp>
      <p:sp>
        <p:nvSpPr>
          <p:cNvPr id="3" name="Rectangle 2"/>
          <p:cNvSpPr/>
          <p:nvPr/>
        </p:nvSpPr>
        <p:spPr>
          <a:xfrm>
            <a:off x="5867839" y="1674658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000" b="1" u="sng" dirty="0"/>
              <a:t>BIG QUESTION</a:t>
            </a:r>
          </a:p>
          <a:p>
            <a:pPr algn="ctr"/>
            <a:r>
              <a:rPr lang="en-GB" sz="2400" dirty="0"/>
              <a:t>What would life be like if </a:t>
            </a:r>
            <a:r>
              <a:rPr lang="en-GB" sz="2400" u="sng" dirty="0"/>
              <a:t>everything</a:t>
            </a:r>
            <a:r>
              <a:rPr lang="en-GB" sz="2400" dirty="0"/>
              <a:t> was made of glass?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6" y="2851083"/>
            <a:ext cx="2998695" cy="3112609"/>
          </a:xfrm>
          <a:prstGeom prst="rect">
            <a:avLst/>
          </a:prstGeom>
        </p:spPr>
      </p:pic>
      <p:pic>
        <p:nvPicPr>
          <p:cNvPr id="15" name="Picture 14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984F4C03-938D-4712-9D23-892742518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13" y="42426"/>
            <a:ext cx="1080518" cy="10805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4DDACF-2D69-4163-AB2F-33C141655933}"/>
              </a:ext>
            </a:extLst>
          </p:cNvPr>
          <p:cNvSpPr txBox="1"/>
          <p:nvPr/>
        </p:nvSpPr>
        <p:spPr>
          <a:xfrm>
            <a:off x="162727" y="6429352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674C288-474A-4FDA-A73D-9BBC9F6123B0}" type="slidenum">
              <a:rPr lang="en-GB" smtClean="0">
                <a:solidFill>
                  <a:schemeClr val="bg1"/>
                </a:solidFill>
              </a:rPr>
              <a:t>9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451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A16988A4411D43993AF1AD54B21A42" ma:contentTypeVersion="18" ma:contentTypeDescription="Create a new document." ma:contentTypeScope="" ma:versionID="7d3cd43ba70f36fa3c37690c706d8f06">
  <xsd:schema xmlns:xsd="http://www.w3.org/2001/XMLSchema" xmlns:xs="http://www.w3.org/2001/XMLSchema" xmlns:p="http://schemas.microsoft.com/office/2006/metadata/properties" xmlns:ns2="595e4c87-8aad-4424-8d13-4e1a0ac8f772" xmlns:ns3="a06a9706-ad8f-4101-9ff4-bb1986540cca" targetNamespace="http://schemas.microsoft.com/office/2006/metadata/properties" ma:root="true" ma:fieldsID="98fd641a8cfad8eba1586fc43b07f76d" ns2:_="" ns3:_="">
    <xsd:import namespace="595e4c87-8aad-4424-8d13-4e1a0ac8f772"/>
    <xsd:import namespace="a06a9706-ad8f-4101-9ff4-bb1986540c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5e4c87-8aad-4424-8d13-4e1a0ac8f7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b860b5a-276f-4e20-a60a-049ecf2d2c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6a9706-ad8f-4101-9ff4-bb1986540cc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c8a0f90-a25b-428a-ba85-bf7ee30a594a}" ma:internalName="TaxCatchAll" ma:showField="CatchAllData" ma:web="a06a9706-ad8f-4101-9ff4-bb1986540c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95e4c87-8aad-4424-8d13-4e1a0ac8f772">
      <Terms xmlns="http://schemas.microsoft.com/office/infopath/2007/PartnerControls"/>
    </lcf76f155ced4ddcb4097134ff3c332f>
    <TaxCatchAll xmlns="a06a9706-ad8f-4101-9ff4-bb1986540cca" xsi:nil="true"/>
  </documentManagement>
</p:properties>
</file>

<file path=customXml/itemProps1.xml><?xml version="1.0" encoding="utf-8"?>
<ds:datastoreItem xmlns:ds="http://schemas.openxmlformats.org/officeDocument/2006/customXml" ds:itemID="{CAE97B64-45E2-443B-B583-1E31A8C59F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188637-609F-4BEB-92C4-D081F3837B49}"/>
</file>

<file path=customXml/itemProps3.xml><?xml version="1.0" encoding="utf-8"?>
<ds:datastoreItem xmlns:ds="http://schemas.openxmlformats.org/officeDocument/2006/customXml" ds:itemID="{89562C40-ACB1-464D-9655-61DD85FFCCBE}">
  <ds:schemaRefs>
    <ds:schemaRef ds:uri="0ff8adc4-58f0-4cfe-ad48-79a46b32a9f8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89114d93-40b0-4de1-aa32-14ecbdb0e84d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1292</TotalTime>
  <Words>1499</Words>
  <Application>Microsoft Office PowerPoint</Application>
  <PresentationFormat>Widescreen</PresentationFormat>
  <Paragraphs>177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Lato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Wood</dc:creator>
  <cp:lastModifiedBy>Alistair Strayton</cp:lastModifiedBy>
  <cp:revision>40</cp:revision>
  <cp:lastPrinted>2020-03-28T17:18:56Z</cp:lastPrinted>
  <dcterms:created xsi:type="dcterms:W3CDTF">2020-03-28T09:27:35Z</dcterms:created>
  <dcterms:modified xsi:type="dcterms:W3CDTF">2020-04-18T14:05:55Z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0x010100ECDF125A2BE7EC4BBA5D53924D00436D</vt:lpwstr>
  </property>
</Properties>
</file>