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65938" cy="9998075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ato Black" panose="020F0502020204030203" pitchFamily="34" charset="0"/>
      <p:bold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plaJoYylOqwasPp+I0uHTrRRY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5240" cy="50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9109" y="0"/>
            <a:ext cx="2975240" cy="50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0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0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1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5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2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23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3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5.pn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3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5.pn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6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woodlandtrust.org.uk/blog/2020/03/tree-id-kids/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www.plantsnap.com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youtube.com/watch?v=6LAPFM3dgag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TZCfydWF48c" TargetMode="External"/><Relationship Id="rId5" Type="http://schemas.openxmlformats.org/officeDocument/2006/relationships/hyperlink" Target="https://www.youtube.com/watch?v=H7hGiZ579cs" TargetMode="External"/><Relationship Id="rId4" Type="http://schemas.openxmlformats.org/officeDocument/2006/relationships/hyperlink" Target="https://www.youtube.com/watch?v=KY1p-FmjT1M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Fall foliage"/>
          <p:cNvPicPr preferRelativeResize="0">
            <a:picLocks noGrp="1"/>
          </p:cNvPicPr>
          <p:nvPr>
            <p:ph type="body" idx="1"/>
          </p:nvPr>
        </p:nvPicPr>
        <p:blipFill>
          <a:blip r:embed="rId3"/>
          <a:srcRect/>
          <a:stretch/>
        </p:blipFill>
        <p:spPr>
          <a:xfrm>
            <a:off x="3297354" y="466821"/>
            <a:ext cx="8888708" cy="592435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-19050" y="30500"/>
            <a:ext cx="7219950" cy="6824678"/>
          </a:xfrm>
          <a:custGeom>
            <a:avLst/>
            <a:gdLst/>
            <a:ahLst/>
            <a:cxnLst/>
            <a:rect l="l" t="t" r="r" b="b"/>
            <a:pathLst>
              <a:path w="5265336" h="7355394" extrusionOk="0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722630" y="641564"/>
            <a:ext cx="54229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Plants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 h="120000" extrusionOk="0">
                <a:moveTo>
                  <a:pt x="0" y="0"/>
                </a:moveTo>
                <a:lnTo>
                  <a:pt x="810006" y="0"/>
                </a:lnTo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3300" y="7251692"/>
            <a:ext cx="1981200" cy="28916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" descr="A picture containing drawing, ligh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717550" y="2362546"/>
            <a:ext cx="5422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Identify the parts of a plant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717550" y="5439710"/>
            <a:ext cx="54229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1</a:t>
            </a:r>
            <a:b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Ages 5-6</a:t>
            </a:r>
            <a:endParaRPr/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6">
            <a:alphaModFix amt="85000"/>
          </a:blip>
          <a:srcRect/>
          <a:stretch/>
        </p:blipFill>
        <p:spPr>
          <a:xfrm>
            <a:off x="7291388" y="466820"/>
            <a:ext cx="4622446" cy="596903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7380905" y="526540"/>
            <a:ext cx="4443412" cy="590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parents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 for supporting your child’s learning in science.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Before the session: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There are 7 main activities. They do not have to be done on the same day. In fact, to support your child’s attention levels, each activity has been broken down into 20-30 minute chunks so could be broken over a few days.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read the slides to know which activity to do, what your child is learning and what you need to get ready.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activities are hands on and evidence can be shown by taking photos.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During the session: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Share the learning intention on slide 2.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Slide 10 has a glossary of key terms.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Slide 11-13 have optional printable resources.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Reviewing with your child: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slides give examples of what your child may produce.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0"/>
          <p:cNvSpPr txBox="1"/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rPr lang="en-GB" sz="238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Glossary of terms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380"/>
              <a:buFont typeface="Arial"/>
              <a:buNone/>
            </a:pPr>
            <a:r>
              <a:rPr lang="en-GB" sz="238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Leaf: 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Flat, blade-like structure that comes off from the stem or branch of a plant.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380"/>
              <a:buFont typeface="Arial"/>
              <a:buNone/>
            </a:pPr>
            <a:r>
              <a:rPr lang="en-GB" sz="238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Flower: 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petals that produce perfume and colour to attract insects.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380"/>
              <a:buFont typeface="Arial"/>
              <a:buNone/>
            </a:pPr>
            <a:r>
              <a:rPr lang="en-GB" sz="238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Petal: 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flat, usually coloured, part of the flower. </a:t>
            </a:r>
            <a:r>
              <a:rPr lang="en-GB" sz="238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380"/>
              <a:buFont typeface="Arial"/>
              <a:buNone/>
            </a:pPr>
            <a:r>
              <a:rPr lang="en-GB" sz="238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Blossom: 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flowers of stone fruit trees that grow in Spring.</a:t>
            </a:r>
            <a:r>
              <a:rPr lang="en-GB" sz="238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380"/>
              <a:buFont typeface="Arial"/>
              <a:buNone/>
            </a:pPr>
            <a:r>
              <a:rPr lang="en-GB" sz="238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Fruit/berry: 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fruit that develops after blossom.</a:t>
            </a:r>
            <a:r>
              <a:rPr lang="en-GB" sz="238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380"/>
              <a:buFont typeface="Arial"/>
              <a:buNone/>
            </a:pPr>
            <a:r>
              <a:rPr lang="en-GB" sz="238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Bud: 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undeveloped shoot, leaf, or flower.</a:t>
            </a:r>
            <a:endParaRPr sz="238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380"/>
              <a:buFont typeface="Arial"/>
              <a:buNone/>
            </a:pPr>
            <a:r>
              <a:rPr lang="en-GB" sz="238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Root: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The part of a plant that grows downward.  </a:t>
            </a:r>
            <a:endParaRPr sz="238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380"/>
              <a:buFont typeface="Arial"/>
              <a:buNone/>
            </a:pPr>
            <a:r>
              <a:rPr lang="en-GB" sz="238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Seed: 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part of the plant which can grow into a new plant.</a:t>
            </a:r>
            <a:endParaRPr sz="238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380"/>
              <a:buFont typeface="Arial"/>
              <a:buNone/>
            </a:pPr>
            <a:r>
              <a:rPr lang="en-GB" sz="238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Stem: 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part that holds up the petals on a flower and where the leaves grow from.</a:t>
            </a:r>
            <a:endParaRPr sz="238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380"/>
              <a:buFont typeface="Arial"/>
              <a:buNone/>
            </a:pPr>
            <a:r>
              <a:rPr lang="en-GB" sz="238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Stalk: 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main part of a plant.</a:t>
            </a:r>
            <a:endParaRPr sz="238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380"/>
              <a:buFont typeface="Arial"/>
              <a:buNone/>
            </a:pPr>
            <a:r>
              <a:rPr lang="en-GB" sz="238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Trunk: 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main stem of a tree.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380"/>
              <a:buFont typeface="Arial"/>
              <a:buNone/>
            </a:pPr>
            <a:r>
              <a:rPr lang="en-GB" sz="238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Branch:  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of the main branches growing off from the trunk of a tree.</a:t>
            </a:r>
            <a:endParaRPr sz="238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380"/>
              <a:buFont typeface="Arial"/>
              <a:buNone/>
            </a:pPr>
            <a:r>
              <a:rPr lang="en-GB" sz="238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Bark: </a:t>
            </a:r>
            <a:r>
              <a:rPr lang="en-GB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outer layers of stems and roots of woody plants.</a:t>
            </a:r>
            <a:endParaRPr sz="238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sz="238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sz="238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0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0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0"/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274" name="Google Shape;274;p11"/>
          <p:cNvPicPr preferRelativeResize="0"/>
          <p:nvPr/>
        </p:nvPicPr>
        <p:blipFill rotWithShape="1">
          <a:blip r:embed="rId3">
            <a:alphaModFix/>
          </a:blip>
          <a:srcRect l="10616" t="4814" r="4198" b="3517"/>
          <a:stretch/>
        </p:blipFill>
        <p:spPr>
          <a:xfrm rot="-5400000">
            <a:off x="2817813" y="-2373315"/>
            <a:ext cx="6556375" cy="1163320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1"/>
          <p:cNvSpPr txBox="1"/>
          <p:nvPr/>
        </p:nvSpPr>
        <p:spPr>
          <a:xfrm>
            <a:off x="-25402" y="6488668"/>
            <a:ext cx="47015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12"/>
          <p:cNvPicPr preferRelativeResize="0"/>
          <p:nvPr/>
        </p:nvPicPr>
        <p:blipFill rotWithShape="1">
          <a:blip r:embed="rId3">
            <a:alphaModFix/>
          </a:blip>
          <a:srcRect r="62446"/>
          <a:stretch/>
        </p:blipFill>
        <p:spPr>
          <a:xfrm>
            <a:off x="8432730" y="3374308"/>
            <a:ext cx="1930469" cy="219028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2"/>
          <p:cNvSpPr txBox="1">
            <a:spLocks noGrp="1"/>
          </p:cNvSpPr>
          <p:nvPr>
            <p:ph type="sldNum" idx="12"/>
          </p:nvPr>
        </p:nvSpPr>
        <p:spPr>
          <a:xfrm>
            <a:off x="152400" y="6483851"/>
            <a:ext cx="397042" cy="27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pic>
        <p:nvPicPr>
          <p:cNvPr id="282" name="Google Shape;28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0348" y="3441700"/>
            <a:ext cx="1929152" cy="216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90348" y="977900"/>
            <a:ext cx="1929152" cy="2170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85271" y="977899"/>
            <a:ext cx="1964117" cy="2170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40464" y="3432555"/>
            <a:ext cx="1859793" cy="216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99427" y="986689"/>
            <a:ext cx="1859793" cy="2170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85271" y="3387228"/>
            <a:ext cx="1964116" cy="216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2"/>
          <p:cNvSpPr txBox="1"/>
          <p:nvPr/>
        </p:nvSpPr>
        <p:spPr>
          <a:xfrm>
            <a:off x="2182749" y="650475"/>
            <a:ext cx="1244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Orchid</a:t>
            </a:r>
            <a:endParaRPr/>
          </a:p>
        </p:txBody>
      </p:sp>
      <p:sp>
        <p:nvSpPr>
          <p:cNvPr id="289" name="Google Shape;289;p12"/>
          <p:cNvSpPr txBox="1"/>
          <p:nvPr/>
        </p:nvSpPr>
        <p:spPr>
          <a:xfrm>
            <a:off x="4485872" y="668758"/>
            <a:ext cx="1244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Willow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2"/>
          <p:cNvSpPr txBox="1"/>
          <p:nvPr/>
        </p:nvSpPr>
        <p:spPr>
          <a:xfrm>
            <a:off x="6793408" y="668758"/>
            <a:ext cx="1244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Oak</a:t>
            </a:r>
            <a:endParaRPr/>
          </a:p>
        </p:txBody>
      </p:sp>
      <p:sp>
        <p:nvSpPr>
          <p:cNvPr id="291" name="Google Shape;291;p12"/>
          <p:cNvSpPr txBox="1"/>
          <p:nvPr/>
        </p:nvSpPr>
        <p:spPr>
          <a:xfrm>
            <a:off x="2166351" y="3126281"/>
            <a:ext cx="1244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Daffodil</a:t>
            </a:r>
            <a:endParaRPr/>
          </a:p>
        </p:txBody>
      </p:sp>
      <p:sp>
        <p:nvSpPr>
          <p:cNvPr id="292" name="Google Shape;292;p12"/>
          <p:cNvSpPr txBox="1"/>
          <p:nvPr/>
        </p:nvSpPr>
        <p:spPr>
          <a:xfrm>
            <a:off x="6373030" y="3085640"/>
            <a:ext cx="17763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Prayer- Maranta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2"/>
          <p:cNvSpPr txBox="1"/>
          <p:nvPr/>
        </p:nvSpPr>
        <p:spPr>
          <a:xfrm>
            <a:off x="3992568" y="3123740"/>
            <a:ext cx="17548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Magnolia- Susan</a:t>
            </a:r>
            <a:endParaRPr/>
          </a:p>
        </p:txBody>
      </p:sp>
      <p:pic>
        <p:nvPicPr>
          <p:cNvPr id="294" name="Google Shape;294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337146" y="977899"/>
            <a:ext cx="1934783" cy="217895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2"/>
          <p:cNvSpPr txBox="1"/>
          <p:nvPr/>
        </p:nvSpPr>
        <p:spPr>
          <a:xfrm>
            <a:off x="9027329" y="668758"/>
            <a:ext cx="1244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Blossom </a:t>
            </a:r>
            <a:endParaRPr/>
          </a:p>
        </p:txBody>
      </p:sp>
      <p:sp>
        <p:nvSpPr>
          <p:cNvPr id="296" name="Google Shape;296;p12"/>
          <p:cNvSpPr txBox="1"/>
          <p:nvPr/>
        </p:nvSpPr>
        <p:spPr>
          <a:xfrm>
            <a:off x="8775007" y="3096667"/>
            <a:ext cx="1244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 </a:t>
            </a:r>
            <a:endParaRPr/>
          </a:p>
        </p:txBody>
      </p:sp>
      <p:sp>
        <p:nvSpPr>
          <p:cNvPr id="297" name="Google Shape;297;p12"/>
          <p:cNvSpPr txBox="1"/>
          <p:nvPr/>
        </p:nvSpPr>
        <p:spPr>
          <a:xfrm>
            <a:off x="152400" y="101600"/>
            <a:ext cx="123881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Printable Picture cards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697147" y="-2300304"/>
            <a:ext cx="6138362" cy="11174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type="body" idx="1"/>
          </p:nvPr>
        </p:nvSpPr>
        <p:spPr>
          <a:xfrm>
            <a:off x="838200" y="1644140"/>
            <a:ext cx="5181600" cy="269925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r>
              <a:rPr lang="en-GB" sz="166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Learning: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65"/>
              <a:buChar char="•"/>
            </a:pPr>
            <a:r>
              <a:rPr lang="en-GB" sz="166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Plants have common parts, but they vary between the different types of plants.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65"/>
              <a:buChar char="•"/>
            </a:pPr>
            <a:r>
              <a:rPr lang="en-GB" sz="166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Growing locally, there will be a vast array of plants which all have specific names. These can be identified by looking at the key characteristics of the plant.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65"/>
              <a:buChar char="•"/>
            </a:pPr>
            <a:r>
              <a:rPr lang="en-GB" sz="166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trees keep their leaves all year while other trees drop their leaves during autumn and grow them again during spring.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endParaRPr sz="1665"/>
          </a:p>
        </p:txBody>
      </p:sp>
      <p:sp>
        <p:nvSpPr>
          <p:cNvPr id="106" name="Google Shape;106;p2"/>
          <p:cNvSpPr txBox="1"/>
          <p:nvPr/>
        </p:nvSpPr>
        <p:spPr>
          <a:xfrm>
            <a:off x="6172202" y="1644140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Activities: </a:t>
            </a:r>
            <a:r>
              <a:rPr lang="en-GB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(Slides 3-9) approx 2 hours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GB" sz="1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Activity 1</a:t>
            </a:r>
            <a:r>
              <a:rPr lang="en-GB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- Pre-assess what the children know about parts of plants.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GB" sz="1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Activity 2</a:t>
            </a:r>
            <a:r>
              <a:rPr lang="en-GB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- Sort pictures of plants.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GB" sz="1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Activity 3</a:t>
            </a:r>
            <a:r>
              <a:rPr lang="en-GB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- Identify and label parts of a plant and tree.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GB" sz="1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Activity 4</a:t>
            </a:r>
            <a:r>
              <a:rPr lang="en-GB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- Identify local plants and trees using ID cards and an plant app.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GB" sz="1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Activity 5</a:t>
            </a:r>
            <a:r>
              <a:rPr lang="en-GB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- Make observational drawings of seeds.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GB" sz="1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Activity 6</a:t>
            </a:r>
            <a:r>
              <a:rPr lang="en-GB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- Plant seeds and observe them growing over time.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GB" sz="1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Activity 7</a:t>
            </a:r>
            <a:r>
              <a:rPr lang="en-GB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- Listen to ‘seasonal’ music.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 will need:</a:t>
            </a:r>
            <a:endParaRPr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Seeds and a flower pot or garden space.</a:t>
            </a:r>
            <a:endParaRPr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Leaf ID printout and/or plant ID app (see slide 6).</a:t>
            </a:r>
            <a:endParaRPr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838198" y="4476750"/>
            <a:ext cx="5181600" cy="17002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None/>
            </a:pPr>
            <a:r>
              <a:rPr lang="en-GB" sz="166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can…</a:t>
            </a:r>
            <a:endParaRPr sz="1665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Char char="•"/>
            </a:pPr>
            <a:r>
              <a:rPr lang="en-GB" sz="166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and describe the basic structure of a variety of common flowering plants, including trees.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Char char="•"/>
            </a:pPr>
            <a:r>
              <a:rPr lang="en-GB" sz="166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and name a variety of common wild and garden plants, including deciduous and evergreen trees.</a:t>
            </a: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Plants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are the parts of plants?</a:t>
            </a:r>
            <a:endParaRPr/>
          </a:p>
        </p:txBody>
      </p:sp>
      <p:sp>
        <p:nvSpPr>
          <p:cNvPr id="112" name="Google Shape;112;p2"/>
          <p:cNvSpPr txBox="1"/>
          <p:nvPr/>
        </p:nvSpPr>
        <p:spPr>
          <a:xfrm>
            <a:off x="1468072" y="800778"/>
            <a:ext cx="87427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(Can the children identify and compare parts of plants?)</a:t>
            </a: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16" name="Google Shape;116;p2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1827" b="26798"/>
          <a:stretch/>
        </p:blipFill>
        <p:spPr>
          <a:xfrm>
            <a:off x="158866" y="56878"/>
            <a:ext cx="1112241" cy="111224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122300" y="6431455"/>
            <a:ext cx="529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body" idx="1"/>
          </p:nvPr>
        </p:nvSpPr>
        <p:spPr>
          <a:xfrm>
            <a:off x="251534" y="976890"/>
            <a:ext cx="3317289" cy="550602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15"/>
              <a:buNone/>
            </a:pPr>
            <a:r>
              <a:rPr lang="en-GB" sz="2015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Instructions for Activity 1:       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15"/>
              <a:buNone/>
            </a:pPr>
            <a:r>
              <a:rPr lang="en-GB" sz="201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 your child the pictures on this slide. Do they know what they are? Ask them how they know.</a:t>
            </a:r>
            <a:endParaRPr sz="155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D5099"/>
              </a:buClr>
              <a:buSzPts val="1627"/>
              <a:buNone/>
            </a:pPr>
            <a:r>
              <a:rPr lang="en-GB" sz="1627" u="sng">
                <a:solidFill>
                  <a:srgbClr val="0D5099"/>
                </a:solidFill>
                <a:latin typeface="Calibri"/>
                <a:ea typeface="Calibri"/>
                <a:cs typeface="Calibri"/>
                <a:sym typeface="Calibri"/>
              </a:rPr>
              <a:t>Vocab to listen out for (</a:t>
            </a:r>
            <a:r>
              <a:rPr lang="en-GB" sz="1627" b="1" u="sng">
                <a:solidFill>
                  <a:srgbClr val="0D5099"/>
                </a:solidFill>
                <a:latin typeface="Calibri"/>
                <a:ea typeface="Calibri"/>
                <a:cs typeface="Calibri"/>
                <a:sym typeface="Calibri"/>
              </a:rPr>
              <a:t>but not share, yet</a:t>
            </a:r>
            <a:r>
              <a:rPr lang="en-GB" sz="1627" u="sng">
                <a:solidFill>
                  <a:srgbClr val="0D5099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GB" sz="1627">
                <a:solidFill>
                  <a:srgbClr val="0D509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627"/>
              <a:buNone/>
            </a:pPr>
            <a:r>
              <a:rPr lang="en-GB" sz="1627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Leaf, flower, blossom, petal, fruit, berry, root, seed, trunk, branch, stem, bark, stalk, bud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r>
              <a:rPr lang="en-GB" sz="155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r>
              <a:rPr lang="en-GB" sz="15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children may have their own unique way of describing the picture. This is GREAT! We want to encourage all language to begin with - based on what the gaps are, you can tailor the language. (See page 4)</a:t>
            </a:r>
            <a:endParaRPr sz="1704">
              <a:solidFill>
                <a:schemeClr val="dk1"/>
              </a:solidFill>
            </a:endParaRPr>
          </a:p>
          <a:p>
            <a:pPr marL="228600" lvl="0" indent="-13017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endParaRPr sz="1550"/>
          </a:p>
        </p:txBody>
      </p:sp>
      <p:sp>
        <p:nvSpPr>
          <p:cNvPr id="125" name="Google Shape;125;p3"/>
          <p:cNvSpPr txBox="1"/>
          <p:nvPr/>
        </p:nvSpPr>
        <p:spPr>
          <a:xfrm>
            <a:off x="3751487" y="976890"/>
            <a:ext cx="7712155" cy="574458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Learning outcome: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Identify and describe the basic structure of plants and trees.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3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/>
          <p:nvPr/>
        </p:nvSpPr>
        <p:spPr>
          <a:xfrm>
            <a:off x="0" y="0"/>
            <a:ext cx="12192000" cy="901700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1108396" y="-75190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Explore, think, talk…. </a:t>
            </a:r>
            <a:endParaRPr/>
          </a:p>
        </p:txBody>
      </p:sp>
      <p:sp>
        <p:nvSpPr>
          <p:cNvPr id="130" name="Google Shape;130;p3"/>
          <p:cNvSpPr/>
          <p:nvPr/>
        </p:nvSpPr>
        <p:spPr>
          <a:xfrm>
            <a:off x="167569" y="37403"/>
            <a:ext cx="781236" cy="763376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167569" y="92892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sp>
        <p:nvSpPr>
          <p:cNvPr id="132" name="Google Shape;132;p3"/>
          <p:cNvSpPr/>
          <p:nvPr/>
        </p:nvSpPr>
        <p:spPr>
          <a:xfrm>
            <a:off x="948038" y="444822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1116373" y="482990"/>
            <a:ext cx="87427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do the children already know about plants? (20 minutes) </a:t>
            </a:r>
            <a:endParaRPr sz="1800" b="1" i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5274" y="4305300"/>
            <a:ext cx="1929152" cy="216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38657" y="1841498"/>
            <a:ext cx="1929152" cy="2170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80500" y="1841499"/>
            <a:ext cx="1964117" cy="2170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44257" y="4305300"/>
            <a:ext cx="1859793" cy="216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4258" y="1826388"/>
            <a:ext cx="1859793" cy="2170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080501" y="4305300"/>
            <a:ext cx="1964116" cy="216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 descr="A picture containing drawing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l="51827" b="26798"/>
          <a:stretch/>
        </p:blipFill>
        <p:spPr>
          <a:xfrm>
            <a:off x="128948" y="32148"/>
            <a:ext cx="819090" cy="81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>
            <a:spLocks noGrp="1"/>
          </p:cNvSpPr>
          <p:nvPr>
            <p:ph type="body" idx="1"/>
          </p:nvPr>
        </p:nvSpPr>
        <p:spPr>
          <a:xfrm>
            <a:off x="251534" y="976890"/>
            <a:ext cx="3317289" cy="550602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15"/>
              <a:buNone/>
            </a:pPr>
            <a:r>
              <a:rPr lang="en-GB" sz="2015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Activity 2:       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15"/>
              <a:buNone/>
            </a:pPr>
            <a:r>
              <a:rPr lang="en-GB" sz="201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your child to compare the plants.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15"/>
              <a:buNone/>
            </a:pPr>
            <a:r>
              <a:rPr lang="en-GB" sz="201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How are they the same?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15"/>
              <a:buNone/>
            </a:pPr>
            <a:r>
              <a:rPr lang="en-GB" sz="201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How are they different?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15"/>
              <a:buFont typeface="Calibri"/>
              <a:buChar char="-"/>
            </a:pPr>
            <a:r>
              <a:rPr lang="en-GB" sz="201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 to the______ (choose a part of the plant using your word bank)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15"/>
              <a:buFont typeface="Calibri"/>
              <a:buChar char="-"/>
            </a:pPr>
            <a:r>
              <a:rPr lang="en-GB" sz="201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this a few times with the different pictures.</a:t>
            </a:r>
            <a:endParaRPr sz="155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15"/>
              <a:buNone/>
            </a:pPr>
            <a:r>
              <a:rPr lang="en-GB" sz="2015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Word bank</a:t>
            </a:r>
            <a:r>
              <a:rPr lang="en-GB" sz="2015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15"/>
              <a:buNone/>
            </a:pPr>
            <a:r>
              <a:rPr lang="en-GB" sz="2015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Leaf, flower, blossom, petal, fruit, berry, root, seed, trunk, branch, stem, bark, stalk, bud</a:t>
            </a:r>
            <a:endParaRPr/>
          </a:p>
          <a:p>
            <a:pPr marL="228600" lvl="0" indent="-13017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endParaRPr sz="1550"/>
          </a:p>
        </p:txBody>
      </p:sp>
      <p:sp>
        <p:nvSpPr>
          <p:cNvPr id="148" name="Google Shape;148;p4"/>
          <p:cNvSpPr txBox="1"/>
          <p:nvPr/>
        </p:nvSpPr>
        <p:spPr>
          <a:xfrm>
            <a:off x="3751487" y="976890"/>
            <a:ext cx="7712155" cy="574458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Learning outcome: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Identify and describe the basic structure of plants and trees.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4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/>
          <p:nvPr/>
        </p:nvSpPr>
        <p:spPr>
          <a:xfrm>
            <a:off x="0" y="0"/>
            <a:ext cx="12192000" cy="901700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1108396" y="-75190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Explore, think, talk…. </a:t>
            </a:r>
            <a:endParaRPr/>
          </a:p>
        </p:txBody>
      </p:sp>
      <p:sp>
        <p:nvSpPr>
          <p:cNvPr id="153" name="Google Shape;153;p4"/>
          <p:cNvSpPr/>
          <p:nvPr/>
        </p:nvSpPr>
        <p:spPr>
          <a:xfrm>
            <a:off x="167569" y="37403"/>
            <a:ext cx="781236" cy="763376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167569" y="92892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sp>
        <p:nvSpPr>
          <p:cNvPr id="155" name="Google Shape;155;p4"/>
          <p:cNvSpPr/>
          <p:nvPr/>
        </p:nvSpPr>
        <p:spPr>
          <a:xfrm>
            <a:off x="948038" y="444822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1116373" y="482990"/>
            <a:ext cx="87427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do the children already know about plants? (20 minutes) </a:t>
            </a:r>
            <a:endParaRPr sz="1800" b="1" i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0198" y="4305300"/>
            <a:ext cx="1929151" cy="216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20198" y="1883400"/>
            <a:ext cx="1929151" cy="2170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80500" y="1841499"/>
            <a:ext cx="1964117" cy="2170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35030" y="4305300"/>
            <a:ext cx="1859793" cy="2164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35028" y="1883407"/>
            <a:ext cx="1859793" cy="2170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080501" y="4305300"/>
            <a:ext cx="1964116" cy="216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" descr="A picture containing drawing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l="51827" b="26798"/>
          <a:stretch/>
        </p:blipFill>
        <p:spPr>
          <a:xfrm>
            <a:off x="134924" y="31147"/>
            <a:ext cx="844821" cy="84482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"/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>
            <a:spLocks noGrp="1"/>
          </p:cNvSpPr>
          <p:nvPr>
            <p:ph type="body" idx="1"/>
          </p:nvPr>
        </p:nvSpPr>
        <p:spPr>
          <a:xfrm>
            <a:off x="251534" y="257452"/>
            <a:ext cx="3317289" cy="622546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15"/>
              <a:buNone/>
            </a:pPr>
            <a:r>
              <a:rPr lang="en-GB" sz="1615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Activity 3: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15"/>
              <a:buNone/>
            </a:pPr>
            <a:r>
              <a:rPr lang="en-GB" sz="161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out and look for as many different types of plants as you can in your garden or local park (30-40 minutes).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15"/>
              <a:buNone/>
            </a:pPr>
            <a:r>
              <a:rPr lang="en-GB" sz="161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about the parts of the plants and describe them.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15"/>
              <a:buNone/>
            </a:pPr>
            <a:r>
              <a:rPr lang="en-GB" sz="161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about: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15"/>
              <a:buFont typeface="Calibri"/>
              <a:buChar char="-"/>
            </a:pPr>
            <a:r>
              <a:rPr lang="en-GB" sz="161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they were found (by water, in the park, in shady/light places).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15"/>
              <a:buFont typeface="Calibri"/>
              <a:buChar char="-"/>
            </a:pPr>
            <a:r>
              <a:rPr lang="en-GB" sz="161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height or size of the plant. Are some bigger/taller than others?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15"/>
              <a:buNone/>
            </a:pPr>
            <a:r>
              <a:rPr lang="en-GB" sz="161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photos of the plants you see or create a PowerPoint slideshow of buds, flowers, stem etc.</a:t>
            </a:r>
            <a:endParaRPr sz="1615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615"/>
              <a:buNone/>
            </a:pPr>
            <a:r>
              <a:rPr lang="en-GB" sz="1615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Word bank</a:t>
            </a:r>
            <a:r>
              <a:rPr lang="en-GB" sz="1615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615"/>
              <a:buNone/>
            </a:pPr>
            <a:r>
              <a:rPr lang="en-GB" sz="1615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Leaf, flower, blossom, petal, fruit, berry, root, seed, trunk, branch, stem, bark, stalk, bud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55"/>
              <a:buNone/>
            </a:pPr>
            <a:endParaRPr sz="855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55"/>
              <a:buNone/>
            </a:pPr>
            <a:endParaRPr sz="855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</a:pPr>
            <a:endParaRPr sz="95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</a:pPr>
            <a:endParaRPr sz="950">
              <a:solidFill>
                <a:srgbClr val="7030A0"/>
              </a:solidFill>
            </a:endParaRPr>
          </a:p>
          <a:p>
            <a:pPr marL="228600" lvl="0" indent="-16827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</a:pPr>
            <a:endParaRPr sz="950"/>
          </a:p>
        </p:txBody>
      </p:sp>
      <p:sp>
        <p:nvSpPr>
          <p:cNvPr id="171" name="Google Shape;171;p5"/>
          <p:cNvSpPr txBox="1"/>
          <p:nvPr/>
        </p:nvSpPr>
        <p:spPr>
          <a:xfrm>
            <a:off x="3751487" y="146767"/>
            <a:ext cx="7712155" cy="65747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Learning outcome: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and describe the basic structure of plants and trees.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5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5"/>
          <p:cNvPicPr preferRelativeResize="0"/>
          <p:nvPr/>
        </p:nvPicPr>
        <p:blipFill rotWithShape="1">
          <a:blip r:embed="rId4">
            <a:alphaModFix/>
          </a:blip>
          <a:srcRect l="11605" t="4537" r="3950" b="4348"/>
          <a:stretch/>
        </p:blipFill>
        <p:spPr>
          <a:xfrm rot="-5400000">
            <a:off x="7061200" y="1003300"/>
            <a:ext cx="43434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43048" y="3067950"/>
            <a:ext cx="2614952" cy="216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43048" y="897781"/>
            <a:ext cx="2614952" cy="201051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"/>
          <p:cNvSpPr txBox="1"/>
          <p:nvPr/>
        </p:nvSpPr>
        <p:spPr>
          <a:xfrm>
            <a:off x="4243048" y="5524500"/>
            <a:ext cx="69583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cannot go outside to view plants, you can do some online research and complete the worksheet above (see slide 11 for printout).</a:t>
            </a:r>
            <a:endParaRPr/>
          </a:p>
        </p:txBody>
      </p:sp>
      <p:sp>
        <p:nvSpPr>
          <p:cNvPr id="178" name="Google Shape;178;p5"/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 txBox="1">
            <a:spLocks noGrp="1"/>
          </p:cNvSpPr>
          <p:nvPr>
            <p:ph type="body" idx="1"/>
          </p:nvPr>
        </p:nvSpPr>
        <p:spPr>
          <a:xfrm>
            <a:off x="838200" y="1418860"/>
            <a:ext cx="5181600" cy="474034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</a:pPr>
            <a:r>
              <a:rPr lang="en-GB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Activity 4: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</a:pPr>
            <a:r>
              <a:rPr lang="en-GB" sz="16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Identifying trees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the Woodland Trust website: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https://www.woodlandtrust.org.uk/blog/2020/03/tree-id-kids/</a:t>
            </a: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Here, you can find print out sheets to help identify trees based on their leaves.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Pick up leaves that you find on the floor (do not pick them off of the tree) and describe the leaves. Are they pointy, round, furry, smooth?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Then use  the ID sheet to try and name the tree.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85" name="Google Shape;185;p6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1468072" y="-35644"/>
            <a:ext cx="1072392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Explore, talk, identify.</a:t>
            </a:r>
            <a:endParaRPr/>
          </a:p>
        </p:txBody>
      </p:sp>
      <p:sp>
        <p:nvSpPr>
          <p:cNvPr id="188" name="Google Shape;188;p6"/>
          <p:cNvSpPr txBox="1"/>
          <p:nvPr/>
        </p:nvSpPr>
        <p:spPr>
          <a:xfrm>
            <a:off x="1468075" y="500750"/>
            <a:ext cx="9885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 you find and identify plants in your local area? (30-40 minutes)</a:t>
            </a:r>
            <a:endParaRPr/>
          </a:p>
        </p:txBody>
      </p:sp>
      <p:sp>
        <p:nvSpPr>
          <p:cNvPr id="189" name="Google Shape;189;p6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92" name="Google Shape;192;p6" descr="A picture containing drawing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6"/>
          <p:cNvSpPr/>
          <p:nvPr/>
        </p:nvSpPr>
        <p:spPr>
          <a:xfrm>
            <a:off x="6388102" y="2380579"/>
            <a:ext cx="242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94" name="Google Shape;194;p6"/>
          <p:cNvSpPr txBox="1">
            <a:spLocks noGrp="1"/>
          </p:cNvSpPr>
          <p:nvPr>
            <p:ph type="body" idx="1"/>
          </p:nvPr>
        </p:nvSpPr>
        <p:spPr>
          <a:xfrm>
            <a:off x="6172202" y="1448592"/>
            <a:ext cx="5181600" cy="469766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</a:pPr>
            <a:r>
              <a:rPr lang="en-GB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Activity 4: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</a:pPr>
            <a:r>
              <a:rPr lang="en-GB" sz="16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Identifying other plants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Download the free plant ID app: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https://www.plantsnap.com/</a:t>
            </a:r>
            <a:endParaRPr sz="16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downloaded, take your child on a plant hunt in your local area.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take a photo on your phone and the app will identify what it is.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you have found the name of a plant, ask your child to find another one of the same plant nearby to show that they can identify them independently.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your child to compare plants they see on a walk: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95" name="Google Shape;195;p6"/>
          <p:cNvSpPr/>
          <p:nvPr/>
        </p:nvSpPr>
        <p:spPr>
          <a:xfrm>
            <a:off x="3429000" y="5037132"/>
            <a:ext cx="199573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It’s green. It has five points. The edges go in and out.</a:t>
            </a:r>
            <a:endParaRPr/>
          </a:p>
        </p:txBody>
      </p:sp>
      <p:pic>
        <p:nvPicPr>
          <p:cNvPr id="196" name="Google Shape;196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25600" y="4711700"/>
            <a:ext cx="1774023" cy="1357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85781" y="4862418"/>
            <a:ext cx="1285214" cy="1206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44568" y="4862418"/>
            <a:ext cx="1285214" cy="120698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6"/>
          <p:cNvSpPr/>
          <p:nvPr/>
        </p:nvSpPr>
        <p:spPr>
          <a:xfrm>
            <a:off x="9003355" y="4997435"/>
            <a:ext cx="199573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daisy has white petals but the dandelion has yellow ones.</a:t>
            </a:r>
            <a:endParaRPr/>
          </a:p>
        </p:txBody>
      </p:sp>
      <p:pic>
        <p:nvPicPr>
          <p:cNvPr id="200" name="Google Shape;200;p6" descr="A picture containing drawing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 l="51827" b="26798"/>
          <a:stretch/>
        </p:blipFill>
        <p:spPr>
          <a:xfrm>
            <a:off x="158866" y="56878"/>
            <a:ext cx="1112241" cy="111224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6"/>
          <p:cNvSpPr txBox="1"/>
          <p:nvPr/>
        </p:nvSpPr>
        <p:spPr>
          <a:xfrm>
            <a:off x="122300" y="6431455"/>
            <a:ext cx="529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"/>
          <p:cNvSpPr txBox="1">
            <a:spLocks noGrp="1"/>
          </p:cNvSpPr>
          <p:nvPr>
            <p:ph type="body" idx="1"/>
          </p:nvPr>
        </p:nvSpPr>
        <p:spPr>
          <a:xfrm>
            <a:off x="855140" y="1617780"/>
            <a:ext cx="5181600" cy="45498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en-GB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Practical Activity 5: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observations of seeds: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the seeds from different types of fruit and discuss: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seeds do they have?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they look they like?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Where are they in the fruit?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could record your child verbally explaining how they are different or do observational drawings of the seeds.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08" name="Google Shape;208;p7"/>
          <p:cNvSpPr txBox="1"/>
          <p:nvPr/>
        </p:nvSpPr>
        <p:spPr>
          <a:xfrm>
            <a:off x="6264276" y="1626384"/>
            <a:ext cx="5184773" cy="454581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 - pepper seeds, strawberry seeds, avocado stone.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7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7"/>
          <p:cNvSpPr txBox="1"/>
          <p:nvPr/>
        </p:nvSpPr>
        <p:spPr>
          <a:xfrm>
            <a:off x="1468072" y="-35644"/>
            <a:ext cx="1072392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Explore, talk, observe closely.</a:t>
            </a:r>
            <a:endParaRPr/>
          </a:p>
        </p:txBody>
      </p:sp>
      <p:sp>
        <p:nvSpPr>
          <p:cNvPr id="212" name="Google Shape;212;p7"/>
          <p:cNvSpPr txBox="1"/>
          <p:nvPr/>
        </p:nvSpPr>
        <p:spPr>
          <a:xfrm>
            <a:off x="1455648" y="532325"/>
            <a:ext cx="9993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Look closely at seeds and do observational drawings. (20-25 minutes)</a:t>
            </a:r>
            <a:endParaRPr/>
          </a:p>
        </p:txBody>
      </p:sp>
      <p:sp>
        <p:nvSpPr>
          <p:cNvPr id="213" name="Google Shape;213;p7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7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7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216" name="Google Shape;216;p7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7" descr="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1250" y="2882900"/>
            <a:ext cx="1452552" cy="2822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7" descr="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84091" y="2882900"/>
            <a:ext cx="1389622" cy="2822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7" descr="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04002" y="2882900"/>
            <a:ext cx="1452552" cy="2822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7"/>
          <p:cNvPicPr preferRelativeResize="0"/>
          <p:nvPr/>
        </p:nvPicPr>
        <p:blipFill rotWithShape="1">
          <a:blip r:embed="rId7">
            <a:alphaModFix/>
          </a:blip>
          <a:srcRect l="18051" t="10822" r="26554" b="52044"/>
          <a:stretch/>
        </p:blipFill>
        <p:spPr>
          <a:xfrm>
            <a:off x="2381250" y="4749801"/>
            <a:ext cx="2095500" cy="12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7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 l="51827" b="26798"/>
          <a:stretch/>
        </p:blipFill>
        <p:spPr>
          <a:xfrm>
            <a:off x="158866" y="56878"/>
            <a:ext cx="1112241" cy="111224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7"/>
          <p:cNvSpPr txBox="1"/>
          <p:nvPr/>
        </p:nvSpPr>
        <p:spPr>
          <a:xfrm>
            <a:off x="122300" y="6431455"/>
            <a:ext cx="529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"/>
          <p:cNvSpPr txBox="1">
            <a:spLocks noGrp="1"/>
          </p:cNvSpPr>
          <p:nvPr>
            <p:ph type="body" idx="1"/>
          </p:nvPr>
        </p:nvSpPr>
        <p:spPr>
          <a:xfrm>
            <a:off x="838200" y="1418860"/>
            <a:ext cx="10172700" cy="474034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</a:pPr>
            <a:r>
              <a:rPr lang="en-GB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Activity 6: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 some seeds that you have available to you and plant them in a pot or in your garden with your child.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they grow, ask your child to describe what they can see.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29" name="Google Shape;229;p8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8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8"/>
          <p:cNvSpPr txBox="1"/>
          <p:nvPr/>
        </p:nvSpPr>
        <p:spPr>
          <a:xfrm>
            <a:off x="1468072" y="-35644"/>
            <a:ext cx="1072392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Explore, talk, observe over time.</a:t>
            </a:r>
            <a:endParaRPr/>
          </a:p>
        </p:txBody>
      </p:sp>
      <p:sp>
        <p:nvSpPr>
          <p:cNvPr id="232" name="Google Shape;232;p8"/>
          <p:cNvSpPr txBox="1"/>
          <p:nvPr/>
        </p:nvSpPr>
        <p:spPr>
          <a:xfrm>
            <a:off x="1468076" y="500750"/>
            <a:ext cx="9057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Plant and observe seeds grow over time. (10 minutes as necessary)</a:t>
            </a:r>
            <a:endParaRPr/>
          </a:p>
        </p:txBody>
      </p:sp>
      <p:sp>
        <p:nvSpPr>
          <p:cNvPr id="233" name="Google Shape;233;p8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8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8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236" name="Google Shape;236;p8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8"/>
          <p:cNvSpPr/>
          <p:nvPr/>
        </p:nvSpPr>
        <p:spPr>
          <a:xfrm>
            <a:off x="6388102" y="2380579"/>
            <a:ext cx="242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238" name="Google Shape;23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4654" y="2749911"/>
            <a:ext cx="7366000" cy="335878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8"/>
          <p:cNvSpPr txBox="1"/>
          <p:nvPr/>
        </p:nvSpPr>
        <p:spPr>
          <a:xfrm>
            <a:off x="8490654" y="3111500"/>
            <a:ext cx="2393246" cy="288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the learning so far, expect to hear more scientific vocabulary being used: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Leaf, flower, blossom, petal, fruit, berry, root, seed, trunk, branch, stem, bark, stalk, bud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51827" b="26798"/>
          <a:stretch/>
        </p:blipFill>
        <p:spPr>
          <a:xfrm>
            <a:off x="158866" y="56878"/>
            <a:ext cx="1112241" cy="111224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8"/>
          <p:cNvSpPr txBox="1"/>
          <p:nvPr/>
        </p:nvSpPr>
        <p:spPr>
          <a:xfrm>
            <a:off x="122300" y="6431455"/>
            <a:ext cx="529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/>
          <p:cNvSpPr txBox="1"/>
          <p:nvPr/>
        </p:nvSpPr>
        <p:spPr>
          <a:xfrm>
            <a:off x="343419" y="1552982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GB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Practical Activity 7: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Linking to each season, think about what the tree looks like.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Spring-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blossoms, buds and leaves grow back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https://www.youtube.com/watch?v=6LAPFM3dgag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Summer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leaves on the trees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https://www.youtube.com/watch?v=KY1p-FmjT1M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Autumn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some leaves change colour and fall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https://www.youtube.com/watch?v=H7hGiZ579cs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Winter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some trees have no leaves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https://www.youtube.com/watch?v=TZCfydWF48c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to Vivaldi’s four seasons during the afternoon (any free time) - can the children identify the season from the music?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 right or wrong answer but must explain their reasoning.</a:t>
            </a:r>
            <a:endParaRPr/>
          </a:p>
        </p:txBody>
      </p:sp>
      <p:sp>
        <p:nvSpPr>
          <p:cNvPr id="248" name="Google Shape;24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249" name="Google Shape;249;p9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9" descr="A picture containing drawing, ligh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9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9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sp>
        <p:nvSpPr>
          <p:cNvPr id="255" name="Google Shape;255;p9"/>
          <p:cNvSpPr txBox="1"/>
          <p:nvPr/>
        </p:nvSpPr>
        <p:spPr>
          <a:xfrm>
            <a:off x="1468072" y="16317"/>
            <a:ext cx="10226623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Find out more…about seasons and trees.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Science and the Arts.</a:t>
            </a:r>
            <a:endParaRPr/>
          </a:p>
        </p:txBody>
      </p:sp>
      <p:sp>
        <p:nvSpPr>
          <p:cNvPr id="256" name="Google Shape;256;p9"/>
          <p:cNvSpPr txBox="1"/>
          <p:nvPr/>
        </p:nvSpPr>
        <p:spPr>
          <a:xfrm>
            <a:off x="3677872" y="525221"/>
            <a:ext cx="70886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(5-10 minutes for each song)</a:t>
            </a:r>
            <a:endParaRPr/>
          </a:p>
        </p:txBody>
      </p:sp>
      <p:pic>
        <p:nvPicPr>
          <p:cNvPr id="257" name="Google Shape;257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97161" y="1552982"/>
            <a:ext cx="4851400" cy="4467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9" descr="A picture containing drawing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 l="51827" b="26798"/>
          <a:stretch/>
        </p:blipFill>
        <p:spPr>
          <a:xfrm>
            <a:off x="158866" y="56878"/>
            <a:ext cx="1112241" cy="1112242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9"/>
          <p:cNvSpPr txBox="1"/>
          <p:nvPr/>
        </p:nvSpPr>
        <p:spPr>
          <a:xfrm>
            <a:off x="122300" y="6431455"/>
            <a:ext cx="529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16988A4411D43993AF1AD54B21A42" ma:contentTypeVersion="18" ma:contentTypeDescription="Create a new document." ma:contentTypeScope="" ma:versionID="7d3cd43ba70f36fa3c37690c706d8f06">
  <xsd:schema xmlns:xsd="http://www.w3.org/2001/XMLSchema" xmlns:xs="http://www.w3.org/2001/XMLSchema" xmlns:p="http://schemas.microsoft.com/office/2006/metadata/properties" xmlns:ns2="595e4c87-8aad-4424-8d13-4e1a0ac8f772" xmlns:ns3="a06a9706-ad8f-4101-9ff4-bb1986540cca" targetNamespace="http://schemas.microsoft.com/office/2006/metadata/properties" ma:root="true" ma:fieldsID="98fd641a8cfad8eba1586fc43b07f76d" ns2:_="" ns3:_="">
    <xsd:import namespace="595e4c87-8aad-4424-8d13-4e1a0ac8f772"/>
    <xsd:import namespace="a06a9706-ad8f-4101-9ff4-bb1986540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e4c87-8aad-4424-8d13-4e1a0ac8f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860b5a-276f-4e20-a60a-049ecf2d2c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a9706-ad8f-4101-9ff4-bb1986540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8a0f90-a25b-428a-ba85-bf7ee30a594a}" ma:internalName="TaxCatchAll" ma:showField="CatchAllData" ma:web="a06a9706-ad8f-4101-9ff4-bb1986540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F8422B-6C16-423B-96AB-57AB334DC4F0}"/>
</file>

<file path=customXml/itemProps2.xml><?xml version="1.0" encoding="utf-8"?>
<ds:datastoreItem xmlns:ds="http://schemas.openxmlformats.org/officeDocument/2006/customXml" ds:itemID="{606D6029-2C77-4BB6-A99D-5A6AD8A5B66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1677</Words>
  <Application>Microsoft Office PowerPoint</Application>
  <PresentationFormat>Widescreen</PresentationFormat>
  <Paragraphs>204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Arial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Wood</dc:creator>
  <cp:lastModifiedBy>Alistair Strayton</cp:lastModifiedBy>
  <cp:revision>1</cp:revision>
  <dcterms:created xsi:type="dcterms:W3CDTF">2020-03-28T09:27:35Z</dcterms:created>
  <dcterms:modified xsi:type="dcterms:W3CDTF">2020-05-27T16:57:19Z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