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65938" cy="9998075"/>
  <p:embeddedFontLst>
    <p:embeddedFont>
      <p:font typeface="Calibri" panose="020F0502020204030204" pitchFamily="34" charset="0"/>
      <p:regular r:id="rId11"/>
      <p:bold r:id="rId12"/>
      <p:italic r:id="rId13"/>
      <p:boldItalic r:id="rId14"/>
    </p:embeddedFont>
    <p:embeddedFont>
      <p:font typeface="Lato Black" panose="020F0502020204030203" pitchFamily="34" charset="0"/>
      <p:bold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 roundtripDataSignature="AMtx7mhgv0lmUJF0eK17cHiqAoWD8ApTs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4F11F3-ABCD-4D4D-BFEE-FCC3BD020A09}" v="1" dt="2020-04-18T14:34:09.133"/>
  </p1510:revLst>
</p1510:revInfo>
</file>

<file path=ppt/tableStyles.xml><?xml version="1.0" encoding="utf-8"?>
<a:tblStyleLst xmlns:a="http://schemas.openxmlformats.org/drawingml/2006/main" def="{8F6C871A-D929-4682-856E-A37078C96640}">
  <a:tblStyle styleId="{8F6C871A-D929-4682-856E-A37078C96640}"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customschemas.google.com/relationships/presentationmetadata" Target="metadata"/><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font" Target="fonts/font5.fntdata"/><Relationship Id="rId23" Type="http://schemas.microsoft.com/office/2015/10/relationships/revisionInfo" Target="revisionInfo.xml"/><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tair Strayton" userId="54cf08bdfc25132b" providerId="LiveId" clId="{D24F11F3-ABCD-4D4D-BFEE-FCC3BD020A09}"/>
    <pc:docChg chg="custSel modSld">
      <pc:chgData name="Alistair Strayton" userId="54cf08bdfc25132b" providerId="LiveId" clId="{D24F11F3-ABCD-4D4D-BFEE-FCC3BD020A09}" dt="2020-04-18T14:34:13.829" v="29" actId="1038"/>
      <pc:docMkLst>
        <pc:docMk/>
      </pc:docMkLst>
      <pc:sldChg chg="modSp">
        <pc:chgData name="Alistair Strayton" userId="54cf08bdfc25132b" providerId="LiveId" clId="{D24F11F3-ABCD-4D4D-BFEE-FCC3BD020A09}" dt="2020-04-18T14:34:13.829" v="29" actId="1038"/>
        <pc:sldMkLst>
          <pc:docMk/>
          <pc:sldMk cId="0" sldId="256"/>
        </pc:sldMkLst>
        <pc:spChg chg="mod">
          <ac:chgData name="Alistair Strayton" userId="54cf08bdfc25132b" providerId="LiveId" clId="{D24F11F3-ABCD-4D4D-BFEE-FCC3BD020A09}" dt="2020-04-18T14:33:14.397" v="23" actId="1035"/>
          <ac:spMkLst>
            <pc:docMk/>
            <pc:sldMk cId="0" sldId="256"/>
            <ac:spMk id="91" creationId="{00000000-0000-0000-0000-000000000000}"/>
          </ac:spMkLst>
        </pc:spChg>
        <pc:spChg chg="mod">
          <ac:chgData name="Alistair Strayton" userId="54cf08bdfc25132b" providerId="LiveId" clId="{D24F11F3-ABCD-4D4D-BFEE-FCC3BD020A09}" dt="2020-04-18T14:33:14.397" v="23" actId="1035"/>
          <ac:spMkLst>
            <pc:docMk/>
            <pc:sldMk cId="0" sldId="256"/>
            <ac:spMk id="96" creationId="{00000000-0000-0000-0000-000000000000}"/>
          </ac:spMkLst>
        </pc:spChg>
        <pc:picChg chg="mod">
          <ac:chgData name="Alistair Strayton" userId="54cf08bdfc25132b" providerId="LiveId" clId="{D24F11F3-ABCD-4D4D-BFEE-FCC3BD020A09}" dt="2020-04-18T14:34:13.829" v="29" actId="1038"/>
          <ac:picMkLst>
            <pc:docMk/>
            <pc:sldMk cId="0" sldId="256"/>
            <ac:picMk id="88" creationId="{00000000-0000-0000-0000-000000000000}"/>
          </ac:picMkLst>
        </pc:picChg>
      </pc:sldChg>
      <pc:sldChg chg="modSp">
        <pc:chgData name="Alistair Strayton" userId="54cf08bdfc25132b" providerId="LiveId" clId="{D24F11F3-ABCD-4D4D-BFEE-FCC3BD020A09}" dt="2020-04-18T14:34:09.188" v="25" actId="27636"/>
        <pc:sldMkLst>
          <pc:docMk/>
          <pc:sldMk cId="0" sldId="260"/>
        </pc:sldMkLst>
        <pc:spChg chg="mod">
          <ac:chgData name="Alistair Strayton" userId="54cf08bdfc25132b" providerId="LiveId" clId="{D24F11F3-ABCD-4D4D-BFEE-FCC3BD020A09}" dt="2020-04-18T14:34:09.188" v="25" actId="27636"/>
          <ac:spMkLst>
            <pc:docMk/>
            <pc:sldMk cId="0" sldId="260"/>
            <ac:spMk id="16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5240" cy="501640"/>
          </a:xfrm>
          <a:prstGeom prst="rect">
            <a:avLst/>
          </a:prstGeom>
          <a:noFill/>
          <a:ln>
            <a:noFill/>
          </a:ln>
        </p:spPr>
        <p:txBody>
          <a:bodyPr spcFirstLastPara="1" wrap="square" lIns="96350" tIns="48175" rIns="96350" bIns="48175"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9109" y="0"/>
            <a:ext cx="2975240" cy="501640"/>
          </a:xfrm>
          <a:prstGeom prst="rect">
            <a:avLst/>
          </a:prstGeom>
          <a:noFill/>
          <a:ln>
            <a:noFill/>
          </a:ln>
        </p:spPr>
        <p:txBody>
          <a:bodyPr spcFirstLastPara="1" wrap="square" lIns="96350" tIns="48175" rIns="96350" bIns="48175"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4975" y="1249363"/>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6594" y="4811574"/>
            <a:ext cx="5492750" cy="3936742"/>
          </a:xfrm>
          <a:prstGeom prst="rect">
            <a:avLst/>
          </a:prstGeom>
          <a:noFill/>
          <a:ln>
            <a:noFill/>
          </a:ln>
        </p:spPr>
        <p:txBody>
          <a:bodyPr spcFirstLastPara="1" wrap="square" lIns="96350" tIns="48175" rIns="96350" bIns="481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96437"/>
            <a:ext cx="2975240" cy="501639"/>
          </a:xfrm>
          <a:prstGeom prst="rect">
            <a:avLst/>
          </a:prstGeom>
          <a:noFill/>
          <a:ln>
            <a:noFill/>
          </a:ln>
        </p:spPr>
        <p:txBody>
          <a:bodyPr spcFirstLastPara="1" wrap="square" lIns="96350" tIns="48175" rIns="96350" bIns="48175"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9109" y="9496437"/>
            <a:ext cx="2975240" cy="501639"/>
          </a:xfrm>
          <a:prstGeom prst="rect">
            <a:avLst/>
          </a:prstGeom>
          <a:noFill/>
          <a:ln>
            <a:noFill/>
          </a:ln>
        </p:spPr>
        <p:txBody>
          <a:bodyPr spcFirstLastPara="1" wrap="square" lIns="96350" tIns="48175" rIns="96350" bIns="48175" anchor="b" anchorCtr="0">
            <a:noAutofit/>
          </a:bodyPr>
          <a:lstStyle/>
          <a:p>
            <a:pPr marL="0" marR="0" lvl="0" indent="0" algn="r" rtl="0">
              <a:spcBef>
                <a:spcPts val="0"/>
              </a:spcBef>
              <a:spcAft>
                <a:spcPts val="0"/>
              </a:spcAft>
              <a:buNone/>
            </a:pPr>
            <a:fld id="{00000000-1234-1234-1234-123412341234}" type="slidenum">
              <a:rPr lang="en-GB"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6594" y="4811574"/>
            <a:ext cx="5492750" cy="3936742"/>
          </a:xfrm>
          <a:prstGeom prst="rect">
            <a:avLst/>
          </a:prstGeom>
        </p:spPr>
        <p:txBody>
          <a:bodyPr spcFirstLastPara="1" wrap="square" lIns="96350" tIns="48175" rIns="96350" bIns="48175"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434975" y="1249363"/>
            <a:ext cx="5997575"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434975" y="1249363"/>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686594" y="4811574"/>
            <a:ext cx="5492750" cy="3936742"/>
          </a:xfrm>
          <a:prstGeom prst="rect">
            <a:avLst/>
          </a:prstGeom>
          <a:noFill/>
          <a:ln>
            <a:noFill/>
          </a:ln>
        </p:spPr>
        <p:txBody>
          <a:bodyPr spcFirstLastPara="1" wrap="square" lIns="96350" tIns="48175" rIns="96350" bIns="48175" anchor="t" anchorCtr="0">
            <a:noAutofit/>
          </a:bodyPr>
          <a:lstStyle/>
          <a:p>
            <a:pPr marL="0" lvl="0" indent="0" algn="l" rtl="0">
              <a:spcBef>
                <a:spcPts val="0"/>
              </a:spcBef>
              <a:spcAft>
                <a:spcPts val="0"/>
              </a:spcAft>
              <a:buNone/>
            </a:pPr>
            <a:endParaRPr/>
          </a:p>
        </p:txBody>
      </p:sp>
      <p:sp>
        <p:nvSpPr>
          <p:cNvPr id="104" name="Google Shape;104;p2:notes"/>
          <p:cNvSpPr txBox="1">
            <a:spLocks noGrp="1"/>
          </p:cNvSpPr>
          <p:nvPr>
            <p:ph type="sldNum" idx="12"/>
          </p:nvPr>
        </p:nvSpPr>
        <p:spPr>
          <a:xfrm>
            <a:off x="3889109" y="9496437"/>
            <a:ext cx="2975240" cy="501639"/>
          </a:xfrm>
          <a:prstGeom prst="rect">
            <a:avLst/>
          </a:prstGeom>
          <a:noFill/>
          <a:ln>
            <a:noFill/>
          </a:ln>
        </p:spPr>
        <p:txBody>
          <a:bodyPr spcFirstLastPara="1" wrap="square" lIns="96350" tIns="48175" rIns="96350" bIns="48175"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a:spLocks noGrp="1" noRot="1" noChangeAspect="1"/>
          </p:cNvSpPr>
          <p:nvPr>
            <p:ph type="sldImg" idx="2"/>
          </p:nvPr>
        </p:nvSpPr>
        <p:spPr>
          <a:xfrm>
            <a:off x="434975" y="1249363"/>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3:notes"/>
          <p:cNvSpPr txBox="1">
            <a:spLocks noGrp="1"/>
          </p:cNvSpPr>
          <p:nvPr>
            <p:ph type="body" idx="1"/>
          </p:nvPr>
        </p:nvSpPr>
        <p:spPr>
          <a:xfrm>
            <a:off x="686594" y="4811574"/>
            <a:ext cx="5492750" cy="3936742"/>
          </a:xfrm>
          <a:prstGeom prst="rect">
            <a:avLst/>
          </a:prstGeom>
          <a:noFill/>
          <a:ln>
            <a:noFill/>
          </a:ln>
        </p:spPr>
        <p:txBody>
          <a:bodyPr spcFirstLastPara="1" wrap="square" lIns="96350" tIns="48175" rIns="96350" bIns="48175" anchor="t" anchorCtr="0">
            <a:noAutofit/>
          </a:bodyPr>
          <a:lstStyle/>
          <a:p>
            <a:pPr marL="0" lvl="0" indent="0" algn="l" rtl="0">
              <a:spcBef>
                <a:spcPts val="0"/>
              </a:spcBef>
              <a:spcAft>
                <a:spcPts val="0"/>
              </a:spcAft>
              <a:buNone/>
            </a:pPr>
            <a:endParaRPr/>
          </a:p>
        </p:txBody>
      </p:sp>
      <p:sp>
        <p:nvSpPr>
          <p:cNvPr id="123" name="Google Shape;123;p3:notes"/>
          <p:cNvSpPr txBox="1">
            <a:spLocks noGrp="1"/>
          </p:cNvSpPr>
          <p:nvPr>
            <p:ph type="sldNum" idx="12"/>
          </p:nvPr>
        </p:nvSpPr>
        <p:spPr>
          <a:xfrm>
            <a:off x="3889109" y="9496437"/>
            <a:ext cx="2975240" cy="501639"/>
          </a:xfrm>
          <a:prstGeom prst="rect">
            <a:avLst/>
          </a:prstGeom>
          <a:noFill/>
          <a:ln>
            <a:noFill/>
          </a:ln>
        </p:spPr>
        <p:txBody>
          <a:bodyPr spcFirstLastPara="1" wrap="square" lIns="96350" tIns="48175" rIns="96350" bIns="48175"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a:spLocks noGrp="1" noRot="1" noChangeAspect="1"/>
          </p:cNvSpPr>
          <p:nvPr>
            <p:ph type="sldImg" idx="2"/>
          </p:nvPr>
        </p:nvSpPr>
        <p:spPr>
          <a:xfrm>
            <a:off x="434975" y="1249363"/>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4:notes"/>
          <p:cNvSpPr txBox="1">
            <a:spLocks noGrp="1"/>
          </p:cNvSpPr>
          <p:nvPr>
            <p:ph type="body" idx="1"/>
          </p:nvPr>
        </p:nvSpPr>
        <p:spPr>
          <a:xfrm>
            <a:off x="686594" y="4811574"/>
            <a:ext cx="5492750" cy="3936742"/>
          </a:xfrm>
          <a:prstGeom prst="rect">
            <a:avLst/>
          </a:prstGeom>
          <a:noFill/>
          <a:ln>
            <a:noFill/>
          </a:ln>
        </p:spPr>
        <p:txBody>
          <a:bodyPr spcFirstLastPara="1" wrap="square" lIns="96350" tIns="48175" rIns="96350" bIns="48175" anchor="t" anchorCtr="0">
            <a:noAutofit/>
          </a:bodyPr>
          <a:lstStyle/>
          <a:p>
            <a:pPr marL="0" lvl="0" indent="0" algn="l" rtl="0">
              <a:spcBef>
                <a:spcPts val="0"/>
              </a:spcBef>
              <a:spcAft>
                <a:spcPts val="0"/>
              </a:spcAft>
              <a:buNone/>
            </a:pPr>
            <a:endParaRPr/>
          </a:p>
        </p:txBody>
      </p:sp>
      <p:sp>
        <p:nvSpPr>
          <p:cNvPr id="144" name="Google Shape;144;p4:notes"/>
          <p:cNvSpPr txBox="1">
            <a:spLocks noGrp="1"/>
          </p:cNvSpPr>
          <p:nvPr>
            <p:ph type="sldNum" idx="12"/>
          </p:nvPr>
        </p:nvSpPr>
        <p:spPr>
          <a:xfrm>
            <a:off x="3889109" y="9496437"/>
            <a:ext cx="2975240" cy="501639"/>
          </a:xfrm>
          <a:prstGeom prst="rect">
            <a:avLst/>
          </a:prstGeom>
          <a:noFill/>
          <a:ln>
            <a:noFill/>
          </a:ln>
        </p:spPr>
        <p:txBody>
          <a:bodyPr spcFirstLastPara="1" wrap="square" lIns="96350" tIns="48175" rIns="96350" bIns="48175"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5:notes"/>
          <p:cNvSpPr>
            <a:spLocks noGrp="1" noRot="1" noChangeAspect="1"/>
          </p:cNvSpPr>
          <p:nvPr>
            <p:ph type="sldImg" idx="2"/>
          </p:nvPr>
        </p:nvSpPr>
        <p:spPr>
          <a:xfrm>
            <a:off x="434975" y="1249363"/>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5:notes"/>
          <p:cNvSpPr txBox="1">
            <a:spLocks noGrp="1"/>
          </p:cNvSpPr>
          <p:nvPr>
            <p:ph type="body" idx="1"/>
          </p:nvPr>
        </p:nvSpPr>
        <p:spPr>
          <a:xfrm>
            <a:off x="686594" y="4811574"/>
            <a:ext cx="5492750" cy="3936742"/>
          </a:xfrm>
          <a:prstGeom prst="rect">
            <a:avLst/>
          </a:prstGeom>
          <a:noFill/>
          <a:ln>
            <a:noFill/>
          </a:ln>
        </p:spPr>
        <p:txBody>
          <a:bodyPr spcFirstLastPara="1" wrap="square" lIns="96350" tIns="48175" rIns="96350" bIns="48175" anchor="t" anchorCtr="0">
            <a:noAutofit/>
          </a:bodyPr>
          <a:lstStyle/>
          <a:p>
            <a:pPr marL="0" lvl="0" indent="0" algn="l" rtl="0">
              <a:spcBef>
                <a:spcPts val="0"/>
              </a:spcBef>
              <a:spcAft>
                <a:spcPts val="0"/>
              </a:spcAft>
              <a:buNone/>
            </a:pPr>
            <a:endParaRPr/>
          </a:p>
        </p:txBody>
      </p:sp>
      <p:sp>
        <p:nvSpPr>
          <p:cNvPr id="163" name="Google Shape;163;p5:notes"/>
          <p:cNvSpPr txBox="1">
            <a:spLocks noGrp="1"/>
          </p:cNvSpPr>
          <p:nvPr>
            <p:ph type="sldNum" idx="12"/>
          </p:nvPr>
        </p:nvSpPr>
        <p:spPr>
          <a:xfrm>
            <a:off x="3889109" y="9496437"/>
            <a:ext cx="2975240" cy="501639"/>
          </a:xfrm>
          <a:prstGeom prst="rect">
            <a:avLst/>
          </a:prstGeom>
          <a:noFill/>
          <a:ln>
            <a:noFill/>
          </a:ln>
        </p:spPr>
        <p:txBody>
          <a:bodyPr spcFirstLastPara="1" wrap="square" lIns="96350" tIns="48175" rIns="96350" bIns="48175"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6:notes"/>
          <p:cNvSpPr>
            <a:spLocks noGrp="1" noRot="1" noChangeAspect="1"/>
          </p:cNvSpPr>
          <p:nvPr>
            <p:ph type="sldImg" idx="2"/>
          </p:nvPr>
        </p:nvSpPr>
        <p:spPr>
          <a:xfrm>
            <a:off x="434975" y="1249363"/>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6:notes"/>
          <p:cNvSpPr txBox="1">
            <a:spLocks noGrp="1"/>
          </p:cNvSpPr>
          <p:nvPr>
            <p:ph type="body" idx="1"/>
          </p:nvPr>
        </p:nvSpPr>
        <p:spPr>
          <a:xfrm>
            <a:off x="686594" y="4811574"/>
            <a:ext cx="5492750" cy="3936742"/>
          </a:xfrm>
          <a:prstGeom prst="rect">
            <a:avLst/>
          </a:prstGeom>
          <a:noFill/>
          <a:ln>
            <a:noFill/>
          </a:ln>
        </p:spPr>
        <p:txBody>
          <a:bodyPr spcFirstLastPara="1" wrap="square" lIns="96350" tIns="48175" rIns="96350" bIns="48175" anchor="t" anchorCtr="0">
            <a:noAutofit/>
          </a:bodyPr>
          <a:lstStyle/>
          <a:p>
            <a:pPr marL="0" lvl="0" indent="0" algn="l" rtl="0">
              <a:spcBef>
                <a:spcPts val="0"/>
              </a:spcBef>
              <a:spcAft>
                <a:spcPts val="0"/>
              </a:spcAft>
              <a:buNone/>
            </a:pPr>
            <a:endParaRPr/>
          </a:p>
        </p:txBody>
      </p:sp>
      <p:sp>
        <p:nvSpPr>
          <p:cNvPr id="174" name="Google Shape;174;p6:notes"/>
          <p:cNvSpPr txBox="1">
            <a:spLocks noGrp="1"/>
          </p:cNvSpPr>
          <p:nvPr>
            <p:ph type="sldNum" idx="12"/>
          </p:nvPr>
        </p:nvSpPr>
        <p:spPr>
          <a:xfrm>
            <a:off x="3889109" y="9496437"/>
            <a:ext cx="2975240" cy="501639"/>
          </a:xfrm>
          <a:prstGeom prst="rect">
            <a:avLst/>
          </a:prstGeom>
          <a:noFill/>
          <a:ln>
            <a:noFill/>
          </a:ln>
        </p:spPr>
        <p:txBody>
          <a:bodyPr spcFirstLastPara="1" wrap="square" lIns="96350" tIns="48175" rIns="96350" bIns="48175"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7:notes"/>
          <p:cNvSpPr>
            <a:spLocks noGrp="1" noRot="1" noChangeAspect="1"/>
          </p:cNvSpPr>
          <p:nvPr>
            <p:ph type="sldImg" idx="2"/>
          </p:nvPr>
        </p:nvSpPr>
        <p:spPr>
          <a:xfrm>
            <a:off x="434975" y="1249363"/>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7:notes"/>
          <p:cNvSpPr txBox="1">
            <a:spLocks noGrp="1"/>
          </p:cNvSpPr>
          <p:nvPr>
            <p:ph type="body" idx="1"/>
          </p:nvPr>
        </p:nvSpPr>
        <p:spPr>
          <a:xfrm>
            <a:off x="686594" y="4811574"/>
            <a:ext cx="5492750" cy="3936742"/>
          </a:xfrm>
          <a:prstGeom prst="rect">
            <a:avLst/>
          </a:prstGeom>
          <a:noFill/>
          <a:ln>
            <a:noFill/>
          </a:ln>
        </p:spPr>
        <p:txBody>
          <a:bodyPr spcFirstLastPara="1" wrap="square" lIns="96350" tIns="48175" rIns="96350" bIns="48175" anchor="t" anchorCtr="0">
            <a:noAutofit/>
          </a:bodyPr>
          <a:lstStyle/>
          <a:p>
            <a:pPr marL="0" lvl="0" indent="0" algn="l" rtl="0">
              <a:spcBef>
                <a:spcPts val="0"/>
              </a:spcBef>
              <a:spcAft>
                <a:spcPts val="0"/>
              </a:spcAft>
              <a:buNone/>
            </a:pPr>
            <a:endParaRPr/>
          </a:p>
        </p:txBody>
      </p:sp>
      <p:sp>
        <p:nvSpPr>
          <p:cNvPr id="194" name="Google Shape;194;p7:notes"/>
          <p:cNvSpPr txBox="1">
            <a:spLocks noGrp="1"/>
          </p:cNvSpPr>
          <p:nvPr>
            <p:ph type="sldNum" idx="12"/>
          </p:nvPr>
        </p:nvSpPr>
        <p:spPr>
          <a:xfrm>
            <a:off x="3889109" y="9496437"/>
            <a:ext cx="2975240" cy="501639"/>
          </a:xfrm>
          <a:prstGeom prst="rect">
            <a:avLst/>
          </a:prstGeom>
          <a:noFill/>
          <a:ln>
            <a:noFill/>
          </a:ln>
        </p:spPr>
        <p:txBody>
          <a:bodyPr spcFirstLastPara="1" wrap="square" lIns="96350" tIns="48175" rIns="96350" bIns="48175"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8:notes"/>
          <p:cNvSpPr>
            <a:spLocks noGrp="1" noRot="1" noChangeAspect="1"/>
          </p:cNvSpPr>
          <p:nvPr>
            <p:ph type="sldImg" idx="2"/>
          </p:nvPr>
        </p:nvSpPr>
        <p:spPr>
          <a:xfrm>
            <a:off x="434975" y="1249363"/>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8:notes"/>
          <p:cNvSpPr txBox="1">
            <a:spLocks noGrp="1"/>
          </p:cNvSpPr>
          <p:nvPr>
            <p:ph type="body" idx="1"/>
          </p:nvPr>
        </p:nvSpPr>
        <p:spPr>
          <a:xfrm>
            <a:off x="686594" y="4811574"/>
            <a:ext cx="5492750" cy="3936742"/>
          </a:xfrm>
          <a:prstGeom prst="rect">
            <a:avLst/>
          </a:prstGeom>
          <a:noFill/>
          <a:ln>
            <a:noFill/>
          </a:ln>
        </p:spPr>
        <p:txBody>
          <a:bodyPr spcFirstLastPara="1" wrap="square" lIns="96350" tIns="48175" rIns="96350" bIns="48175" anchor="t" anchorCtr="0">
            <a:noAutofit/>
          </a:bodyPr>
          <a:lstStyle/>
          <a:p>
            <a:pPr marL="0" lvl="0" indent="0" algn="l" rtl="0">
              <a:spcBef>
                <a:spcPts val="0"/>
              </a:spcBef>
              <a:spcAft>
                <a:spcPts val="0"/>
              </a:spcAft>
              <a:buNone/>
            </a:pPr>
            <a:endParaRPr/>
          </a:p>
        </p:txBody>
      </p:sp>
      <p:sp>
        <p:nvSpPr>
          <p:cNvPr id="203" name="Google Shape;203;p8:notes"/>
          <p:cNvSpPr txBox="1">
            <a:spLocks noGrp="1"/>
          </p:cNvSpPr>
          <p:nvPr>
            <p:ph type="sldNum" idx="12"/>
          </p:nvPr>
        </p:nvSpPr>
        <p:spPr>
          <a:xfrm>
            <a:off x="3889109" y="9496437"/>
            <a:ext cx="2975240" cy="501639"/>
          </a:xfrm>
          <a:prstGeom prst="rect">
            <a:avLst/>
          </a:prstGeom>
          <a:noFill/>
          <a:ln>
            <a:noFill/>
          </a:ln>
        </p:spPr>
        <p:txBody>
          <a:bodyPr spcFirstLastPara="1" wrap="square" lIns="96350" tIns="48175" rIns="96350" bIns="48175"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
        <p:cNvGrpSpPr/>
        <p:nvPr/>
      </p:nvGrpSpPr>
      <p:grpSpPr>
        <a:xfrm>
          <a:off x="0" y="0"/>
          <a:ext cx="0" cy="0"/>
          <a:chOff x="0" y="0"/>
          <a:chExt cx="0" cy="0"/>
        </a:xfrm>
      </p:grpSpPr>
      <p:sp>
        <p:nvSpPr>
          <p:cNvPr id="16" name="Google Shape;1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5" name="Google Shape;2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8"/>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www.bbc.co.uk/bitesize/topics/zbssgk7/articles/zqdxb82"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coolmathgames.com/0-rainbow-mechanic" TargetMode="External"/><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explorify.wellcome.ac.uk/en/activities/what-if/we-didnt-have-mirrors" TargetMode="External"/><Relationship Id="rId4" Type="http://schemas.openxmlformats.org/officeDocument/2006/relationships/hyperlink" Target="https://wowscience.co.uk/resource/light-absorption-reflection-refraction/" TargetMode="Externa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Reflection of city at dusk on mirrored building"/>
          <p:cNvPicPr preferRelativeResize="0">
            <a:picLocks noGrp="1"/>
          </p:cNvPicPr>
          <p:nvPr>
            <p:ph type="body" idx="1"/>
          </p:nvPr>
        </p:nvPicPr>
        <p:blipFill>
          <a:blip r:embed="rId3"/>
          <a:srcRect/>
          <a:stretch/>
        </p:blipFill>
        <p:spPr>
          <a:xfrm>
            <a:off x="3064991" y="466821"/>
            <a:ext cx="9122621" cy="5924359"/>
          </a:xfrm>
          <a:prstGeom prst="rect">
            <a:avLst/>
          </a:prstGeom>
          <a:noFill/>
          <a:ln>
            <a:noFill/>
          </a:ln>
        </p:spPr>
      </p:pic>
      <p:sp>
        <p:nvSpPr>
          <p:cNvPr id="89" name="Google Shape;89;p1"/>
          <p:cNvSpPr/>
          <p:nvPr/>
        </p:nvSpPr>
        <p:spPr>
          <a:xfrm>
            <a:off x="-19050" y="30500"/>
            <a:ext cx="7219950" cy="6824678"/>
          </a:xfrm>
          <a:custGeom>
            <a:avLst/>
            <a:gdLst/>
            <a:ahLst/>
            <a:cxnLst/>
            <a:rect l="l" t="t" r="r" b="b"/>
            <a:pathLst>
              <a:path w="5265336" h="7355394" extrusionOk="0">
                <a:moveTo>
                  <a:pt x="5164852" y="90435"/>
                </a:moveTo>
                <a:lnTo>
                  <a:pt x="2642716" y="7285055"/>
                </a:lnTo>
                <a:lnTo>
                  <a:pt x="0" y="7355394"/>
                </a:lnTo>
                <a:cubicBezTo>
                  <a:pt x="3349" y="4910295"/>
                  <a:pt x="6699" y="2465196"/>
                  <a:pt x="10048" y="20097"/>
                </a:cubicBezTo>
                <a:lnTo>
                  <a:pt x="5265336" y="0"/>
                </a:lnTo>
                <a:lnTo>
                  <a:pt x="5255288" y="0"/>
                </a:lnTo>
              </a:path>
            </a:pathLst>
          </a:custGeom>
          <a:solidFill>
            <a:srgbClr val="0D5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0" name="Google Shape;90;p1"/>
          <p:cNvSpPr txBox="1"/>
          <p:nvPr/>
        </p:nvSpPr>
        <p:spPr>
          <a:xfrm>
            <a:off x="722630" y="641564"/>
            <a:ext cx="5422900" cy="67710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4400" b="1" i="0" u="none" strike="noStrike" cap="none">
                <a:solidFill>
                  <a:schemeClr val="lt1"/>
                </a:solidFill>
                <a:latin typeface="Lato Black"/>
                <a:ea typeface="Lato Black"/>
                <a:cs typeface="Lato Black"/>
                <a:sym typeface="Lato Black"/>
              </a:rPr>
              <a:t>Light</a:t>
            </a:r>
            <a:endParaRPr/>
          </a:p>
        </p:txBody>
      </p:sp>
      <p:sp>
        <p:nvSpPr>
          <p:cNvPr id="91" name="Google Shape;91;p1"/>
          <p:cNvSpPr/>
          <p:nvPr/>
        </p:nvSpPr>
        <p:spPr>
          <a:xfrm>
            <a:off x="722630" y="1426413"/>
            <a:ext cx="810260" cy="67314"/>
          </a:xfrm>
          <a:custGeom>
            <a:avLst/>
            <a:gdLst/>
            <a:ahLst/>
            <a:cxnLst/>
            <a:rect l="l" t="t" r="r" b="b"/>
            <a:pathLst>
              <a:path w="810260" h="120000" extrusionOk="0">
                <a:moveTo>
                  <a:pt x="0" y="0"/>
                </a:moveTo>
                <a:lnTo>
                  <a:pt x="810006" y="0"/>
                </a:lnTo>
              </a:path>
            </a:pathLst>
          </a:custGeom>
          <a:noFill/>
          <a:ln w="762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92" name="Google Shape;92;p1" descr="A picture containing drawing&#10;&#10;Description automatically generated"/>
          <p:cNvPicPr preferRelativeResize="0"/>
          <p:nvPr/>
        </p:nvPicPr>
        <p:blipFill rotWithShape="1">
          <a:blip r:embed="rId4">
            <a:alphaModFix/>
          </a:blip>
          <a:srcRect/>
          <a:stretch/>
        </p:blipFill>
        <p:spPr>
          <a:xfrm>
            <a:off x="8623300" y="7251692"/>
            <a:ext cx="1981200" cy="289169"/>
          </a:xfrm>
          <a:prstGeom prst="rect">
            <a:avLst/>
          </a:prstGeom>
          <a:noFill/>
          <a:ln>
            <a:noFill/>
          </a:ln>
        </p:spPr>
      </p:pic>
      <p:sp>
        <p:nvSpPr>
          <p:cNvPr id="93" name="Google Shape;93;p1"/>
          <p:cNvSpPr/>
          <p:nvPr/>
        </p:nvSpPr>
        <p:spPr>
          <a:xfrm>
            <a:off x="0" y="6394002"/>
            <a:ext cx="12192000" cy="463998"/>
          </a:xfrm>
          <a:prstGeom prst="rect">
            <a:avLst/>
          </a:prstGeom>
          <a:solidFill>
            <a:srgbClr val="0D5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4" name="Google Shape;94;p1" descr="A picture containing drawing, light&#10;&#10;Description automatically generated"/>
          <p:cNvPicPr preferRelativeResize="0"/>
          <p:nvPr/>
        </p:nvPicPr>
        <p:blipFill rotWithShape="1">
          <a:blip r:embed="rId5">
            <a:alphaModFix/>
          </a:blip>
          <a:srcRect/>
          <a:stretch/>
        </p:blipFill>
        <p:spPr>
          <a:xfrm>
            <a:off x="10058399" y="6466169"/>
            <a:ext cx="1985819" cy="295699"/>
          </a:xfrm>
          <a:prstGeom prst="rect">
            <a:avLst/>
          </a:prstGeom>
          <a:noFill/>
          <a:ln>
            <a:noFill/>
          </a:ln>
        </p:spPr>
      </p:pic>
      <p:sp>
        <p:nvSpPr>
          <p:cNvPr id="95" name="Google Shape;95;p1"/>
          <p:cNvSpPr/>
          <p:nvPr/>
        </p:nvSpPr>
        <p:spPr>
          <a:xfrm>
            <a:off x="0" y="2823"/>
            <a:ext cx="12192000" cy="463998"/>
          </a:xfrm>
          <a:prstGeom prst="rect">
            <a:avLst/>
          </a:prstGeom>
          <a:solidFill>
            <a:srgbClr val="0D5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 name="Google Shape;96;p1"/>
          <p:cNvSpPr txBox="1"/>
          <p:nvPr/>
        </p:nvSpPr>
        <p:spPr>
          <a:xfrm>
            <a:off x="717550" y="1643453"/>
            <a:ext cx="5422900"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2400" b="1" i="1" u="none">
                <a:solidFill>
                  <a:schemeClr val="lt1"/>
                </a:solidFill>
                <a:latin typeface="Calibri"/>
                <a:ea typeface="Calibri"/>
                <a:cs typeface="Calibri"/>
                <a:sym typeface="Calibri"/>
              </a:rPr>
              <a:t>Exploring reflective surfaces</a:t>
            </a:r>
            <a:endParaRPr/>
          </a:p>
        </p:txBody>
      </p:sp>
      <p:sp>
        <p:nvSpPr>
          <p:cNvPr id="97" name="Google Shape;97;p1"/>
          <p:cNvSpPr txBox="1"/>
          <p:nvPr/>
        </p:nvSpPr>
        <p:spPr>
          <a:xfrm>
            <a:off x="717550" y="5439710"/>
            <a:ext cx="5422900"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2400" b="1" i="1" u="none">
                <a:solidFill>
                  <a:schemeClr val="lt1"/>
                </a:solidFill>
                <a:latin typeface="Calibri"/>
                <a:ea typeface="Calibri"/>
                <a:cs typeface="Calibri"/>
                <a:sym typeface="Calibri"/>
              </a:rPr>
              <a:t>Year 3 / Key Stage 2 </a:t>
            </a:r>
            <a:br>
              <a:rPr lang="en-GB" sz="2400" b="1" i="1" u="none">
                <a:solidFill>
                  <a:schemeClr val="lt1"/>
                </a:solidFill>
                <a:latin typeface="Calibri"/>
                <a:ea typeface="Calibri"/>
                <a:cs typeface="Calibri"/>
                <a:sym typeface="Calibri"/>
              </a:rPr>
            </a:br>
            <a:r>
              <a:rPr lang="en-GB" sz="2400" b="1" i="1" u="none">
                <a:solidFill>
                  <a:schemeClr val="lt1"/>
                </a:solidFill>
                <a:latin typeface="Calibri"/>
                <a:ea typeface="Calibri"/>
                <a:cs typeface="Calibri"/>
                <a:sym typeface="Calibri"/>
              </a:rPr>
              <a:t>Age 7-8</a:t>
            </a:r>
            <a:endParaRPr/>
          </a:p>
        </p:txBody>
      </p:sp>
      <p:grpSp>
        <p:nvGrpSpPr>
          <p:cNvPr id="98" name="Google Shape;98;p1"/>
          <p:cNvGrpSpPr/>
          <p:nvPr/>
        </p:nvGrpSpPr>
        <p:grpSpPr>
          <a:xfrm>
            <a:off x="7291388" y="466820"/>
            <a:ext cx="4622446" cy="5969030"/>
            <a:chOff x="7291389" y="641565"/>
            <a:chExt cx="4352921" cy="5656306"/>
          </a:xfrm>
        </p:grpSpPr>
        <p:pic>
          <p:nvPicPr>
            <p:cNvPr id="99" name="Google Shape;99;p1"/>
            <p:cNvPicPr preferRelativeResize="0"/>
            <p:nvPr/>
          </p:nvPicPr>
          <p:blipFill rotWithShape="1">
            <a:blip r:embed="rId6">
              <a:alphaModFix amt="85000"/>
            </a:blip>
            <a:srcRect/>
            <a:stretch/>
          </p:blipFill>
          <p:spPr>
            <a:xfrm>
              <a:off x="7291389" y="641565"/>
              <a:ext cx="4352921" cy="5656306"/>
            </a:xfrm>
            <a:prstGeom prst="rect">
              <a:avLst/>
            </a:prstGeom>
            <a:noFill/>
            <a:ln>
              <a:noFill/>
            </a:ln>
          </p:spPr>
        </p:pic>
        <p:sp>
          <p:nvSpPr>
            <p:cNvPr id="100" name="Google Shape;100;p1"/>
            <p:cNvSpPr txBox="1"/>
            <p:nvPr/>
          </p:nvSpPr>
          <p:spPr>
            <a:xfrm>
              <a:off x="7453312" y="697498"/>
              <a:ext cx="3923476" cy="55997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lt1"/>
                </a:solidFill>
                <a:latin typeface="Calibri"/>
                <a:ea typeface="Calibri"/>
                <a:cs typeface="Calibri"/>
                <a:sym typeface="Calibri"/>
              </a:endParaRPr>
            </a:p>
            <a:p>
              <a:pPr marL="0" marR="0" lvl="0" indent="0" algn="l" rtl="0">
                <a:spcBef>
                  <a:spcPts val="0"/>
                </a:spcBef>
                <a:spcAft>
                  <a:spcPts val="0"/>
                </a:spcAft>
                <a:buNone/>
              </a:pPr>
              <a:r>
                <a:rPr lang="en-GB" sz="1800" b="1">
                  <a:solidFill>
                    <a:schemeClr val="lt1"/>
                  </a:solidFill>
                  <a:latin typeface="Calibri"/>
                  <a:ea typeface="Calibri"/>
                  <a:cs typeface="Calibri"/>
                  <a:sym typeface="Calibri"/>
                </a:rPr>
                <a:t>For parents and carers</a:t>
              </a:r>
              <a:endParaRPr/>
            </a:p>
            <a:p>
              <a:pPr marL="0" marR="0" lvl="0" indent="0" algn="l" rtl="0">
                <a:spcBef>
                  <a:spcPts val="0"/>
                </a:spcBef>
                <a:spcAft>
                  <a:spcPts val="0"/>
                </a:spcAft>
                <a:buNone/>
              </a:pPr>
              <a:r>
                <a:rPr lang="en-GB" sz="1800" i="1">
                  <a:solidFill>
                    <a:schemeClr val="lt1"/>
                  </a:solidFill>
                  <a:latin typeface="Calibri"/>
                  <a:ea typeface="Calibri"/>
                  <a:cs typeface="Calibri"/>
                  <a:sym typeface="Calibri"/>
                </a:rPr>
                <a:t>Thank you for supporting your child’s learning in science.</a:t>
              </a:r>
              <a:endParaRPr/>
            </a:p>
            <a:p>
              <a:pPr marL="0" marR="0" lvl="0" indent="0" algn="l" rtl="0">
                <a:spcBef>
                  <a:spcPts val="0"/>
                </a:spcBef>
                <a:spcAft>
                  <a:spcPts val="0"/>
                </a:spcAft>
                <a:buNone/>
              </a:pPr>
              <a:r>
                <a:rPr lang="en-GB" sz="1800" b="1" i="1">
                  <a:solidFill>
                    <a:schemeClr val="lt1"/>
                  </a:solidFill>
                  <a:latin typeface="Calibri"/>
                  <a:ea typeface="Calibri"/>
                  <a:cs typeface="Calibri"/>
                  <a:sym typeface="Calibri"/>
                </a:rPr>
                <a:t>Before the session:</a:t>
              </a:r>
              <a:endParaRPr/>
            </a:p>
            <a:p>
              <a:pPr marL="285750" marR="0" lvl="0" indent="-285750" algn="l" rtl="0">
                <a:spcBef>
                  <a:spcPts val="0"/>
                </a:spcBef>
                <a:spcAft>
                  <a:spcPts val="0"/>
                </a:spcAft>
                <a:buClr>
                  <a:schemeClr val="lt1"/>
                </a:buClr>
                <a:buSzPts val="1800"/>
                <a:buFont typeface="Arial"/>
                <a:buChar char="•"/>
              </a:pPr>
              <a:r>
                <a:rPr lang="en-GB" sz="1800">
                  <a:solidFill>
                    <a:schemeClr val="lt1"/>
                  </a:solidFill>
                  <a:latin typeface="Calibri"/>
                  <a:ea typeface="Calibri"/>
                  <a:cs typeface="Calibri"/>
                  <a:sym typeface="Calibri"/>
                </a:rPr>
                <a:t>Please read slide 2 so you know what your child learning and what you need to get ready.</a:t>
              </a:r>
              <a:endParaRPr/>
            </a:p>
            <a:p>
              <a:pPr marL="285750" marR="0" lvl="0" indent="-285750" algn="l" rtl="0">
                <a:spcBef>
                  <a:spcPts val="0"/>
                </a:spcBef>
                <a:spcAft>
                  <a:spcPts val="0"/>
                </a:spcAft>
                <a:buClr>
                  <a:schemeClr val="lt1"/>
                </a:buClr>
                <a:buSzPts val="1800"/>
                <a:buFont typeface="Arial"/>
                <a:buChar char="•"/>
              </a:pPr>
              <a:r>
                <a:rPr lang="en-GB" sz="1800">
                  <a:solidFill>
                    <a:schemeClr val="lt1"/>
                  </a:solidFill>
                  <a:latin typeface="Calibri"/>
                  <a:ea typeface="Calibri"/>
                  <a:cs typeface="Calibri"/>
                  <a:sym typeface="Calibri"/>
                </a:rPr>
                <a:t>As an alternative to lined paper, slide 5 may be printed for your child to record on.</a:t>
              </a:r>
              <a:endParaRPr/>
            </a:p>
            <a:p>
              <a:pPr marL="0" marR="0" lvl="0" indent="0" algn="l" rtl="0">
                <a:spcBef>
                  <a:spcPts val="0"/>
                </a:spcBef>
                <a:spcAft>
                  <a:spcPts val="0"/>
                </a:spcAft>
                <a:buNone/>
              </a:pPr>
              <a:r>
                <a:rPr lang="en-GB" sz="1800" b="1" i="1">
                  <a:solidFill>
                    <a:schemeClr val="lt1"/>
                  </a:solidFill>
                  <a:latin typeface="Calibri"/>
                  <a:ea typeface="Calibri"/>
                  <a:cs typeface="Calibri"/>
                  <a:sym typeface="Calibri"/>
                </a:rPr>
                <a:t>During the session:</a:t>
              </a:r>
              <a:endParaRPr/>
            </a:p>
            <a:p>
              <a:pPr marL="285750" marR="0" lvl="0" indent="-285750" algn="l" rtl="0">
                <a:spcBef>
                  <a:spcPts val="0"/>
                </a:spcBef>
                <a:spcAft>
                  <a:spcPts val="0"/>
                </a:spcAft>
                <a:buClr>
                  <a:schemeClr val="lt1"/>
                </a:buClr>
                <a:buSzPts val="1800"/>
                <a:buFont typeface="Arial"/>
                <a:buChar char="•"/>
              </a:pPr>
              <a:r>
                <a:rPr lang="en-GB" sz="1800">
                  <a:solidFill>
                    <a:schemeClr val="lt1"/>
                  </a:solidFill>
                  <a:latin typeface="Calibri"/>
                  <a:ea typeface="Calibri"/>
                  <a:cs typeface="Calibri"/>
                  <a:sym typeface="Calibri"/>
                </a:rPr>
                <a:t>Share the learning intentions on slide 2.</a:t>
              </a:r>
              <a:endParaRPr/>
            </a:p>
            <a:p>
              <a:pPr marL="285750" marR="0" lvl="0" indent="-285750" algn="l" rtl="0">
                <a:spcBef>
                  <a:spcPts val="0"/>
                </a:spcBef>
                <a:spcAft>
                  <a:spcPts val="0"/>
                </a:spcAft>
                <a:buClr>
                  <a:schemeClr val="lt1"/>
                </a:buClr>
                <a:buSzPts val="1800"/>
                <a:buFont typeface="Arial"/>
                <a:buChar char="•"/>
              </a:pPr>
              <a:r>
                <a:rPr lang="en-GB" sz="1800">
                  <a:solidFill>
                    <a:schemeClr val="lt1"/>
                  </a:solidFill>
                  <a:latin typeface="Calibri"/>
                  <a:ea typeface="Calibri"/>
                  <a:cs typeface="Calibri"/>
                  <a:sym typeface="Calibri"/>
                </a:rPr>
                <a:t>Support your child with the main activities on slides 3 &amp; 4, as needed. </a:t>
              </a:r>
              <a:endParaRPr/>
            </a:p>
            <a:p>
              <a:pPr marL="285750" marR="0" lvl="0" indent="-285750" algn="l" rtl="0">
                <a:spcBef>
                  <a:spcPts val="0"/>
                </a:spcBef>
                <a:spcAft>
                  <a:spcPts val="0"/>
                </a:spcAft>
                <a:buClr>
                  <a:schemeClr val="lt1"/>
                </a:buClr>
                <a:buSzPts val="1800"/>
                <a:buFont typeface="Arial"/>
                <a:buChar char="•"/>
              </a:pPr>
              <a:r>
                <a:rPr lang="en-GB" sz="1800">
                  <a:solidFill>
                    <a:schemeClr val="lt1"/>
                  </a:solidFill>
                  <a:latin typeface="Calibri"/>
                  <a:ea typeface="Calibri"/>
                  <a:cs typeface="Calibri"/>
                  <a:sym typeface="Calibri"/>
                </a:rPr>
                <a:t>Slide 6 is a further, optional activity.</a:t>
              </a:r>
              <a:endParaRPr/>
            </a:p>
            <a:p>
              <a:pPr marL="285750" marR="0" lvl="0" indent="-285750" algn="l" rtl="0">
                <a:spcBef>
                  <a:spcPts val="0"/>
                </a:spcBef>
                <a:spcAft>
                  <a:spcPts val="0"/>
                </a:spcAft>
                <a:buClr>
                  <a:schemeClr val="lt1"/>
                </a:buClr>
                <a:buSzPts val="1800"/>
                <a:buFont typeface="Arial"/>
                <a:buChar char="•"/>
              </a:pPr>
              <a:r>
                <a:rPr lang="en-GB" sz="1800">
                  <a:solidFill>
                    <a:schemeClr val="lt1"/>
                  </a:solidFill>
                  <a:latin typeface="Calibri"/>
                  <a:ea typeface="Calibri"/>
                  <a:cs typeface="Calibri"/>
                  <a:sym typeface="Calibri"/>
                </a:rPr>
                <a:t>Slide 7 has a glossary of key terms.</a:t>
              </a:r>
              <a:endParaRPr/>
            </a:p>
            <a:p>
              <a:pPr marL="0" marR="0" lvl="0" indent="0" algn="l" rtl="0">
                <a:spcBef>
                  <a:spcPts val="0"/>
                </a:spcBef>
                <a:spcAft>
                  <a:spcPts val="0"/>
                </a:spcAft>
                <a:buNone/>
              </a:pPr>
              <a:r>
                <a:rPr lang="en-GB" sz="1800" b="1" i="1">
                  <a:solidFill>
                    <a:schemeClr val="lt1"/>
                  </a:solidFill>
                  <a:latin typeface="Calibri"/>
                  <a:ea typeface="Calibri"/>
                  <a:cs typeface="Calibri"/>
                  <a:sym typeface="Calibri"/>
                </a:rPr>
                <a:t>Reviewing with your child:</a:t>
              </a:r>
              <a:endParaRPr/>
            </a:p>
            <a:p>
              <a:pPr marL="285750" marR="0" lvl="0" indent="-285750" algn="l" rtl="0">
                <a:spcBef>
                  <a:spcPts val="0"/>
                </a:spcBef>
                <a:spcAft>
                  <a:spcPts val="0"/>
                </a:spcAft>
                <a:buClr>
                  <a:schemeClr val="lt1"/>
                </a:buClr>
                <a:buSzPts val="1800"/>
                <a:buFont typeface="Arial"/>
                <a:buChar char="•"/>
              </a:pPr>
              <a:r>
                <a:rPr lang="en-GB" sz="1800">
                  <a:solidFill>
                    <a:schemeClr val="lt1"/>
                  </a:solidFill>
                  <a:latin typeface="Calibri"/>
                  <a:ea typeface="Calibri"/>
                  <a:cs typeface="Calibri"/>
                  <a:sym typeface="Calibri"/>
                </a:rPr>
                <a:t>Slide 8 gives an idea of what your child may produce.</a:t>
              </a:r>
              <a:endParaRPr/>
            </a:p>
            <a:p>
              <a:pPr marL="285750" marR="0" lvl="0" indent="-171450" algn="l" rtl="0">
                <a:spcBef>
                  <a:spcPts val="0"/>
                </a:spcBef>
                <a:spcAft>
                  <a:spcPts val="0"/>
                </a:spcAft>
                <a:buClr>
                  <a:schemeClr val="dk1"/>
                </a:buClr>
                <a:buSzPts val="1800"/>
                <a:buFont typeface="Arial"/>
                <a:buNone/>
              </a:pPr>
              <a:endParaRPr sz="1800" i="1">
                <a:solidFill>
                  <a:schemeClr val="lt1"/>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body" idx="1"/>
          </p:nvPr>
        </p:nvSpPr>
        <p:spPr>
          <a:xfrm>
            <a:off x="838200" y="1644140"/>
            <a:ext cx="5181600" cy="3136407"/>
          </a:xfrm>
          <a:prstGeom prst="rect">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GB" sz="1800">
                <a:solidFill>
                  <a:schemeClr val="dk1"/>
                </a:solidFill>
                <a:latin typeface="Calibri"/>
                <a:ea typeface="Calibri"/>
                <a:cs typeface="Calibri"/>
                <a:sym typeface="Calibri"/>
              </a:rPr>
              <a:t>Key Learning</a:t>
            </a:r>
            <a:endParaRPr/>
          </a:p>
          <a:p>
            <a:pPr marL="228600" lvl="0" indent="-228600" algn="l" rtl="0">
              <a:lnSpc>
                <a:spcPct val="90000"/>
              </a:lnSpc>
              <a:spcBef>
                <a:spcPts val="1000"/>
              </a:spcBef>
              <a:spcAft>
                <a:spcPts val="0"/>
              </a:spcAft>
              <a:buClr>
                <a:schemeClr val="dk1"/>
              </a:buClr>
              <a:buSzPts val="1800"/>
              <a:buChar char="•"/>
            </a:pPr>
            <a:r>
              <a:rPr lang="en-GB" sz="1800">
                <a:solidFill>
                  <a:schemeClr val="dk1"/>
                </a:solidFill>
                <a:latin typeface="Calibri"/>
                <a:ea typeface="Calibri"/>
                <a:cs typeface="Calibri"/>
                <a:sym typeface="Calibri"/>
              </a:rPr>
              <a:t>Some surfaces reflect light.</a:t>
            </a:r>
            <a:endParaRPr/>
          </a:p>
          <a:p>
            <a:pPr marL="228600" lvl="0" indent="-228600" algn="l" rtl="0">
              <a:lnSpc>
                <a:spcPct val="90000"/>
              </a:lnSpc>
              <a:spcBef>
                <a:spcPts val="1000"/>
              </a:spcBef>
              <a:spcAft>
                <a:spcPts val="0"/>
              </a:spcAft>
              <a:buClr>
                <a:schemeClr val="dk1"/>
              </a:buClr>
              <a:buSzPts val="1800"/>
              <a:buChar char="•"/>
            </a:pPr>
            <a:r>
              <a:rPr lang="en-GB" sz="1800">
                <a:solidFill>
                  <a:schemeClr val="dk1"/>
                </a:solidFill>
                <a:latin typeface="Calibri"/>
                <a:ea typeface="Calibri"/>
                <a:cs typeface="Calibri"/>
                <a:sym typeface="Calibri"/>
              </a:rPr>
              <a:t>Objects are easier to see when there is less light if they are reflective.</a:t>
            </a:r>
            <a:endParaRPr/>
          </a:p>
        </p:txBody>
      </p:sp>
      <p:sp>
        <p:nvSpPr>
          <p:cNvPr id="107" name="Google Shape;107;p2"/>
          <p:cNvSpPr txBox="1"/>
          <p:nvPr/>
        </p:nvSpPr>
        <p:spPr>
          <a:xfrm>
            <a:off x="6172202" y="1644140"/>
            <a:ext cx="5181600" cy="4532822"/>
          </a:xfrm>
          <a:prstGeom prst="rect">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70C0"/>
              </a:buClr>
              <a:buSzPts val="2000"/>
              <a:buFont typeface="Arial"/>
              <a:buNone/>
            </a:pPr>
            <a:r>
              <a:rPr lang="en-GB" sz="2000">
                <a:solidFill>
                  <a:srgbClr val="0070C0"/>
                </a:solidFill>
                <a:latin typeface="Calibri"/>
                <a:ea typeface="Calibri"/>
                <a:cs typeface="Calibri"/>
                <a:sym typeface="Calibri"/>
              </a:rPr>
              <a:t> </a:t>
            </a:r>
            <a:r>
              <a:rPr lang="en-GB" sz="2000" b="1">
                <a:solidFill>
                  <a:srgbClr val="0070C0"/>
                </a:solidFill>
                <a:latin typeface="Calibri"/>
                <a:ea typeface="Calibri"/>
                <a:cs typeface="Calibri"/>
                <a:sym typeface="Calibri"/>
              </a:rPr>
              <a:t>Activities </a:t>
            </a:r>
            <a:r>
              <a:rPr lang="en-GB" sz="2000">
                <a:solidFill>
                  <a:srgbClr val="0070C0"/>
                </a:solidFill>
                <a:latin typeface="Calibri"/>
                <a:ea typeface="Calibri"/>
                <a:cs typeface="Calibri"/>
                <a:sym typeface="Calibri"/>
              </a:rPr>
              <a:t>(pages 3-5): approx. 30-40 mins</a:t>
            </a:r>
            <a:endParaRPr/>
          </a:p>
          <a:p>
            <a:pPr marL="228600" marR="0" lvl="0" indent="-228600" algn="l" rtl="0">
              <a:lnSpc>
                <a:spcPct val="90000"/>
              </a:lnSpc>
              <a:spcBef>
                <a:spcPts val="1000"/>
              </a:spcBef>
              <a:spcAft>
                <a:spcPts val="0"/>
              </a:spcAft>
              <a:buClr>
                <a:srgbClr val="0070C0"/>
              </a:buClr>
              <a:buSzPts val="2000"/>
              <a:buFont typeface="Arial"/>
              <a:buChar char="•"/>
            </a:pPr>
            <a:r>
              <a:rPr lang="en-GB" sz="2000">
                <a:solidFill>
                  <a:srgbClr val="0070C0"/>
                </a:solidFill>
                <a:latin typeface="Calibri"/>
                <a:ea typeface="Calibri"/>
                <a:cs typeface="Calibri"/>
                <a:sym typeface="Calibri"/>
              </a:rPr>
              <a:t>Use lined paper, ruler and pencil.</a:t>
            </a:r>
            <a:endParaRPr/>
          </a:p>
          <a:p>
            <a:pPr marL="228600" marR="0" lvl="0" indent="-228600" algn="l" rtl="0">
              <a:lnSpc>
                <a:spcPct val="90000"/>
              </a:lnSpc>
              <a:spcBef>
                <a:spcPts val="1000"/>
              </a:spcBef>
              <a:spcAft>
                <a:spcPts val="0"/>
              </a:spcAft>
              <a:buClr>
                <a:srgbClr val="0070C0"/>
              </a:buClr>
              <a:buSzPts val="2000"/>
              <a:buFont typeface="Arial"/>
              <a:buChar char="•"/>
            </a:pPr>
            <a:r>
              <a:rPr lang="en-GB" sz="2000">
                <a:solidFill>
                  <a:srgbClr val="0070C0"/>
                </a:solidFill>
                <a:latin typeface="Calibri"/>
                <a:ea typeface="Calibri"/>
                <a:cs typeface="Calibri"/>
                <a:sym typeface="Calibri"/>
              </a:rPr>
              <a:t>Alternatively, print page 5 as a worksheet.</a:t>
            </a:r>
            <a:endParaRPr/>
          </a:p>
          <a:p>
            <a:pPr marL="0" marR="0" lvl="0" indent="0" algn="l" rtl="0">
              <a:lnSpc>
                <a:spcPct val="90000"/>
              </a:lnSpc>
              <a:spcBef>
                <a:spcPts val="1000"/>
              </a:spcBef>
              <a:spcAft>
                <a:spcPts val="0"/>
              </a:spcAft>
              <a:buClr>
                <a:schemeClr val="dk1"/>
              </a:buClr>
              <a:buSzPts val="2000"/>
              <a:buFont typeface="Arial"/>
              <a:buNone/>
            </a:pPr>
            <a:endParaRPr sz="2000">
              <a:solidFill>
                <a:srgbClr val="0070C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a:solidFill>
                <a:srgbClr val="0070C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a:solidFill>
                <a:srgbClr val="0070C0"/>
              </a:solidFill>
              <a:latin typeface="Calibri"/>
              <a:ea typeface="Calibri"/>
              <a:cs typeface="Calibri"/>
              <a:sym typeface="Calibri"/>
            </a:endParaRPr>
          </a:p>
          <a:p>
            <a:pPr marL="0" marR="0" lvl="0" indent="0" algn="l" rtl="0">
              <a:lnSpc>
                <a:spcPct val="90000"/>
              </a:lnSpc>
              <a:spcBef>
                <a:spcPts val="1000"/>
              </a:spcBef>
              <a:spcAft>
                <a:spcPts val="0"/>
              </a:spcAft>
              <a:buClr>
                <a:srgbClr val="0070C0"/>
              </a:buClr>
              <a:buSzPts val="2000"/>
              <a:buFont typeface="Arial"/>
              <a:buNone/>
            </a:pPr>
            <a:r>
              <a:rPr lang="en-GB" sz="2000" b="1">
                <a:solidFill>
                  <a:srgbClr val="0070C0"/>
                </a:solidFill>
                <a:latin typeface="Calibri"/>
                <a:ea typeface="Calibri"/>
                <a:cs typeface="Calibri"/>
                <a:sym typeface="Calibri"/>
              </a:rPr>
              <a:t>Find out more… </a:t>
            </a:r>
            <a:r>
              <a:rPr lang="en-GB" sz="2000">
                <a:solidFill>
                  <a:srgbClr val="0070C0"/>
                </a:solidFill>
                <a:latin typeface="Calibri"/>
                <a:ea typeface="Calibri"/>
                <a:cs typeface="Calibri"/>
                <a:sym typeface="Calibri"/>
              </a:rPr>
              <a:t>(page 6): approx. 10 mins</a:t>
            </a:r>
            <a:endParaRPr/>
          </a:p>
          <a:p>
            <a:pPr marL="228600" marR="0" lvl="0" indent="-228600" algn="l" rtl="0">
              <a:lnSpc>
                <a:spcPct val="90000"/>
              </a:lnSpc>
              <a:spcBef>
                <a:spcPts val="1000"/>
              </a:spcBef>
              <a:spcAft>
                <a:spcPts val="0"/>
              </a:spcAft>
              <a:buClr>
                <a:srgbClr val="0070C0"/>
              </a:buClr>
              <a:buSzPts val="2000"/>
              <a:buFont typeface="Arial"/>
              <a:buChar char="•"/>
            </a:pPr>
            <a:r>
              <a:rPr lang="en-GB" sz="2000">
                <a:solidFill>
                  <a:srgbClr val="0070C0"/>
                </a:solidFill>
                <a:latin typeface="Calibri"/>
                <a:ea typeface="Calibri"/>
                <a:cs typeface="Calibri"/>
                <a:sym typeface="Calibri"/>
              </a:rPr>
              <a:t>Thinking about mirrors and reflective surfaces </a:t>
            </a:r>
            <a:endParaRPr/>
          </a:p>
          <a:p>
            <a:pPr marL="228600" marR="0" lvl="0" indent="-101600" algn="l" rtl="0">
              <a:lnSpc>
                <a:spcPct val="90000"/>
              </a:lnSpc>
              <a:spcBef>
                <a:spcPts val="1000"/>
              </a:spcBef>
              <a:spcAft>
                <a:spcPts val="0"/>
              </a:spcAft>
              <a:buClr>
                <a:schemeClr val="dk1"/>
              </a:buClr>
              <a:buSzPts val="2000"/>
              <a:buFont typeface="Arial"/>
              <a:buNone/>
            </a:pPr>
            <a:endParaRPr sz="2000">
              <a:solidFill>
                <a:srgbClr val="0070C0"/>
              </a:solidFill>
              <a:latin typeface="Calibri"/>
              <a:ea typeface="Calibri"/>
              <a:cs typeface="Calibri"/>
              <a:sym typeface="Calibri"/>
            </a:endParaRPr>
          </a:p>
          <a:p>
            <a:pPr marL="228600" marR="0" lvl="0" indent="-101600" algn="l" rtl="0">
              <a:lnSpc>
                <a:spcPct val="90000"/>
              </a:lnSpc>
              <a:spcBef>
                <a:spcPts val="1000"/>
              </a:spcBef>
              <a:spcAft>
                <a:spcPts val="0"/>
              </a:spcAft>
              <a:buClr>
                <a:schemeClr val="dk1"/>
              </a:buClr>
              <a:buSzPts val="2000"/>
              <a:buFont typeface="Arial"/>
              <a:buNone/>
            </a:pPr>
            <a:endParaRPr sz="2000">
              <a:solidFill>
                <a:srgbClr val="0070C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a:solidFill>
                <a:srgbClr val="0070C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a:solidFill>
                <a:srgbClr val="0070C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endParaRPr sz="2800">
              <a:solidFill>
                <a:srgbClr val="0070C0"/>
              </a:solidFill>
              <a:latin typeface="Calibri"/>
              <a:ea typeface="Calibri"/>
              <a:cs typeface="Calibri"/>
              <a:sym typeface="Calibri"/>
            </a:endParaRPr>
          </a:p>
        </p:txBody>
      </p:sp>
      <p:sp>
        <p:nvSpPr>
          <p:cNvPr id="108" name="Google Shape;108;p2"/>
          <p:cNvSpPr txBox="1"/>
          <p:nvPr/>
        </p:nvSpPr>
        <p:spPr>
          <a:xfrm>
            <a:off x="838198" y="4997587"/>
            <a:ext cx="5181600" cy="1179375"/>
          </a:xfrm>
          <a:prstGeom prst="rect">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800"/>
              <a:buFont typeface="Arial"/>
              <a:buNone/>
            </a:pPr>
            <a:r>
              <a:rPr lang="en-GB" sz="1800">
                <a:solidFill>
                  <a:schemeClr val="dk1"/>
                </a:solidFill>
                <a:latin typeface="Calibri"/>
                <a:ea typeface="Calibri"/>
                <a:cs typeface="Calibri"/>
                <a:sym typeface="Calibri"/>
              </a:rPr>
              <a:t>I can…</a:t>
            </a:r>
            <a:endParaRPr/>
          </a:p>
          <a:p>
            <a:pPr marL="228600" marR="0" lvl="0" indent="-228600" algn="l" rtl="0">
              <a:lnSpc>
                <a:spcPct val="90000"/>
              </a:lnSpc>
              <a:spcBef>
                <a:spcPts val="100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identify how objects with different surfaces (e.g. shiny vs matt) are more or less visible.</a:t>
            </a:r>
            <a:endParaRPr/>
          </a:p>
        </p:txBody>
      </p:sp>
      <p:pic>
        <p:nvPicPr>
          <p:cNvPr id="109" name="Google Shape;109;p2" descr="Notepad, Memo, Pencil, Writing, Note"/>
          <p:cNvPicPr preferRelativeResize="0"/>
          <p:nvPr/>
        </p:nvPicPr>
        <p:blipFill rotWithShape="1">
          <a:blip r:embed="rId3">
            <a:alphaModFix/>
          </a:blip>
          <a:srcRect/>
          <a:stretch/>
        </p:blipFill>
        <p:spPr>
          <a:xfrm>
            <a:off x="6693172" y="2921234"/>
            <a:ext cx="835092" cy="800729"/>
          </a:xfrm>
          <a:prstGeom prst="rect">
            <a:avLst/>
          </a:prstGeom>
          <a:noFill/>
          <a:ln>
            <a:noFill/>
          </a:ln>
        </p:spPr>
      </p:pic>
      <p:sp>
        <p:nvSpPr>
          <p:cNvPr id="110" name="Google Shape;110;p2"/>
          <p:cNvSpPr/>
          <p:nvPr/>
        </p:nvSpPr>
        <p:spPr>
          <a:xfrm>
            <a:off x="0" y="0"/>
            <a:ext cx="12192000" cy="1179375"/>
          </a:xfrm>
          <a:prstGeom prst="rect">
            <a:avLst/>
          </a:prstGeom>
          <a:solidFill>
            <a:srgbClr val="0D5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 name="Google Shape;111;p2"/>
          <p:cNvSpPr/>
          <p:nvPr/>
        </p:nvSpPr>
        <p:spPr>
          <a:xfrm>
            <a:off x="0" y="6394002"/>
            <a:ext cx="12192000" cy="463998"/>
          </a:xfrm>
          <a:prstGeom prst="rect">
            <a:avLst/>
          </a:prstGeom>
          <a:solidFill>
            <a:srgbClr val="0D5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 name="Google Shape;112;p2"/>
          <p:cNvSpPr txBox="1"/>
          <p:nvPr/>
        </p:nvSpPr>
        <p:spPr>
          <a:xfrm>
            <a:off x="1468072" y="-35644"/>
            <a:ext cx="708869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a:solidFill>
                  <a:schemeClr val="lt1"/>
                </a:solidFill>
                <a:latin typeface="Lato Black"/>
                <a:ea typeface="Lato Black"/>
                <a:cs typeface="Lato Black"/>
                <a:sym typeface="Lato Black"/>
              </a:rPr>
              <a:t>Light</a:t>
            </a:r>
            <a:endParaRPr/>
          </a:p>
        </p:txBody>
      </p:sp>
      <p:sp>
        <p:nvSpPr>
          <p:cNvPr id="113" name="Google Shape;113;p2"/>
          <p:cNvSpPr txBox="1"/>
          <p:nvPr/>
        </p:nvSpPr>
        <p:spPr>
          <a:xfrm>
            <a:off x="1468072" y="500744"/>
            <a:ext cx="70886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i="1">
                <a:solidFill>
                  <a:schemeClr val="lt1"/>
                </a:solidFill>
                <a:latin typeface="Calibri"/>
                <a:ea typeface="Calibri"/>
                <a:cs typeface="Calibri"/>
                <a:sym typeface="Calibri"/>
              </a:rPr>
              <a:t>Exploring reflective surfaces</a:t>
            </a:r>
            <a:endParaRPr/>
          </a:p>
        </p:txBody>
      </p:sp>
      <p:sp>
        <p:nvSpPr>
          <p:cNvPr id="114" name="Google Shape;114;p2"/>
          <p:cNvSpPr/>
          <p:nvPr/>
        </p:nvSpPr>
        <p:spPr>
          <a:xfrm>
            <a:off x="838198" y="495283"/>
            <a:ext cx="10515604" cy="53848"/>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2"/>
          <p:cNvSpPr/>
          <p:nvPr/>
        </p:nvSpPr>
        <p:spPr>
          <a:xfrm>
            <a:off x="177916" y="37402"/>
            <a:ext cx="1112241" cy="1112241"/>
          </a:xfrm>
          <a:prstGeom prst="ellipse">
            <a:avLst/>
          </a:prstGeom>
          <a:solidFill>
            <a:schemeClr val="lt1"/>
          </a:solidFill>
          <a:ln w="12700" cap="flat" cmpd="sng">
            <a:solidFill>
              <a:srgbClr val="31538F"/>
            </a:solidFill>
            <a:prstDash val="solid"/>
            <a:miter lim="800000"/>
            <a:headEnd type="none" w="sm" len="sm"/>
            <a:tailEnd type="none" w="sm" len="sm"/>
          </a:ln>
          <a:effectLst>
            <a:outerShdw blurRad="50800" dist="38100" dir="2700000" algn="tl" rotWithShape="0">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 name="Google Shape;116;p2"/>
          <p:cNvSpPr txBox="1"/>
          <p:nvPr/>
        </p:nvSpPr>
        <p:spPr>
          <a:xfrm>
            <a:off x="343419" y="226066"/>
            <a:ext cx="7812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i="1">
                <a:solidFill>
                  <a:srgbClr val="C00000"/>
                </a:solidFill>
                <a:latin typeface="Calibri"/>
                <a:ea typeface="Calibri"/>
                <a:cs typeface="Calibri"/>
                <a:sym typeface="Calibri"/>
              </a:rPr>
              <a:t>Logo for section to sit inside roundel</a:t>
            </a:r>
            <a:endParaRPr/>
          </a:p>
        </p:txBody>
      </p:sp>
      <p:pic>
        <p:nvPicPr>
          <p:cNvPr id="117" name="Google Shape;117;p2" descr="A picture containing drawing, light&#10;&#10;Description automatically generated"/>
          <p:cNvPicPr preferRelativeResize="0"/>
          <p:nvPr/>
        </p:nvPicPr>
        <p:blipFill rotWithShape="1">
          <a:blip r:embed="rId4">
            <a:alphaModFix/>
          </a:blip>
          <a:srcRect/>
          <a:stretch/>
        </p:blipFill>
        <p:spPr>
          <a:xfrm>
            <a:off x="10058399" y="6466169"/>
            <a:ext cx="1985819" cy="295699"/>
          </a:xfrm>
          <a:prstGeom prst="rect">
            <a:avLst/>
          </a:prstGeom>
          <a:noFill/>
          <a:ln>
            <a:noFill/>
          </a:ln>
        </p:spPr>
      </p:pic>
      <p:sp>
        <p:nvSpPr>
          <p:cNvPr id="118" name="Google Shape;118;p2"/>
          <p:cNvSpPr txBox="1"/>
          <p:nvPr/>
        </p:nvSpPr>
        <p:spPr>
          <a:xfrm>
            <a:off x="162727" y="6429352"/>
            <a:ext cx="47015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GB" sz="1800">
                <a:solidFill>
                  <a:schemeClr val="lt1"/>
                </a:solidFill>
                <a:latin typeface="Calibri"/>
                <a:ea typeface="Calibri"/>
                <a:cs typeface="Calibri"/>
                <a:sym typeface="Calibri"/>
              </a:rPr>
              <a:t>2</a:t>
            </a:fld>
            <a:endParaRPr sz="1800">
              <a:solidFill>
                <a:schemeClr val="lt1"/>
              </a:solidFill>
              <a:latin typeface="Calibri"/>
              <a:ea typeface="Calibri"/>
              <a:cs typeface="Calibri"/>
              <a:sym typeface="Calibri"/>
            </a:endParaRPr>
          </a:p>
        </p:txBody>
      </p:sp>
      <p:pic>
        <p:nvPicPr>
          <p:cNvPr id="119" name="Google Shape;119;p2" descr="A close up of a clock&#10;&#10;Description automatically generated"/>
          <p:cNvPicPr preferRelativeResize="0"/>
          <p:nvPr/>
        </p:nvPicPr>
        <p:blipFill rotWithShape="1">
          <a:blip r:embed="rId5">
            <a:alphaModFix/>
          </a:blip>
          <a:srcRect/>
          <a:stretch/>
        </p:blipFill>
        <p:spPr>
          <a:xfrm>
            <a:off x="199368" y="58854"/>
            <a:ext cx="1079500" cy="1079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3"/>
          <p:cNvSpPr txBox="1">
            <a:spLocks noGrp="1"/>
          </p:cNvSpPr>
          <p:nvPr>
            <p:ph type="body" idx="1"/>
          </p:nvPr>
        </p:nvSpPr>
        <p:spPr>
          <a:xfrm>
            <a:off x="838200" y="1591799"/>
            <a:ext cx="5181600" cy="4532822"/>
          </a:xfrm>
          <a:prstGeom prst="rect">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GB" sz="2400">
                <a:solidFill>
                  <a:schemeClr val="dk1"/>
                </a:solidFill>
                <a:latin typeface="Calibri"/>
                <a:ea typeface="Calibri"/>
                <a:cs typeface="Calibri"/>
                <a:sym typeface="Calibri"/>
              </a:rPr>
              <a:t>What do we mean by the word ‘reflection’?</a:t>
            </a:r>
            <a:endParaRPr/>
          </a:p>
          <a:p>
            <a:pPr marL="228600" lvl="0" indent="-76200" algn="l" rtl="0">
              <a:lnSpc>
                <a:spcPct val="90000"/>
              </a:lnSpc>
              <a:spcBef>
                <a:spcPts val="1000"/>
              </a:spcBef>
              <a:spcAft>
                <a:spcPts val="0"/>
              </a:spcAft>
              <a:buClr>
                <a:schemeClr val="dk1"/>
              </a:buClr>
              <a:buSzPts val="2400"/>
              <a:buNone/>
            </a:pPr>
            <a:endParaRPr sz="2400"/>
          </a:p>
          <a:p>
            <a:pPr marL="228600" lvl="0" indent="-228600" algn="l" rtl="0">
              <a:lnSpc>
                <a:spcPct val="90000"/>
              </a:lnSpc>
              <a:spcBef>
                <a:spcPts val="1000"/>
              </a:spcBef>
              <a:spcAft>
                <a:spcPts val="0"/>
              </a:spcAft>
              <a:buClr>
                <a:schemeClr val="dk1"/>
              </a:buClr>
              <a:buSzPts val="2400"/>
              <a:buChar char="•"/>
            </a:pPr>
            <a:r>
              <a:rPr lang="en-GB" sz="2400">
                <a:solidFill>
                  <a:schemeClr val="dk1"/>
                </a:solidFill>
                <a:latin typeface="Calibri"/>
                <a:ea typeface="Calibri"/>
                <a:cs typeface="Calibri"/>
                <a:sym typeface="Calibri"/>
              </a:rPr>
              <a:t>Think of as many different reflective surfaces as you can.</a:t>
            </a:r>
            <a:endParaRPr/>
          </a:p>
          <a:p>
            <a:pPr marL="228600" lvl="0" indent="-76200" algn="l" rtl="0">
              <a:lnSpc>
                <a:spcPct val="90000"/>
              </a:lnSpc>
              <a:spcBef>
                <a:spcPts val="1000"/>
              </a:spcBef>
              <a:spcAft>
                <a:spcPts val="0"/>
              </a:spcAft>
              <a:buClr>
                <a:schemeClr val="dk1"/>
              </a:buClr>
              <a:buSzPts val="2400"/>
              <a:buNone/>
            </a:pPr>
            <a:endParaRPr sz="2400"/>
          </a:p>
          <a:p>
            <a:pPr marL="228600" lvl="0" indent="-228600" algn="l" rtl="0">
              <a:lnSpc>
                <a:spcPct val="90000"/>
              </a:lnSpc>
              <a:spcBef>
                <a:spcPts val="1000"/>
              </a:spcBef>
              <a:spcAft>
                <a:spcPts val="0"/>
              </a:spcAft>
              <a:buClr>
                <a:schemeClr val="dk1"/>
              </a:buClr>
              <a:buSzPts val="2400"/>
              <a:buChar char="•"/>
            </a:pPr>
            <a:r>
              <a:rPr lang="en-GB" sz="2400">
                <a:solidFill>
                  <a:schemeClr val="dk1"/>
                </a:solidFill>
                <a:latin typeface="Calibri"/>
                <a:ea typeface="Calibri"/>
                <a:cs typeface="Calibri"/>
                <a:sym typeface="Calibri"/>
              </a:rPr>
              <a:t>How many can you name?</a:t>
            </a:r>
            <a:endParaRPr/>
          </a:p>
        </p:txBody>
      </p:sp>
      <p:sp>
        <p:nvSpPr>
          <p:cNvPr id="126" name="Google Shape;126;p3"/>
          <p:cNvSpPr txBox="1"/>
          <p:nvPr/>
        </p:nvSpPr>
        <p:spPr>
          <a:xfrm>
            <a:off x="6172200" y="1591799"/>
            <a:ext cx="5181600" cy="4532822"/>
          </a:xfrm>
          <a:prstGeom prst="rect">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endParaRPr sz="2400">
              <a:solidFill>
                <a:srgbClr val="262626"/>
              </a:solidFill>
              <a:latin typeface="Calibri"/>
              <a:ea typeface="Calibri"/>
              <a:cs typeface="Calibri"/>
              <a:sym typeface="Calibri"/>
            </a:endParaRPr>
          </a:p>
        </p:txBody>
      </p:sp>
      <p:sp>
        <p:nvSpPr>
          <p:cNvPr id="127" name="Google Shape;127;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3</a:t>
            </a:fld>
            <a:endParaRPr/>
          </a:p>
        </p:txBody>
      </p:sp>
      <p:sp>
        <p:nvSpPr>
          <p:cNvPr id="128" name="Google Shape;128;p3"/>
          <p:cNvSpPr/>
          <p:nvPr/>
        </p:nvSpPr>
        <p:spPr>
          <a:xfrm>
            <a:off x="0" y="0"/>
            <a:ext cx="12192000" cy="1179375"/>
          </a:xfrm>
          <a:prstGeom prst="rect">
            <a:avLst/>
          </a:prstGeom>
          <a:solidFill>
            <a:srgbClr val="0D5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 name="Google Shape;129;p3"/>
          <p:cNvSpPr/>
          <p:nvPr/>
        </p:nvSpPr>
        <p:spPr>
          <a:xfrm>
            <a:off x="0" y="6394002"/>
            <a:ext cx="12192000" cy="463998"/>
          </a:xfrm>
          <a:prstGeom prst="rect">
            <a:avLst/>
          </a:prstGeom>
          <a:solidFill>
            <a:srgbClr val="0D5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 name="Google Shape;130;p3"/>
          <p:cNvSpPr txBox="1"/>
          <p:nvPr/>
        </p:nvSpPr>
        <p:spPr>
          <a:xfrm>
            <a:off x="1468072" y="-35644"/>
            <a:ext cx="708869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a:solidFill>
                  <a:schemeClr val="lt1"/>
                </a:solidFill>
                <a:latin typeface="Lato Black"/>
                <a:ea typeface="Lato Black"/>
                <a:cs typeface="Lato Black"/>
                <a:sym typeface="Lato Black"/>
              </a:rPr>
              <a:t>Explore, review, think, talk…. </a:t>
            </a:r>
            <a:endParaRPr/>
          </a:p>
        </p:txBody>
      </p:sp>
      <p:sp>
        <p:nvSpPr>
          <p:cNvPr id="131" name="Google Shape;131;p3"/>
          <p:cNvSpPr txBox="1"/>
          <p:nvPr/>
        </p:nvSpPr>
        <p:spPr>
          <a:xfrm>
            <a:off x="1468072" y="500744"/>
            <a:ext cx="70886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i="1">
                <a:solidFill>
                  <a:schemeClr val="lt1"/>
                </a:solidFill>
                <a:latin typeface="Calibri"/>
                <a:ea typeface="Calibri"/>
                <a:cs typeface="Calibri"/>
                <a:sym typeface="Calibri"/>
              </a:rPr>
              <a:t>What do you already know about reflection?</a:t>
            </a:r>
            <a:endParaRPr/>
          </a:p>
        </p:txBody>
      </p:sp>
      <p:sp>
        <p:nvSpPr>
          <p:cNvPr id="132" name="Google Shape;132;p3"/>
          <p:cNvSpPr txBox="1"/>
          <p:nvPr/>
        </p:nvSpPr>
        <p:spPr>
          <a:xfrm>
            <a:off x="1468072" y="800778"/>
            <a:ext cx="708869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1">
                <a:solidFill>
                  <a:schemeClr val="lt1"/>
                </a:solidFill>
                <a:latin typeface="Calibri"/>
                <a:ea typeface="Calibri"/>
                <a:cs typeface="Calibri"/>
                <a:sym typeface="Calibri"/>
              </a:rPr>
              <a:t>(5 minutes)</a:t>
            </a:r>
            <a:endParaRPr/>
          </a:p>
        </p:txBody>
      </p:sp>
      <p:sp>
        <p:nvSpPr>
          <p:cNvPr id="133" name="Google Shape;133;p3"/>
          <p:cNvSpPr/>
          <p:nvPr/>
        </p:nvSpPr>
        <p:spPr>
          <a:xfrm>
            <a:off x="838198" y="495283"/>
            <a:ext cx="10515604" cy="53848"/>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 name="Google Shape;134;p3"/>
          <p:cNvSpPr/>
          <p:nvPr/>
        </p:nvSpPr>
        <p:spPr>
          <a:xfrm>
            <a:off x="177916" y="37402"/>
            <a:ext cx="1112241" cy="1112241"/>
          </a:xfrm>
          <a:prstGeom prst="ellipse">
            <a:avLst/>
          </a:prstGeom>
          <a:solidFill>
            <a:schemeClr val="lt1"/>
          </a:solidFill>
          <a:ln w="12700" cap="flat" cmpd="sng">
            <a:solidFill>
              <a:srgbClr val="31538F"/>
            </a:solidFill>
            <a:prstDash val="solid"/>
            <a:miter lim="800000"/>
            <a:headEnd type="none" w="sm" len="sm"/>
            <a:tailEnd type="none" w="sm" len="sm"/>
          </a:ln>
          <a:effectLst>
            <a:outerShdw blurRad="50800" dist="38100" dir="2700000" algn="tl" rotWithShape="0">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5" name="Google Shape;135;p3"/>
          <p:cNvSpPr txBox="1"/>
          <p:nvPr/>
        </p:nvSpPr>
        <p:spPr>
          <a:xfrm>
            <a:off x="343419" y="226066"/>
            <a:ext cx="7812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i="1">
                <a:solidFill>
                  <a:srgbClr val="C00000"/>
                </a:solidFill>
                <a:latin typeface="Calibri"/>
                <a:ea typeface="Calibri"/>
                <a:cs typeface="Calibri"/>
                <a:sym typeface="Calibri"/>
              </a:rPr>
              <a:t>Logo for section to sit inside roundel</a:t>
            </a:r>
            <a:endParaRPr/>
          </a:p>
        </p:txBody>
      </p:sp>
      <p:pic>
        <p:nvPicPr>
          <p:cNvPr id="136" name="Google Shape;136;p3" descr="A picture containing drawing, light&#10;&#10;Description automatically generated"/>
          <p:cNvPicPr preferRelativeResize="0"/>
          <p:nvPr/>
        </p:nvPicPr>
        <p:blipFill rotWithShape="1">
          <a:blip r:embed="rId3">
            <a:alphaModFix/>
          </a:blip>
          <a:srcRect/>
          <a:stretch/>
        </p:blipFill>
        <p:spPr>
          <a:xfrm>
            <a:off x="10058399" y="6466169"/>
            <a:ext cx="1985819" cy="295699"/>
          </a:xfrm>
          <a:prstGeom prst="rect">
            <a:avLst/>
          </a:prstGeom>
          <a:noFill/>
          <a:ln>
            <a:noFill/>
          </a:ln>
        </p:spPr>
      </p:pic>
      <p:sp>
        <p:nvSpPr>
          <p:cNvPr id="137" name="Google Shape;137;p3"/>
          <p:cNvSpPr txBox="1"/>
          <p:nvPr/>
        </p:nvSpPr>
        <p:spPr>
          <a:xfrm>
            <a:off x="162727" y="6441335"/>
            <a:ext cx="47015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GB" sz="1800">
                <a:solidFill>
                  <a:schemeClr val="lt1"/>
                </a:solidFill>
                <a:latin typeface="Calibri"/>
                <a:ea typeface="Calibri"/>
                <a:cs typeface="Calibri"/>
                <a:sym typeface="Calibri"/>
              </a:rPr>
              <a:t>3</a:t>
            </a:fld>
            <a:endParaRPr sz="1800">
              <a:solidFill>
                <a:schemeClr val="lt1"/>
              </a:solidFill>
              <a:latin typeface="Calibri"/>
              <a:ea typeface="Calibri"/>
              <a:cs typeface="Calibri"/>
              <a:sym typeface="Calibri"/>
            </a:endParaRPr>
          </a:p>
        </p:txBody>
      </p:sp>
      <p:pic>
        <p:nvPicPr>
          <p:cNvPr id="138" name="Google Shape;138;p3" descr="A close up of a clock&#10;&#10;Description automatically generated"/>
          <p:cNvPicPr preferRelativeResize="0"/>
          <p:nvPr/>
        </p:nvPicPr>
        <p:blipFill rotWithShape="1">
          <a:blip r:embed="rId4">
            <a:alphaModFix/>
          </a:blip>
          <a:srcRect/>
          <a:stretch/>
        </p:blipFill>
        <p:spPr>
          <a:xfrm>
            <a:off x="199368" y="58854"/>
            <a:ext cx="1079500" cy="1079500"/>
          </a:xfrm>
          <a:prstGeom prst="rect">
            <a:avLst/>
          </a:prstGeom>
          <a:noFill/>
          <a:ln>
            <a:noFill/>
          </a:ln>
        </p:spPr>
      </p:pic>
      <p:pic>
        <p:nvPicPr>
          <p:cNvPr id="139" name="Google Shape;139;p3"/>
          <p:cNvPicPr preferRelativeResize="0"/>
          <p:nvPr/>
        </p:nvPicPr>
        <p:blipFill rotWithShape="1">
          <a:blip r:embed="rId5">
            <a:alphaModFix/>
          </a:blip>
          <a:srcRect/>
          <a:stretch/>
        </p:blipFill>
        <p:spPr>
          <a:xfrm>
            <a:off x="6285971" y="1674658"/>
            <a:ext cx="3126352" cy="2174853"/>
          </a:xfrm>
          <a:prstGeom prst="rect">
            <a:avLst/>
          </a:prstGeom>
          <a:noFill/>
          <a:ln>
            <a:noFill/>
          </a:ln>
        </p:spPr>
      </p:pic>
      <p:pic>
        <p:nvPicPr>
          <p:cNvPr id="140" name="Google Shape;140;p3"/>
          <p:cNvPicPr preferRelativeResize="0"/>
          <p:nvPr/>
        </p:nvPicPr>
        <p:blipFill rotWithShape="1">
          <a:blip r:embed="rId6">
            <a:alphaModFix/>
          </a:blip>
          <a:srcRect/>
          <a:stretch/>
        </p:blipFill>
        <p:spPr>
          <a:xfrm>
            <a:off x="8252178" y="4038606"/>
            <a:ext cx="2941602" cy="196106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4"/>
          <p:cNvSpPr txBox="1">
            <a:spLocks noGrp="1"/>
          </p:cNvSpPr>
          <p:nvPr>
            <p:ph type="body" idx="1"/>
          </p:nvPr>
        </p:nvSpPr>
        <p:spPr>
          <a:xfrm>
            <a:off x="838200" y="1626385"/>
            <a:ext cx="5181600" cy="4532822"/>
          </a:xfrm>
          <a:prstGeom prst="rect">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GB" sz="2000">
                <a:solidFill>
                  <a:schemeClr val="dk1"/>
                </a:solidFill>
                <a:latin typeface="Calibri"/>
                <a:ea typeface="Calibri"/>
                <a:cs typeface="Calibri"/>
                <a:sym typeface="Calibri"/>
              </a:rPr>
              <a:t>Watch this clip about reflection.</a:t>
            </a:r>
            <a:endParaRPr/>
          </a:p>
          <a:p>
            <a:pPr marL="228600" lvl="0" indent="-228600" algn="l" rtl="0">
              <a:lnSpc>
                <a:spcPct val="90000"/>
              </a:lnSpc>
              <a:spcBef>
                <a:spcPts val="1000"/>
              </a:spcBef>
              <a:spcAft>
                <a:spcPts val="0"/>
              </a:spcAft>
              <a:buClr>
                <a:schemeClr val="dk1"/>
              </a:buClr>
              <a:buSzPts val="2000"/>
              <a:buChar char="•"/>
            </a:pPr>
            <a:r>
              <a:rPr lang="en-GB" sz="2000" u="sng">
                <a:solidFill>
                  <a:schemeClr val="dk1"/>
                </a:solidFill>
                <a:latin typeface="Calibri"/>
                <a:ea typeface="Calibri"/>
                <a:cs typeface="Calibri"/>
                <a:sym typeface="Calibri"/>
                <a:hlinkClick r:id="rId3"/>
              </a:rPr>
              <a:t>https://www.bbc.co.uk/bitesize/topics/zbssgk7/articles/zqdxb82</a:t>
            </a:r>
            <a:r>
              <a:rPr lang="en-GB" sz="2000">
                <a:solidFill>
                  <a:schemeClr val="dk1"/>
                </a:solidFill>
                <a:latin typeface="Calibri"/>
                <a:ea typeface="Calibri"/>
                <a:cs typeface="Calibri"/>
                <a:sym typeface="Calibri"/>
              </a:rPr>
              <a:t> </a:t>
            </a:r>
            <a:endParaRPr/>
          </a:p>
          <a:p>
            <a:pPr marL="228600" lvl="0" indent="-101600" algn="l" rtl="0">
              <a:lnSpc>
                <a:spcPct val="90000"/>
              </a:lnSpc>
              <a:spcBef>
                <a:spcPts val="1000"/>
              </a:spcBef>
              <a:spcAft>
                <a:spcPts val="0"/>
              </a:spcAft>
              <a:buClr>
                <a:schemeClr val="dk1"/>
              </a:buClr>
              <a:buSzPts val="2000"/>
              <a:buNone/>
            </a:pPr>
            <a:endParaRPr sz="2000">
              <a:solidFill>
                <a:srgbClr val="262626"/>
              </a:solidFill>
            </a:endParaRPr>
          </a:p>
          <a:p>
            <a:pPr marL="228600" lvl="0" indent="-101600" algn="l" rtl="0">
              <a:lnSpc>
                <a:spcPct val="90000"/>
              </a:lnSpc>
              <a:spcBef>
                <a:spcPts val="1000"/>
              </a:spcBef>
              <a:spcAft>
                <a:spcPts val="0"/>
              </a:spcAft>
              <a:buClr>
                <a:schemeClr val="dk1"/>
              </a:buClr>
              <a:buSzPts val="2000"/>
              <a:buNone/>
            </a:pPr>
            <a:endParaRPr sz="2000">
              <a:solidFill>
                <a:srgbClr val="262626"/>
              </a:solidFill>
            </a:endParaRPr>
          </a:p>
          <a:p>
            <a:pPr marL="228600" lvl="0" indent="-101600" algn="l" rtl="0">
              <a:lnSpc>
                <a:spcPct val="90000"/>
              </a:lnSpc>
              <a:spcBef>
                <a:spcPts val="1000"/>
              </a:spcBef>
              <a:spcAft>
                <a:spcPts val="0"/>
              </a:spcAft>
              <a:buClr>
                <a:schemeClr val="dk1"/>
              </a:buClr>
              <a:buSzPts val="2000"/>
              <a:buNone/>
            </a:pPr>
            <a:endParaRPr sz="2000">
              <a:solidFill>
                <a:srgbClr val="262626"/>
              </a:solidFill>
            </a:endParaRPr>
          </a:p>
          <a:p>
            <a:pPr marL="228600" lvl="0" indent="-101600" algn="l" rtl="0">
              <a:lnSpc>
                <a:spcPct val="90000"/>
              </a:lnSpc>
              <a:spcBef>
                <a:spcPts val="1000"/>
              </a:spcBef>
              <a:spcAft>
                <a:spcPts val="0"/>
              </a:spcAft>
              <a:buClr>
                <a:schemeClr val="dk1"/>
              </a:buClr>
              <a:buSzPts val="2000"/>
              <a:buNone/>
            </a:pPr>
            <a:endParaRPr sz="2000">
              <a:solidFill>
                <a:srgbClr val="262626"/>
              </a:solidFill>
            </a:endParaRPr>
          </a:p>
          <a:p>
            <a:pPr marL="228600" lvl="0" indent="-228600" algn="l" rtl="0">
              <a:lnSpc>
                <a:spcPct val="90000"/>
              </a:lnSpc>
              <a:spcBef>
                <a:spcPts val="1000"/>
              </a:spcBef>
              <a:spcAft>
                <a:spcPts val="0"/>
              </a:spcAft>
              <a:buClr>
                <a:srgbClr val="262626"/>
              </a:buClr>
              <a:buSzPts val="2000"/>
              <a:buChar char="•"/>
            </a:pPr>
            <a:r>
              <a:rPr lang="en-GB" sz="2000">
                <a:solidFill>
                  <a:srgbClr val="262626"/>
                </a:solidFill>
                <a:latin typeface="Calibri"/>
                <a:ea typeface="Calibri"/>
                <a:cs typeface="Calibri"/>
                <a:sym typeface="Calibri"/>
              </a:rPr>
              <a:t>What did you notice about the mirror and the black wall?</a:t>
            </a:r>
            <a:endParaRPr/>
          </a:p>
          <a:p>
            <a:pPr marL="228600" lvl="0" indent="-101600" algn="l" rtl="0">
              <a:lnSpc>
                <a:spcPct val="90000"/>
              </a:lnSpc>
              <a:spcBef>
                <a:spcPts val="1000"/>
              </a:spcBef>
              <a:spcAft>
                <a:spcPts val="0"/>
              </a:spcAft>
              <a:buClr>
                <a:schemeClr val="dk1"/>
              </a:buClr>
              <a:buSzPts val="2000"/>
              <a:buNone/>
            </a:pPr>
            <a:endParaRPr sz="2000">
              <a:solidFill>
                <a:srgbClr val="262626"/>
              </a:solidFill>
            </a:endParaRPr>
          </a:p>
          <a:p>
            <a:pPr marL="0" lvl="0" indent="0" algn="l" rtl="0">
              <a:lnSpc>
                <a:spcPct val="90000"/>
              </a:lnSpc>
              <a:spcBef>
                <a:spcPts val="1000"/>
              </a:spcBef>
              <a:spcAft>
                <a:spcPts val="0"/>
              </a:spcAft>
              <a:buClr>
                <a:schemeClr val="dk1"/>
              </a:buClr>
              <a:buSzPts val="2000"/>
              <a:buNone/>
            </a:pPr>
            <a:endParaRPr sz="2000">
              <a:solidFill>
                <a:srgbClr val="262626"/>
              </a:solidFill>
            </a:endParaRPr>
          </a:p>
          <a:p>
            <a:pPr marL="0" lvl="0" indent="0" algn="l" rtl="0">
              <a:lnSpc>
                <a:spcPct val="90000"/>
              </a:lnSpc>
              <a:spcBef>
                <a:spcPts val="1000"/>
              </a:spcBef>
              <a:spcAft>
                <a:spcPts val="0"/>
              </a:spcAft>
              <a:buClr>
                <a:schemeClr val="dk1"/>
              </a:buClr>
              <a:buSzPts val="2000"/>
              <a:buNone/>
            </a:pPr>
            <a:endParaRPr sz="2000">
              <a:solidFill>
                <a:srgbClr val="262626"/>
              </a:solidFill>
            </a:endParaRPr>
          </a:p>
        </p:txBody>
      </p:sp>
      <p:sp>
        <p:nvSpPr>
          <p:cNvPr id="147" name="Google Shape;147;p4"/>
          <p:cNvSpPr txBox="1"/>
          <p:nvPr/>
        </p:nvSpPr>
        <p:spPr>
          <a:xfrm>
            <a:off x="6172202" y="1626385"/>
            <a:ext cx="5181600" cy="4532822"/>
          </a:xfrm>
          <a:prstGeom prst="rect">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rmAutofit/>
          </a:bodyPr>
          <a:lstStyle/>
          <a:p>
            <a:pPr marL="228600" marR="0" lvl="0" indent="-228600" algn="l" rtl="0">
              <a:lnSpc>
                <a:spcPct val="100000"/>
              </a:lnSpc>
              <a:spcBef>
                <a:spcPts val="0"/>
              </a:spcBef>
              <a:spcAft>
                <a:spcPts val="0"/>
              </a:spcAft>
              <a:buClr>
                <a:srgbClr val="231F20"/>
              </a:buClr>
              <a:buSzPts val="2000"/>
              <a:buFont typeface="Arial"/>
              <a:buChar char="•"/>
            </a:pPr>
            <a:r>
              <a:rPr lang="en-GB" sz="2000">
                <a:solidFill>
                  <a:srgbClr val="231F20"/>
                </a:solidFill>
                <a:latin typeface="Arial"/>
                <a:ea typeface="Arial"/>
                <a:cs typeface="Arial"/>
                <a:sym typeface="Arial"/>
              </a:rPr>
              <a:t>When light from an object is reflected by a surface, it changes direction.</a:t>
            </a:r>
            <a:endParaRPr/>
          </a:p>
          <a:p>
            <a:pPr marL="228600" marR="0" lvl="0" indent="-228600" algn="l" rtl="0">
              <a:lnSpc>
                <a:spcPct val="100000"/>
              </a:lnSpc>
              <a:spcBef>
                <a:spcPts val="1000"/>
              </a:spcBef>
              <a:spcAft>
                <a:spcPts val="0"/>
              </a:spcAft>
              <a:buClr>
                <a:srgbClr val="231F20"/>
              </a:buClr>
              <a:buSzPts val="2000"/>
              <a:buFont typeface="Arial"/>
              <a:buChar char="•"/>
            </a:pPr>
            <a:r>
              <a:rPr lang="en-GB" sz="2000">
                <a:solidFill>
                  <a:srgbClr val="231F20"/>
                </a:solidFill>
                <a:latin typeface="Arial"/>
                <a:ea typeface="Arial"/>
                <a:cs typeface="Arial"/>
                <a:sym typeface="Arial"/>
              </a:rPr>
              <a:t>It bounces off the surface at the same angle as it hits it.</a:t>
            </a:r>
            <a:endParaRPr/>
          </a:p>
          <a:p>
            <a:pPr marL="228600" marR="0" lvl="0" indent="-228600" algn="l" rtl="0">
              <a:lnSpc>
                <a:spcPct val="100000"/>
              </a:lnSpc>
              <a:spcBef>
                <a:spcPts val="1000"/>
              </a:spcBef>
              <a:spcAft>
                <a:spcPts val="0"/>
              </a:spcAft>
              <a:buClr>
                <a:srgbClr val="231F20"/>
              </a:buClr>
              <a:buSzPts val="2000"/>
              <a:buFont typeface="Arial"/>
              <a:buChar char="•"/>
            </a:pPr>
            <a:r>
              <a:rPr lang="en-GB" sz="2000">
                <a:solidFill>
                  <a:srgbClr val="231F20"/>
                </a:solidFill>
                <a:latin typeface="Arial"/>
                <a:ea typeface="Arial"/>
                <a:cs typeface="Arial"/>
                <a:sym typeface="Arial"/>
              </a:rPr>
              <a:t>Smooth, shiny surfaces such as mirrors and polished metals reflect light well.</a:t>
            </a:r>
            <a:endParaRPr/>
          </a:p>
          <a:p>
            <a:pPr marL="228600" marR="0" lvl="0" indent="-228600" algn="l" rtl="0">
              <a:lnSpc>
                <a:spcPct val="100000"/>
              </a:lnSpc>
              <a:spcBef>
                <a:spcPts val="1000"/>
              </a:spcBef>
              <a:spcAft>
                <a:spcPts val="0"/>
              </a:spcAft>
              <a:buClr>
                <a:srgbClr val="231F20"/>
              </a:buClr>
              <a:buSzPts val="2000"/>
              <a:buFont typeface="Arial"/>
              <a:buChar char="•"/>
            </a:pPr>
            <a:r>
              <a:rPr lang="en-GB" sz="2000">
                <a:solidFill>
                  <a:srgbClr val="231F20"/>
                </a:solidFill>
                <a:latin typeface="Arial"/>
                <a:ea typeface="Arial"/>
                <a:cs typeface="Arial"/>
                <a:sym typeface="Arial"/>
              </a:rPr>
              <a:t>Dull and dark surfaces such as dark fabrics do not reflect light well.</a:t>
            </a:r>
            <a:endParaRPr/>
          </a:p>
          <a:p>
            <a:pPr marL="228600" marR="0" lvl="0" indent="-101600" algn="l" rtl="0">
              <a:lnSpc>
                <a:spcPct val="90000"/>
              </a:lnSpc>
              <a:spcBef>
                <a:spcPts val="1000"/>
              </a:spcBef>
              <a:spcAft>
                <a:spcPts val="0"/>
              </a:spcAft>
              <a:buClr>
                <a:schemeClr val="dk1"/>
              </a:buClr>
              <a:buSzPts val="2000"/>
              <a:buFont typeface="Arial"/>
              <a:buNone/>
            </a:pPr>
            <a:endParaRPr sz="2000">
              <a:solidFill>
                <a:schemeClr val="dk1"/>
              </a:solidFill>
              <a:highlight>
                <a:srgbClr val="FFFF00"/>
              </a:highlight>
              <a:latin typeface="Calibri"/>
              <a:ea typeface="Calibri"/>
              <a:cs typeface="Calibri"/>
              <a:sym typeface="Calibri"/>
            </a:endParaRPr>
          </a:p>
        </p:txBody>
      </p:sp>
      <p:sp>
        <p:nvSpPr>
          <p:cNvPr id="148" name="Google Shape;148;p4"/>
          <p:cNvSpPr/>
          <p:nvPr/>
        </p:nvSpPr>
        <p:spPr>
          <a:xfrm>
            <a:off x="0" y="0"/>
            <a:ext cx="12192000" cy="1179375"/>
          </a:xfrm>
          <a:prstGeom prst="rect">
            <a:avLst/>
          </a:prstGeom>
          <a:solidFill>
            <a:srgbClr val="0D5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4"/>
          <p:cNvSpPr/>
          <p:nvPr/>
        </p:nvSpPr>
        <p:spPr>
          <a:xfrm>
            <a:off x="0" y="6394002"/>
            <a:ext cx="12192000" cy="463998"/>
          </a:xfrm>
          <a:prstGeom prst="rect">
            <a:avLst/>
          </a:prstGeom>
          <a:solidFill>
            <a:srgbClr val="0D5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 name="Google Shape;150;p4"/>
          <p:cNvSpPr txBox="1"/>
          <p:nvPr/>
        </p:nvSpPr>
        <p:spPr>
          <a:xfrm>
            <a:off x="1468072" y="-35644"/>
            <a:ext cx="708869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a:solidFill>
                  <a:schemeClr val="lt1"/>
                </a:solidFill>
                <a:latin typeface="Lato Black"/>
                <a:ea typeface="Lato Black"/>
                <a:cs typeface="Lato Black"/>
                <a:sym typeface="Lato Black"/>
              </a:rPr>
              <a:t>Watch, read, listen…</a:t>
            </a:r>
            <a:endParaRPr/>
          </a:p>
        </p:txBody>
      </p:sp>
      <p:sp>
        <p:nvSpPr>
          <p:cNvPr id="151" name="Google Shape;151;p4"/>
          <p:cNvSpPr txBox="1"/>
          <p:nvPr/>
        </p:nvSpPr>
        <p:spPr>
          <a:xfrm>
            <a:off x="1468072" y="500744"/>
            <a:ext cx="70886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i="1">
                <a:solidFill>
                  <a:schemeClr val="lt1"/>
                </a:solidFill>
                <a:latin typeface="Calibri"/>
                <a:ea typeface="Calibri"/>
                <a:cs typeface="Calibri"/>
                <a:sym typeface="Calibri"/>
              </a:rPr>
              <a:t>Reflection</a:t>
            </a:r>
            <a:endParaRPr/>
          </a:p>
        </p:txBody>
      </p:sp>
      <p:sp>
        <p:nvSpPr>
          <p:cNvPr id="152" name="Google Shape;152;p4"/>
          <p:cNvSpPr txBox="1"/>
          <p:nvPr/>
        </p:nvSpPr>
        <p:spPr>
          <a:xfrm>
            <a:off x="1468072" y="800778"/>
            <a:ext cx="708869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1">
                <a:solidFill>
                  <a:schemeClr val="lt1"/>
                </a:solidFill>
                <a:latin typeface="Calibri"/>
                <a:ea typeface="Calibri"/>
                <a:cs typeface="Calibri"/>
                <a:sym typeface="Calibri"/>
              </a:rPr>
              <a:t>(10 minutes)</a:t>
            </a:r>
            <a:endParaRPr/>
          </a:p>
        </p:txBody>
      </p:sp>
      <p:sp>
        <p:nvSpPr>
          <p:cNvPr id="153" name="Google Shape;153;p4"/>
          <p:cNvSpPr/>
          <p:nvPr/>
        </p:nvSpPr>
        <p:spPr>
          <a:xfrm>
            <a:off x="838198" y="495283"/>
            <a:ext cx="10515604" cy="53848"/>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 name="Google Shape;154;p4"/>
          <p:cNvSpPr/>
          <p:nvPr/>
        </p:nvSpPr>
        <p:spPr>
          <a:xfrm>
            <a:off x="177916" y="37402"/>
            <a:ext cx="1112241" cy="1112241"/>
          </a:xfrm>
          <a:prstGeom prst="ellipse">
            <a:avLst/>
          </a:prstGeom>
          <a:solidFill>
            <a:schemeClr val="lt1"/>
          </a:solidFill>
          <a:ln w="12700" cap="flat" cmpd="sng">
            <a:solidFill>
              <a:srgbClr val="31538F"/>
            </a:solidFill>
            <a:prstDash val="solid"/>
            <a:miter lim="800000"/>
            <a:headEnd type="none" w="sm" len="sm"/>
            <a:tailEnd type="none" w="sm" len="sm"/>
          </a:ln>
          <a:effectLst>
            <a:outerShdw blurRad="50800" dist="38100" dir="2700000" algn="tl" rotWithShape="0">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5" name="Google Shape;155;p4"/>
          <p:cNvSpPr txBox="1"/>
          <p:nvPr/>
        </p:nvSpPr>
        <p:spPr>
          <a:xfrm>
            <a:off x="343419" y="226066"/>
            <a:ext cx="7812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i="1">
                <a:solidFill>
                  <a:srgbClr val="C00000"/>
                </a:solidFill>
                <a:latin typeface="Calibri"/>
                <a:ea typeface="Calibri"/>
                <a:cs typeface="Calibri"/>
                <a:sym typeface="Calibri"/>
              </a:rPr>
              <a:t>Logo for section to sit inside roundel</a:t>
            </a:r>
            <a:endParaRPr/>
          </a:p>
        </p:txBody>
      </p:sp>
      <p:pic>
        <p:nvPicPr>
          <p:cNvPr id="156" name="Google Shape;156;p4" descr="A picture containing drawing, light&#10;&#10;Description automatically generated"/>
          <p:cNvPicPr preferRelativeResize="0"/>
          <p:nvPr/>
        </p:nvPicPr>
        <p:blipFill rotWithShape="1">
          <a:blip r:embed="rId4">
            <a:alphaModFix/>
          </a:blip>
          <a:srcRect/>
          <a:stretch/>
        </p:blipFill>
        <p:spPr>
          <a:xfrm>
            <a:off x="10058399" y="6466169"/>
            <a:ext cx="1985819" cy="295699"/>
          </a:xfrm>
          <a:prstGeom prst="rect">
            <a:avLst/>
          </a:prstGeom>
          <a:noFill/>
          <a:ln>
            <a:noFill/>
          </a:ln>
        </p:spPr>
      </p:pic>
      <p:sp>
        <p:nvSpPr>
          <p:cNvPr id="157" name="Google Shape;157;p4"/>
          <p:cNvSpPr txBox="1"/>
          <p:nvPr/>
        </p:nvSpPr>
        <p:spPr>
          <a:xfrm>
            <a:off x="147782" y="6429352"/>
            <a:ext cx="47015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lt1"/>
                </a:solidFill>
                <a:latin typeface="Calibri"/>
                <a:ea typeface="Calibri"/>
                <a:cs typeface="Calibri"/>
                <a:sym typeface="Calibri"/>
              </a:rPr>
              <a:t>4</a:t>
            </a:r>
            <a:endParaRPr/>
          </a:p>
        </p:txBody>
      </p:sp>
      <p:pic>
        <p:nvPicPr>
          <p:cNvPr id="158" name="Google Shape;158;p4" descr="A close up of a clock&#10;&#10;Description automatically generated"/>
          <p:cNvPicPr preferRelativeResize="0"/>
          <p:nvPr/>
        </p:nvPicPr>
        <p:blipFill rotWithShape="1">
          <a:blip r:embed="rId5">
            <a:alphaModFix/>
          </a:blip>
          <a:srcRect/>
          <a:stretch/>
        </p:blipFill>
        <p:spPr>
          <a:xfrm>
            <a:off x="199368" y="58854"/>
            <a:ext cx="1079500" cy="1079500"/>
          </a:xfrm>
          <a:prstGeom prst="rect">
            <a:avLst/>
          </a:prstGeom>
          <a:noFill/>
          <a:ln>
            <a:noFill/>
          </a:ln>
        </p:spPr>
      </p:pic>
      <p:pic>
        <p:nvPicPr>
          <p:cNvPr id="159" name="Google Shape;159;p4" descr="A picture containing light, toy, lamp, room&#10;&#10;Description automatically generated"/>
          <p:cNvPicPr preferRelativeResize="0"/>
          <p:nvPr/>
        </p:nvPicPr>
        <p:blipFill rotWithShape="1">
          <a:blip r:embed="rId6">
            <a:alphaModFix/>
          </a:blip>
          <a:srcRect/>
          <a:stretch/>
        </p:blipFill>
        <p:spPr>
          <a:xfrm>
            <a:off x="2353799" y="2704082"/>
            <a:ext cx="2150402" cy="144983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5"/>
          <p:cNvSpPr txBox="1">
            <a:spLocks noGrp="1"/>
          </p:cNvSpPr>
          <p:nvPr>
            <p:ph type="body" idx="1"/>
          </p:nvPr>
        </p:nvSpPr>
        <p:spPr>
          <a:xfrm>
            <a:off x="251534" y="257452"/>
            <a:ext cx="3317289" cy="6225465"/>
          </a:xfrm>
          <a:prstGeom prst="rect">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rmAutofit fontScale="92500"/>
          </a:bodyPr>
          <a:lstStyle/>
          <a:p>
            <a:pPr marL="0" lvl="0" indent="0" algn="l" rtl="0">
              <a:lnSpc>
                <a:spcPct val="110000"/>
              </a:lnSpc>
              <a:spcBef>
                <a:spcPts val="0"/>
              </a:spcBef>
              <a:spcAft>
                <a:spcPts val="0"/>
              </a:spcAft>
              <a:buClr>
                <a:srgbClr val="FF0000"/>
              </a:buClr>
              <a:buSzPts val="2210"/>
              <a:buNone/>
            </a:pPr>
            <a:r>
              <a:rPr lang="en-GB" sz="2210">
                <a:solidFill>
                  <a:srgbClr val="FF0000"/>
                </a:solidFill>
                <a:latin typeface="Calibri"/>
                <a:ea typeface="Calibri"/>
                <a:cs typeface="Calibri"/>
                <a:sym typeface="Calibri"/>
              </a:rPr>
              <a:t>Instructions for Activity </a:t>
            </a:r>
            <a:endParaRPr/>
          </a:p>
          <a:p>
            <a:pPr marL="228600" lvl="0" indent="-228600" algn="l" rtl="0">
              <a:lnSpc>
                <a:spcPct val="110000"/>
              </a:lnSpc>
              <a:spcBef>
                <a:spcPts val="1000"/>
              </a:spcBef>
              <a:spcAft>
                <a:spcPts val="0"/>
              </a:spcAft>
              <a:buClr>
                <a:srgbClr val="7030A0"/>
              </a:buClr>
              <a:buSzPts val="2210"/>
              <a:buChar char="•"/>
            </a:pPr>
            <a:r>
              <a:rPr lang="en-GB" sz="2210">
                <a:solidFill>
                  <a:srgbClr val="7030A0"/>
                </a:solidFill>
                <a:latin typeface="Calibri"/>
                <a:ea typeface="Calibri"/>
                <a:cs typeface="Calibri"/>
                <a:sym typeface="Calibri"/>
              </a:rPr>
              <a:t>Give the children a range of different materials and a torch. E.g. tin foil, paper, wood, metal, fabric.  </a:t>
            </a:r>
            <a:endParaRPr/>
          </a:p>
          <a:p>
            <a:pPr marL="228600" lvl="0" indent="-228600" algn="l" rtl="0">
              <a:lnSpc>
                <a:spcPct val="110000"/>
              </a:lnSpc>
              <a:spcBef>
                <a:spcPts val="1000"/>
              </a:spcBef>
              <a:spcAft>
                <a:spcPts val="0"/>
              </a:spcAft>
              <a:buClr>
                <a:srgbClr val="7030A0"/>
              </a:buClr>
              <a:buSzPts val="2210"/>
              <a:buChar char="•"/>
            </a:pPr>
            <a:r>
              <a:rPr lang="en-GB" sz="2210">
                <a:solidFill>
                  <a:srgbClr val="7030A0"/>
                </a:solidFill>
                <a:latin typeface="Calibri"/>
                <a:ea typeface="Calibri"/>
                <a:cs typeface="Calibri"/>
                <a:sym typeface="Calibri"/>
              </a:rPr>
              <a:t>Ask them to explain what happens when they shine the torch on the surface.</a:t>
            </a:r>
            <a:endParaRPr/>
          </a:p>
          <a:p>
            <a:pPr marL="228600" lvl="0" indent="-228600" algn="l" rtl="0">
              <a:lnSpc>
                <a:spcPct val="110000"/>
              </a:lnSpc>
              <a:spcBef>
                <a:spcPts val="1000"/>
              </a:spcBef>
              <a:spcAft>
                <a:spcPts val="0"/>
              </a:spcAft>
              <a:buClr>
                <a:srgbClr val="7030A0"/>
              </a:buClr>
              <a:buSzPts val="2210"/>
              <a:buChar char="•"/>
            </a:pPr>
            <a:r>
              <a:rPr lang="en-GB" sz="2210">
                <a:solidFill>
                  <a:srgbClr val="7030A0"/>
                </a:solidFill>
                <a:latin typeface="Calibri"/>
                <a:ea typeface="Calibri"/>
                <a:cs typeface="Calibri"/>
                <a:sym typeface="Calibri"/>
              </a:rPr>
              <a:t>Give them tine to explore the reflectiveness of each material.</a:t>
            </a:r>
            <a:endParaRPr/>
          </a:p>
          <a:p>
            <a:pPr marL="228600" lvl="0" indent="-228600" algn="l" rtl="0">
              <a:lnSpc>
                <a:spcPct val="110000"/>
              </a:lnSpc>
              <a:spcBef>
                <a:spcPts val="1000"/>
              </a:spcBef>
              <a:spcAft>
                <a:spcPts val="0"/>
              </a:spcAft>
              <a:buClr>
                <a:srgbClr val="7030A0"/>
              </a:buClr>
              <a:buSzPts val="2210"/>
              <a:buChar char="•"/>
            </a:pPr>
            <a:r>
              <a:rPr lang="en-GB" sz="2210">
                <a:solidFill>
                  <a:srgbClr val="7030A0"/>
                </a:solidFill>
                <a:latin typeface="Calibri"/>
                <a:ea typeface="Calibri"/>
                <a:cs typeface="Calibri"/>
                <a:sym typeface="Calibri"/>
              </a:rPr>
              <a:t>Ask them to record their findings in a table (see opposite).</a:t>
            </a:r>
            <a:endParaRPr/>
          </a:p>
        </p:txBody>
      </p:sp>
      <p:sp>
        <p:nvSpPr>
          <p:cNvPr id="166" name="Google Shape;166;p5"/>
          <p:cNvSpPr txBox="1"/>
          <p:nvPr/>
        </p:nvSpPr>
        <p:spPr>
          <a:xfrm>
            <a:off x="3751487" y="146767"/>
            <a:ext cx="7712155" cy="6574707"/>
          </a:xfrm>
          <a:prstGeom prst="rect">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FF0000"/>
              </a:buClr>
              <a:buSzPts val="2000"/>
              <a:buFont typeface="Arial"/>
              <a:buNone/>
            </a:pPr>
            <a:r>
              <a:rPr lang="en-GB" sz="2000">
                <a:solidFill>
                  <a:srgbClr val="FF0000"/>
                </a:solidFill>
                <a:latin typeface="Calibri"/>
                <a:ea typeface="Calibri"/>
                <a:cs typeface="Calibri"/>
                <a:sym typeface="Calibri"/>
              </a:rPr>
              <a:t>Learning outcome: </a:t>
            </a:r>
            <a:r>
              <a:rPr lang="en-GB" sz="2000">
                <a:solidFill>
                  <a:schemeClr val="dk1"/>
                </a:solidFill>
                <a:latin typeface="Calibri"/>
                <a:ea typeface="Calibri"/>
                <a:cs typeface="Calibri"/>
                <a:sym typeface="Calibri"/>
              </a:rPr>
              <a:t>I can identify how objects with different surfaces (e.g. shiny vs dull) are more or less visible.</a:t>
            </a:r>
            <a:endParaRPr/>
          </a:p>
        </p:txBody>
      </p:sp>
      <p:sp>
        <p:nvSpPr>
          <p:cNvPr id="167" name="Google Shape;167;p5"/>
          <p:cNvSpPr/>
          <p:nvPr/>
        </p:nvSpPr>
        <p:spPr>
          <a:xfrm rot="5400000">
            <a:off x="8527472" y="3193472"/>
            <a:ext cx="6858000" cy="471056"/>
          </a:xfrm>
          <a:prstGeom prst="rect">
            <a:avLst/>
          </a:prstGeom>
          <a:solidFill>
            <a:srgbClr val="0D5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8" name="Google Shape;168;p5" descr="A picture containing drawing, light&#10;&#10;Description automatically generated"/>
          <p:cNvPicPr preferRelativeResize="0"/>
          <p:nvPr/>
        </p:nvPicPr>
        <p:blipFill rotWithShape="1">
          <a:blip r:embed="rId3">
            <a:alphaModFix/>
          </a:blip>
          <a:srcRect r="82529"/>
          <a:stretch/>
        </p:blipFill>
        <p:spPr>
          <a:xfrm>
            <a:off x="11800605" y="6481550"/>
            <a:ext cx="346945" cy="295699"/>
          </a:xfrm>
          <a:prstGeom prst="rect">
            <a:avLst/>
          </a:prstGeom>
          <a:noFill/>
          <a:ln>
            <a:noFill/>
          </a:ln>
        </p:spPr>
      </p:pic>
      <p:sp>
        <p:nvSpPr>
          <p:cNvPr id="169" name="Google Shape;169;p5"/>
          <p:cNvSpPr txBox="1"/>
          <p:nvPr/>
        </p:nvSpPr>
        <p:spPr>
          <a:xfrm>
            <a:off x="177916" y="6466169"/>
            <a:ext cx="47015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GB" sz="1800">
                <a:solidFill>
                  <a:schemeClr val="dk1"/>
                </a:solidFill>
                <a:latin typeface="Calibri"/>
                <a:ea typeface="Calibri"/>
                <a:cs typeface="Calibri"/>
                <a:sym typeface="Calibri"/>
              </a:rPr>
              <a:t>5</a:t>
            </a:fld>
            <a:endParaRPr sz="1800">
              <a:solidFill>
                <a:schemeClr val="dk1"/>
              </a:solidFill>
              <a:latin typeface="Calibri"/>
              <a:ea typeface="Calibri"/>
              <a:cs typeface="Calibri"/>
              <a:sym typeface="Calibri"/>
            </a:endParaRPr>
          </a:p>
        </p:txBody>
      </p:sp>
      <p:graphicFrame>
        <p:nvGraphicFramePr>
          <p:cNvPr id="170" name="Google Shape;170;p5"/>
          <p:cNvGraphicFramePr/>
          <p:nvPr/>
        </p:nvGraphicFramePr>
        <p:xfrm>
          <a:off x="3846078" y="1006745"/>
          <a:ext cx="3000000" cy="3000000"/>
        </p:xfrm>
        <a:graphic>
          <a:graphicData uri="http://schemas.openxmlformats.org/drawingml/2006/table">
            <a:tbl>
              <a:tblPr firstRow="1" bandRow="1">
                <a:noFill/>
                <a:tableStyleId>{8F6C871A-D929-4682-856E-A37078C96640}</a:tableStyleId>
              </a:tblPr>
              <a:tblGrid>
                <a:gridCol w="2485450">
                  <a:extLst>
                    <a:ext uri="{9D8B030D-6E8A-4147-A177-3AD203B41FA5}">
                      <a16:colId xmlns:a16="http://schemas.microsoft.com/office/drawing/2014/main" val="20000"/>
                    </a:ext>
                  </a:extLst>
                </a:gridCol>
                <a:gridCol w="2485450">
                  <a:extLst>
                    <a:ext uri="{9D8B030D-6E8A-4147-A177-3AD203B41FA5}">
                      <a16:colId xmlns:a16="http://schemas.microsoft.com/office/drawing/2014/main" val="20001"/>
                    </a:ext>
                  </a:extLst>
                </a:gridCol>
                <a:gridCol w="2485450">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GB" sz="1800" b="1" u="none" strike="noStrike" cap="none"/>
                        <a:t>Object</a:t>
                      </a:r>
                      <a:endParaRPr/>
                    </a:p>
                  </a:txBody>
                  <a:tcPr marL="91450" marR="91450" marT="45725" marB="45725"/>
                </a:tc>
                <a:tc>
                  <a:txBody>
                    <a:bodyPr/>
                    <a:lstStyle/>
                    <a:p>
                      <a:pPr marL="0" marR="0" lvl="0" indent="0" algn="l" rtl="0">
                        <a:spcBef>
                          <a:spcPts val="0"/>
                        </a:spcBef>
                        <a:spcAft>
                          <a:spcPts val="0"/>
                        </a:spcAft>
                        <a:buNone/>
                      </a:pPr>
                      <a:r>
                        <a:rPr lang="en-GB" sz="1800" b="1"/>
                        <a:t>Describe what it looks like</a:t>
                      </a:r>
                      <a:endParaRPr/>
                    </a:p>
                  </a:txBody>
                  <a:tcPr marL="91450" marR="91450" marT="45725" marB="45725"/>
                </a:tc>
                <a:tc>
                  <a:txBody>
                    <a:bodyPr/>
                    <a:lstStyle/>
                    <a:p>
                      <a:pPr marL="0" marR="0" lvl="0" indent="0" algn="l" rtl="0">
                        <a:spcBef>
                          <a:spcPts val="0"/>
                        </a:spcBef>
                        <a:spcAft>
                          <a:spcPts val="0"/>
                        </a:spcAft>
                        <a:buNone/>
                      </a:pPr>
                      <a:r>
                        <a:rPr lang="en-GB" sz="1800" b="1"/>
                        <a:t>How shiny is it? (score out of 5)</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endParaRPr sz="1800"/>
                    </a:p>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endParaRPr sz="1800"/>
                    </a:p>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endParaRPr sz="1800"/>
                    </a:p>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5"/>
                  </a:ext>
                </a:extLst>
              </a:tr>
              <a:tr h="370850">
                <a:tc gridSpan="3">
                  <a:txBody>
                    <a:bodyPr/>
                    <a:lstStyle/>
                    <a:p>
                      <a:pPr marL="0" marR="0" lvl="0" indent="0" algn="l" rtl="0">
                        <a:spcBef>
                          <a:spcPts val="0"/>
                        </a:spcBef>
                        <a:spcAft>
                          <a:spcPts val="0"/>
                        </a:spcAft>
                        <a:buNone/>
                      </a:pPr>
                      <a:r>
                        <a:rPr lang="en-GB" sz="1800"/>
                        <a:t>What do you notice about the objects that reflected the most light?</a:t>
                      </a:r>
                      <a:endParaRPr/>
                    </a:p>
                    <a:p>
                      <a:pPr marL="0" marR="0" lvl="0" indent="0" algn="l" rtl="0">
                        <a:spcBef>
                          <a:spcPts val="0"/>
                        </a:spcBef>
                        <a:spcAft>
                          <a:spcPts val="0"/>
                        </a:spcAft>
                        <a:buNone/>
                      </a:pPr>
                      <a:endParaRPr sz="1800"/>
                    </a:p>
                    <a:p>
                      <a:pPr marL="0" marR="0" lvl="0" indent="0" algn="l" rtl="0">
                        <a:spcBef>
                          <a:spcPts val="0"/>
                        </a:spcBef>
                        <a:spcAft>
                          <a:spcPts val="0"/>
                        </a:spcAft>
                        <a:buNone/>
                      </a:pPr>
                      <a:endParaRPr sz="1800"/>
                    </a:p>
                    <a:p>
                      <a:pPr marL="0" marR="0" lvl="0" indent="0" algn="l" rtl="0">
                        <a:spcBef>
                          <a:spcPts val="0"/>
                        </a:spcBef>
                        <a:spcAft>
                          <a:spcPts val="0"/>
                        </a:spcAft>
                        <a:buNone/>
                      </a:pPr>
                      <a:endParaRPr sz="1800"/>
                    </a:p>
                  </a:txBody>
                  <a:tcPr marL="91450" marR="91450" marT="45725" marB="457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6"/>
          <p:cNvSpPr txBox="1">
            <a:spLocks noGrp="1"/>
          </p:cNvSpPr>
          <p:nvPr>
            <p:ph type="body" idx="1"/>
          </p:nvPr>
        </p:nvSpPr>
        <p:spPr>
          <a:xfrm>
            <a:off x="838200" y="1338307"/>
            <a:ext cx="5181600" cy="4820900"/>
          </a:xfrm>
          <a:prstGeom prst="rect">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GB" sz="2000">
                <a:solidFill>
                  <a:schemeClr val="dk1"/>
                </a:solidFill>
                <a:latin typeface="Calibri"/>
                <a:ea typeface="Calibri"/>
                <a:cs typeface="Calibri"/>
                <a:sym typeface="Calibri"/>
              </a:rPr>
              <a:t>Rainbow Mechanic</a:t>
            </a:r>
            <a:endParaRPr sz="2000" u="sng">
              <a:solidFill>
                <a:schemeClr val="hlink"/>
              </a:solidFill>
              <a:hlinkClick r:id="rId3"/>
            </a:endParaRPr>
          </a:p>
          <a:p>
            <a:pPr marL="228600" lvl="0" indent="-228600" algn="l" rtl="0">
              <a:lnSpc>
                <a:spcPct val="90000"/>
              </a:lnSpc>
              <a:spcBef>
                <a:spcPts val="1000"/>
              </a:spcBef>
              <a:spcAft>
                <a:spcPts val="0"/>
              </a:spcAft>
              <a:buClr>
                <a:schemeClr val="dk1"/>
              </a:buClr>
              <a:buSzPts val="2000"/>
              <a:buChar char="•"/>
            </a:pPr>
            <a:r>
              <a:rPr lang="en-GB" sz="2000" u="sng">
                <a:solidFill>
                  <a:schemeClr val="dk1"/>
                </a:solidFill>
                <a:latin typeface="Calibri"/>
                <a:ea typeface="Calibri"/>
                <a:cs typeface="Calibri"/>
                <a:sym typeface="Calibri"/>
                <a:hlinkClick r:id="rId3"/>
              </a:rPr>
              <a:t>https://www.coolmathgames.com/0-rainbow-mechanic</a:t>
            </a:r>
            <a:endParaRPr sz="2000"/>
          </a:p>
          <a:p>
            <a:pPr marL="228600" lvl="0" indent="-228600" algn="l" rtl="0">
              <a:lnSpc>
                <a:spcPct val="90000"/>
              </a:lnSpc>
              <a:spcBef>
                <a:spcPts val="1000"/>
              </a:spcBef>
              <a:spcAft>
                <a:spcPts val="0"/>
              </a:spcAft>
              <a:buClr>
                <a:schemeClr val="dk1"/>
              </a:buClr>
              <a:buSzPts val="2000"/>
              <a:buChar char="•"/>
            </a:pPr>
            <a:r>
              <a:rPr lang="en-GB" sz="2000">
                <a:solidFill>
                  <a:schemeClr val="dk1"/>
                </a:solidFill>
                <a:latin typeface="Calibri"/>
                <a:ea typeface="Calibri"/>
                <a:cs typeface="Calibri"/>
                <a:sym typeface="Calibri"/>
              </a:rPr>
              <a:t>Place the mirrors in the right place to reflect the light from the sun through the maze and onto the prism! Mazes become more and more complicated with each level, how far can you get?</a:t>
            </a:r>
            <a:endParaRPr/>
          </a:p>
          <a:p>
            <a:pPr marL="0" lvl="0" indent="0" algn="l" rtl="0">
              <a:lnSpc>
                <a:spcPct val="90000"/>
              </a:lnSpc>
              <a:spcBef>
                <a:spcPts val="1000"/>
              </a:spcBef>
              <a:spcAft>
                <a:spcPts val="0"/>
              </a:spcAft>
              <a:buClr>
                <a:schemeClr val="dk1"/>
              </a:buClr>
              <a:buSzPts val="2000"/>
              <a:buNone/>
            </a:pPr>
            <a:endParaRPr sz="2000">
              <a:solidFill>
                <a:schemeClr val="dk1"/>
              </a:solidFill>
              <a:latin typeface="Calibri"/>
              <a:ea typeface="Calibri"/>
              <a:cs typeface="Calibri"/>
              <a:sym typeface="Calibri"/>
            </a:endParaRPr>
          </a:p>
          <a:p>
            <a:pPr marL="228600" lvl="0" indent="-101600" algn="l" rtl="0">
              <a:lnSpc>
                <a:spcPct val="90000"/>
              </a:lnSpc>
              <a:spcBef>
                <a:spcPts val="1000"/>
              </a:spcBef>
              <a:spcAft>
                <a:spcPts val="0"/>
              </a:spcAft>
              <a:buClr>
                <a:schemeClr val="dk1"/>
              </a:buClr>
              <a:buSzPts val="2000"/>
              <a:buNone/>
            </a:pPr>
            <a:endParaRPr sz="20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2000"/>
              <a:buNone/>
            </a:pPr>
            <a:endParaRPr sz="2000">
              <a:highlight>
                <a:srgbClr val="FFFF00"/>
              </a:highlight>
            </a:endParaRPr>
          </a:p>
        </p:txBody>
      </p:sp>
      <p:sp>
        <p:nvSpPr>
          <p:cNvPr id="177" name="Google Shape;177;p6"/>
          <p:cNvSpPr txBox="1"/>
          <p:nvPr/>
        </p:nvSpPr>
        <p:spPr>
          <a:xfrm>
            <a:off x="6172202" y="1338307"/>
            <a:ext cx="5181600" cy="4820900"/>
          </a:xfrm>
          <a:prstGeom prst="rect">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000"/>
              <a:buFont typeface="Arial"/>
              <a:buNone/>
            </a:pPr>
            <a:r>
              <a:rPr lang="en-GB" sz="2000">
                <a:solidFill>
                  <a:schemeClr val="dk1"/>
                </a:solidFill>
                <a:latin typeface="Calibri"/>
                <a:ea typeface="Calibri"/>
                <a:cs typeface="Calibri"/>
                <a:sym typeface="Calibri"/>
              </a:rPr>
              <a:t>Angles of incidence and reflection</a:t>
            </a:r>
            <a:endParaRPr/>
          </a:p>
          <a:p>
            <a:pPr marL="228600" marR="0" lvl="0" indent="-228600" algn="l" rtl="0">
              <a:lnSpc>
                <a:spcPct val="90000"/>
              </a:lnSpc>
              <a:spcBef>
                <a:spcPts val="1000"/>
              </a:spcBef>
              <a:spcAft>
                <a:spcPts val="0"/>
              </a:spcAft>
              <a:buClr>
                <a:schemeClr val="dk1"/>
              </a:buClr>
              <a:buSzPts val="2000"/>
              <a:buFont typeface="Arial"/>
              <a:buChar char="•"/>
            </a:pPr>
            <a:r>
              <a:rPr lang="en-GB" sz="2000" u="sng">
                <a:solidFill>
                  <a:schemeClr val="dk1"/>
                </a:solidFill>
                <a:latin typeface="Calibri"/>
                <a:ea typeface="Calibri"/>
                <a:cs typeface="Calibri"/>
                <a:sym typeface="Calibri"/>
                <a:hlinkClick r:id="rId4"/>
              </a:rPr>
              <a:t>https://wowscience.co.uk/resource/light-absorption-reflection-refraction/</a:t>
            </a:r>
            <a:r>
              <a:rPr lang="en-GB" sz="2000">
                <a:solidFill>
                  <a:schemeClr val="dk1"/>
                </a:solidFill>
                <a:latin typeface="Calibri"/>
                <a:ea typeface="Calibri"/>
                <a:cs typeface="Calibri"/>
                <a:sym typeface="Calibri"/>
              </a:rPr>
              <a:t> </a:t>
            </a:r>
            <a:endParaRPr/>
          </a:p>
          <a:p>
            <a:pPr marL="228600" marR="0" lvl="0" indent="-101600" algn="l" rtl="0">
              <a:lnSpc>
                <a:spcPct val="90000"/>
              </a:lnSpc>
              <a:spcBef>
                <a:spcPts val="100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r>
              <a:rPr lang="en-GB" sz="2000">
                <a:solidFill>
                  <a:schemeClr val="dk1"/>
                </a:solidFill>
                <a:latin typeface="Calibri"/>
                <a:ea typeface="Calibri"/>
                <a:cs typeface="Calibri"/>
                <a:sym typeface="Calibri"/>
              </a:rPr>
              <a:t>What if we didn’t have mirrors?</a:t>
            </a:r>
            <a:endParaRPr/>
          </a:p>
          <a:p>
            <a:pPr marL="228600" marR="0" lvl="0" indent="-228600" algn="l" rtl="0">
              <a:lnSpc>
                <a:spcPct val="90000"/>
              </a:lnSpc>
              <a:spcBef>
                <a:spcPts val="1000"/>
              </a:spcBef>
              <a:spcAft>
                <a:spcPts val="0"/>
              </a:spcAft>
              <a:buClr>
                <a:schemeClr val="dk1"/>
              </a:buClr>
              <a:buSzPts val="2000"/>
              <a:buFont typeface="Arial"/>
              <a:buChar char="•"/>
            </a:pPr>
            <a:r>
              <a:rPr lang="en-GB" sz="2000" u="sng">
                <a:solidFill>
                  <a:schemeClr val="dk1"/>
                </a:solidFill>
                <a:latin typeface="Calibri"/>
                <a:ea typeface="Calibri"/>
                <a:cs typeface="Calibri"/>
                <a:sym typeface="Calibri"/>
                <a:hlinkClick r:id="rId5"/>
              </a:rPr>
              <a:t>https://explorify.wellcome.ac.uk/en/activities/what-if/we-didnt-have-mirrors</a:t>
            </a:r>
            <a:r>
              <a:rPr lang="en-GB" sz="2000">
                <a:solidFill>
                  <a:schemeClr val="dk1"/>
                </a:solidFill>
                <a:latin typeface="Calibri"/>
                <a:ea typeface="Calibri"/>
                <a:cs typeface="Calibri"/>
                <a:sym typeface="Calibri"/>
              </a:rPr>
              <a:t> </a:t>
            </a:r>
            <a:endParaRPr/>
          </a:p>
          <a:p>
            <a:pPr marL="228600" marR="0" lvl="0" indent="-101600" algn="l" rtl="0">
              <a:lnSpc>
                <a:spcPct val="90000"/>
              </a:lnSpc>
              <a:spcBef>
                <a:spcPts val="100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p:txBody>
      </p:sp>
      <p:sp>
        <p:nvSpPr>
          <p:cNvPr id="178" name="Google Shape;178;p6"/>
          <p:cNvSpPr/>
          <p:nvPr/>
        </p:nvSpPr>
        <p:spPr>
          <a:xfrm>
            <a:off x="0" y="0"/>
            <a:ext cx="12192000" cy="1179375"/>
          </a:xfrm>
          <a:prstGeom prst="rect">
            <a:avLst/>
          </a:prstGeom>
          <a:solidFill>
            <a:srgbClr val="0D5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 name="Google Shape;179;p6"/>
          <p:cNvSpPr/>
          <p:nvPr/>
        </p:nvSpPr>
        <p:spPr>
          <a:xfrm>
            <a:off x="0" y="6394002"/>
            <a:ext cx="12192000" cy="463998"/>
          </a:xfrm>
          <a:prstGeom prst="rect">
            <a:avLst/>
          </a:prstGeom>
          <a:solidFill>
            <a:srgbClr val="0D5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0" name="Google Shape;180;p6"/>
          <p:cNvSpPr txBox="1"/>
          <p:nvPr/>
        </p:nvSpPr>
        <p:spPr>
          <a:xfrm>
            <a:off x="1468072" y="-35644"/>
            <a:ext cx="708869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a:solidFill>
                  <a:schemeClr val="lt1"/>
                </a:solidFill>
                <a:latin typeface="Lato Black"/>
                <a:ea typeface="Lato Black"/>
                <a:cs typeface="Lato Black"/>
                <a:sym typeface="Lato Black"/>
              </a:rPr>
              <a:t>Find out more… about reflection</a:t>
            </a:r>
            <a:endParaRPr/>
          </a:p>
        </p:txBody>
      </p:sp>
      <p:sp>
        <p:nvSpPr>
          <p:cNvPr id="181" name="Google Shape;181;p6"/>
          <p:cNvSpPr txBox="1"/>
          <p:nvPr/>
        </p:nvSpPr>
        <p:spPr>
          <a:xfrm>
            <a:off x="1468076" y="500750"/>
            <a:ext cx="8834100" cy="430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i="1">
                <a:solidFill>
                  <a:schemeClr val="lt1"/>
                </a:solidFill>
                <a:latin typeface="Calibri"/>
                <a:ea typeface="Calibri"/>
                <a:cs typeface="Calibri"/>
                <a:sym typeface="Calibri"/>
              </a:rPr>
              <a:t>Explore these websites to find out even more about reflection</a:t>
            </a:r>
            <a:endParaRPr/>
          </a:p>
        </p:txBody>
      </p:sp>
      <p:sp>
        <p:nvSpPr>
          <p:cNvPr id="182" name="Google Shape;182;p6"/>
          <p:cNvSpPr txBox="1"/>
          <p:nvPr/>
        </p:nvSpPr>
        <p:spPr>
          <a:xfrm>
            <a:off x="1468072" y="800778"/>
            <a:ext cx="708869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1">
                <a:solidFill>
                  <a:schemeClr val="lt1"/>
                </a:solidFill>
                <a:latin typeface="Calibri"/>
                <a:ea typeface="Calibri"/>
                <a:cs typeface="Calibri"/>
                <a:sym typeface="Calibri"/>
              </a:rPr>
              <a:t>(10-15 minutes)</a:t>
            </a:r>
            <a:endParaRPr/>
          </a:p>
        </p:txBody>
      </p:sp>
      <p:sp>
        <p:nvSpPr>
          <p:cNvPr id="183" name="Google Shape;183;p6"/>
          <p:cNvSpPr/>
          <p:nvPr/>
        </p:nvSpPr>
        <p:spPr>
          <a:xfrm>
            <a:off x="838198" y="495283"/>
            <a:ext cx="10515604" cy="53848"/>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4" name="Google Shape;184;p6"/>
          <p:cNvSpPr/>
          <p:nvPr/>
        </p:nvSpPr>
        <p:spPr>
          <a:xfrm>
            <a:off x="177916" y="37402"/>
            <a:ext cx="1112241" cy="1112241"/>
          </a:xfrm>
          <a:prstGeom prst="ellipse">
            <a:avLst/>
          </a:prstGeom>
          <a:solidFill>
            <a:schemeClr val="lt1"/>
          </a:solidFill>
          <a:ln w="12700" cap="flat" cmpd="sng">
            <a:solidFill>
              <a:srgbClr val="31538F"/>
            </a:solidFill>
            <a:prstDash val="solid"/>
            <a:miter lim="800000"/>
            <a:headEnd type="none" w="sm" len="sm"/>
            <a:tailEnd type="none" w="sm" len="sm"/>
          </a:ln>
          <a:effectLst>
            <a:outerShdw blurRad="50800" dist="38100" dir="2700000" algn="tl" rotWithShape="0">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 name="Google Shape;185;p6"/>
          <p:cNvSpPr txBox="1"/>
          <p:nvPr/>
        </p:nvSpPr>
        <p:spPr>
          <a:xfrm>
            <a:off x="343419" y="226066"/>
            <a:ext cx="7812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i="1">
                <a:solidFill>
                  <a:srgbClr val="C00000"/>
                </a:solidFill>
                <a:latin typeface="Calibri"/>
                <a:ea typeface="Calibri"/>
                <a:cs typeface="Calibri"/>
                <a:sym typeface="Calibri"/>
              </a:rPr>
              <a:t>Logo for section to sit inside roundel</a:t>
            </a:r>
            <a:endParaRPr/>
          </a:p>
        </p:txBody>
      </p:sp>
      <p:pic>
        <p:nvPicPr>
          <p:cNvPr id="186" name="Google Shape;186;p6" descr="A picture containing drawing, light&#10;&#10;Description automatically generated"/>
          <p:cNvPicPr preferRelativeResize="0"/>
          <p:nvPr/>
        </p:nvPicPr>
        <p:blipFill rotWithShape="1">
          <a:blip r:embed="rId6">
            <a:alphaModFix/>
          </a:blip>
          <a:srcRect/>
          <a:stretch/>
        </p:blipFill>
        <p:spPr>
          <a:xfrm>
            <a:off x="10058399" y="6466169"/>
            <a:ext cx="1985819" cy="295699"/>
          </a:xfrm>
          <a:prstGeom prst="rect">
            <a:avLst/>
          </a:prstGeom>
          <a:noFill/>
          <a:ln>
            <a:noFill/>
          </a:ln>
        </p:spPr>
      </p:pic>
      <p:sp>
        <p:nvSpPr>
          <p:cNvPr id="187" name="Google Shape;187;p6"/>
          <p:cNvSpPr txBox="1"/>
          <p:nvPr/>
        </p:nvSpPr>
        <p:spPr>
          <a:xfrm>
            <a:off x="177916" y="6445614"/>
            <a:ext cx="47015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GB" sz="1800">
                <a:solidFill>
                  <a:schemeClr val="lt1"/>
                </a:solidFill>
                <a:latin typeface="Calibri"/>
                <a:ea typeface="Calibri"/>
                <a:cs typeface="Calibri"/>
                <a:sym typeface="Calibri"/>
              </a:rPr>
              <a:t>6</a:t>
            </a:fld>
            <a:endParaRPr sz="1800">
              <a:solidFill>
                <a:schemeClr val="lt1"/>
              </a:solidFill>
              <a:latin typeface="Calibri"/>
              <a:ea typeface="Calibri"/>
              <a:cs typeface="Calibri"/>
              <a:sym typeface="Calibri"/>
            </a:endParaRPr>
          </a:p>
        </p:txBody>
      </p:sp>
      <p:pic>
        <p:nvPicPr>
          <p:cNvPr id="188" name="Google Shape;188;p6" descr="A close up of a clock&#10;&#10;Description automatically generated"/>
          <p:cNvPicPr preferRelativeResize="0"/>
          <p:nvPr/>
        </p:nvPicPr>
        <p:blipFill rotWithShape="1">
          <a:blip r:embed="rId7">
            <a:alphaModFix/>
          </a:blip>
          <a:srcRect/>
          <a:stretch/>
        </p:blipFill>
        <p:spPr>
          <a:xfrm>
            <a:off x="199368" y="58854"/>
            <a:ext cx="1079500" cy="1079500"/>
          </a:xfrm>
          <a:prstGeom prst="rect">
            <a:avLst/>
          </a:prstGeom>
          <a:noFill/>
          <a:ln>
            <a:noFill/>
          </a:ln>
        </p:spPr>
      </p:pic>
      <p:pic>
        <p:nvPicPr>
          <p:cNvPr id="189" name="Google Shape;189;p6"/>
          <p:cNvPicPr preferRelativeResize="0"/>
          <p:nvPr/>
        </p:nvPicPr>
        <p:blipFill rotWithShape="1">
          <a:blip r:embed="rId8">
            <a:alphaModFix/>
          </a:blip>
          <a:srcRect/>
          <a:stretch/>
        </p:blipFill>
        <p:spPr>
          <a:xfrm>
            <a:off x="7156452" y="3908859"/>
            <a:ext cx="3213100" cy="2142067"/>
          </a:xfrm>
          <a:prstGeom prst="rect">
            <a:avLst/>
          </a:prstGeom>
          <a:noFill/>
          <a:ln>
            <a:noFill/>
          </a:ln>
        </p:spPr>
      </p:pic>
      <p:pic>
        <p:nvPicPr>
          <p:cNvPr id="190" name="Google Shape;190;p6"/>
          <p:cNvPicPr preferRelativeResize="0"/>
          <p:nvPr/>
        </p:nvPicPr>
        <p:blipFill rotWithShape="1">
          <a:blip r:embed="rId9">
            <a:alphaModFix/>
          </a:blip>
          <a:srcRect/>
          <a:stretch/>
        </p:blipFill>
        <p:spPr>
          <a:xfrm>
            <a:off x="2005189" y="3908859"/>
            <a:ext cx="2847622" cy="213571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7"/>
          <p:cNvSpPr txBox="1"/>
          <p:nvPr/>
        </p:nvSpPr>
        <p:spPr>
          <a:xfrm>
            <a:off x="648070" y="295184"/>
            <a:ext cx="10697592" cy="6400800"/>
          </a:xfrm>
          <a:prstGeom prst="rect">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800"/>
              <a:buFont typeface="Arial"/>
              <a:buNone/>
            </a:pPr>
            <a:r>
              <a:rPr lang="en-GB" sz="2800" b="1">
                <a:solidFill>
                  <a:schemeClr val="dk1"/>
                </a:solidFill>
                <a:latin typeface="Calibri"/>
                <a:ea typeface="Calibri"/>
                <a:cs typeface="Calibri"/>
                <a:sym typeface="Calibri"/>
              </a:rPr>
              <a:t>Glossary of terms</a:t>
            </a:r>
            <a:endParaRPr/>
          </a:p>
          <a:p>
            <a:pPr marL="0" marR="0" lvl="0" indent="0" algn="l" rtl="0">
              <a:lnSpc>
                <a:spcPct val="90000"/>
              </a:lnSpc>
              <a:spcBef>
                <a:spcPts val="1000"/>
              </a:spcBef>
              <a:spcAft>
                <a:spcPts val="0"/>
              </a:spcAft>
              <a:buClr>
                <a:srgbClr val="0070C0"/>
              </a:buClr>
              <a:buSzPts val="2800"/>
              <a:buFont typeface="Arial"/>
              <a:buNone/>
            </a:pPr>
            <a:r>
              <a:rPr lang="en-GB" sz="2800" b="1">
                <a:solidFill>
                  <a:srgbClr val="0070C0"/>
                </a:solidFill>
                <a:latin typeface="Calibri"/>
                <a:ea typeface="Calibri"/>
                <a:cs typeface="Calibri"/>
                <a:sym typeface="Calibri"/>
              </a:rPr>
              <a:t>bright:</a:t>
            </a:r>
            <a:r>
              <a:rPr lang="en-GB" sz="2800">
                <a:solidFill>
                  <a:schemeClr val="dk1"/>
                </a:solidFill>
                <a:latin typeface="Calibri"/>
                <a:ea typeface="Calibri"/>
                <a:cs typeface="Calibri"/>
                <a:sym typeface="Calibri"/>
              </a:rPr>
              <a:t> If an object is </a:t>
            </a:r>
            <a:r>
              <a:rPr lang="en-GB" sz="2800" b="1">
                <a:solidFill>
                  <a:schemeClr val="dk1"/>
                </a:solidFill>
                <a:latin typeface="Calibri"/>
                <a:ea typeface="Calibri"/>
                <a:cs typeface="Calibri"/>
                <a:sym typeface="Calibri"/>
              </a:rPr>
              <a:t>bright </a:t>
            </a:r>
            <a:r>
              <a:rPr lang="en-GB" sz="2800">
                <a:solidFill>
                  <a:schemeClr val="dk1"/>
                </a:solidFill>
                <a:latin typeface="Calibri"/>
                <a:ea typeface="Calibri"/>
                <a:cs typeface="Calibri"/>
                <a:sym typeface="Calibri"/>
              </a:rPr>
              <a:t>it gives out or reflects much light.</a:t>
            </a:r>
            <a:endParaRPr/>
          </a:p>
          <a:p>
            <a:pPr marL="0" marR="0" lvl="0" indent="0" algn="l" rtl="0">
              <a:lnSpc>
                <a:spcPct val="90000"/>
              </a:lnSpc>
              <a:spcBef>
                <a:spcPts val="1000"/>
              </a:spcBef>
              <a:spcAft>
                <a:spcPts val="0"/>
              </a:spcAft>
              <a:buClr>
                <a:srgbClr val="0070C0"/>
              </a:buClr>
              <a:buSzPts val="2800"/>
              <a:buFont typeface="Arial"/>
              <a:buNone/>
            </a:pPr>
            <a:r>
              <a:rPr lang="en-GB" sz="2800" b="1">
                <a:solidFill>
                  <a:srgbClr val="0070C0"/>
                </a:solidFill>
                <a:latin typeface="Calibri"/>
                <a:ea typeface="Calibri"/>
                <a:cs typeface="Calibri"/>
                <a:sym typeface="Calibri"/>
              </a:rPr>
              <a:t>dark </a:t>
            </a:r>
            <a:r>
              <a:rPr lang="en-GB" sz="2800" b="1" i="1">
                <a:solidFill>
                  <a:srgbClr val="0070C0"/>
                </a:solidFill>
                <a:latin typeface="Calibri"/>
                <a:ea typeface="Calibri"/>
                <a:cs typeface="Calibri"/>
                <a:sym typeface="Calibri"/>
              </a:rPr>
              <a:t>(scientific)</a:t>
            </a:r>
            <a:r>
              <a:rPr lang="en-GB" sz="2800" b="1">
                <a:solidFill>
                  <a:srgbClr val="0070C0"/>
                </a:solidFill>
                <a:latin typeface="Calibri"/>
                <a:ea typeface="Calibri"/>
                <a:cs typeface="Calibri"/>
                <a:sym typeface="Calibri"/>
              </a:rPr>
              <a:t>: </a:t>
            </a:r>
            <a:r>
              <a:rPr lang="en-GB" sz="2800" b="1">
                <a:solidFill>
                  <a:schemeClr val="dk1"/>
                </a:solidFill>
                <a:latin typeface="Calibri"/>
                <a:ea typeface="Calibri"/>
                <a:cs typeface="Calibri"/>
                <a:sym typeface="Calibri"/>
              </a:rPr>
              <a:t>Dark</a:t>
            </a:r>
            <a:r>
              <a:rPr lang="en-GB" sz="2800">
                <a:solidFill>
                  <a:schemeClr val="dk1"/>
                </a:solidFill>
                <a:latin typeface="Calibri"/>
                <a:ea typeface="Calibri"/>
                <a:cs typeface="Calibri"/>
                <a:sym typeface="Calibri"/>
              </a:rPr>
              <a:t> is the absence of light.</a:t>
            </a:r>
            <a:endParaRPr/>
          </a:p>
          <a:p>
            <a:pPr marL="0" marR="0" lvl="0" indent="0" algn="l" rtl="0">
              <a:lnSpc>
                <a:spcPct val="90000"/>
              </a:lnSpc>
              <a:spcBef>
                <a:spcPts val="1000"/>
              </a:spcBef>
              <a:spcAft>
                <a:spcPts val="0"/>
              </a:spcAft>
              <a:buClr>
                <a:srgbClr val="0070C0"/>
              </a:buClr>
              <a:buSzPts val="2800"/>
              <a:buFont typeface="Arial"/>
              <a:buNone/>
            </a:pPr>
            <a:r>
              <a:rPr lang="en-GB" sz="2800" b="1">
                <a:solidFill>
                  <a:srgbClr val="0070C0"/>
                </a:solidFill>
                <a:latin typeface="Calibri"/>
                <a:ea typeface="Calibri"/>
                <a:cs typeface="Calibri"/>
                <a:sym typeface="Calibri"/>
              </a:rPr>
              <a:t>dark </a:t>
            </a:r>
            <a:r>
              <a:rPr lang="en-GB" sz="2800" b="1" i="1">
                <a:solidFill>
                  <a:srgbClr val="0070C0"/>
                </a:solidFill>
                <a:latin typeface="Calibri"/>
                <a:ea typeface="Calibri"/>
                <a:cs typeface="Calibri"/>
                <a:sym typeface="Calibri"/>
              </a:rPr>
              <a:t>(everyday)</a:t>
            </a:r>
            <a:r>
              <a:rPr lang="en-GB" sz="2800" b="1">
                <a:solidFill>
                  <a:srgbClr val="0070C0"/>
                </a:solidFill>
                <a:latin typeface="Calibri"/>
                <a:ea typeface="Calibri"/>
                <a:cs typeface="Calibri"/>
                <a:sym typeface="Calibri"/>
              </a:rPr>
              <a:t>: </a:t>
            </a:r>
            <a:r>
              <a:rPr lang="en-GB" sz="2800">
                <a:solidFill>
                  <a:schemeClr val="dk1"/>
                </a:solidFill>
                <a:latin typeface="Calibri"/>
                <a:ea typeface="Calibri"/>
                <a:cs typeface="Calibri"/>
                <a:sym typeface="Calibri"/>
              </a:rPr>
              <a:t>Very little amount of light.</a:t>
            </a:r>
            <a:endParaRPr/>
          </a:p>
          <a:p>
            <a:pPr marL="0" marR="0" lvl="0" indent="0" algn="l" rtl="0">
              <a:lnSpc>
                <a:spcPct val="90000"/>
              </a:lnSpc>
              <a:spcBef>
                <a:spcPts val="1000"/>
              </a:spcBef>
              <a:spcAft>
                <a:spcPts val="0"/>
              </a:spcAft>
              <a:buClr>
                <a:srgbClr val="0070C0"/>
              </a:buClr>
              <a:buSzPts val="2800"/>
              <a:buFont typeface="Arial"/>
              <a:buNone/>
            </a:pPr>
            <a:r>
              <a:rPr lang="en-GB" sz="2800" b="1">
                <a:solidFill>
                  <a:srgbClr val="0070C0"/>
                </a:solidFill>
                <a:latin typeface="Calibri"/>
                <a:ea typeface="Calibri"/>
                <a:cs typeface="Calibri"/>
                <a:sym typeface="Calibri"/>
              </a:rPr>
              <a:t>dull:</a:t>
            </a:r>
            <a:r>
              <a:rPr lang="en-GB" sz="2800">
                <a:solidFill>
                  <a:srgbClr val="0070C0"/>
                </a:solidFill>
                <a:latin typeface="Calibri"/>
                <a:ea typeface="Calibri"/>
                <a:cs typeface="Calibri"/>
                <a:sym typeface="Calibri"/>
              </a:rPr>
              <a:t> </a:t>
            </a:r>
            <a:r>
              <a:rPr lang="en-GB" sz="2800">
                <a:solidFill>
                  <a:schemeClr val="dk1"/>
                </a:solidFill>
                <a:latin typeface="Calibri"/>
                <a:ea typeface="Calibri"/>
                <a:cs typeface="Calibri"/>
                <a:sym typeface="Calibri"/>
              </a:rPr>
              <a:t>If an object is </a:t>
            </a:r>
            <a:r>
              <a:rPr lang="en-GB" sz="2800" b="1">
                <a:solidFill>
                  <a:schemeClr val="dk1"/>
                </a:solidFill>
                <a:latin typeface="Calibri"/>
                <a:ea typeface="Calibri"/>
                <a:cs typeface="Calibri"/>
                <a:sym typeface="Calibri"/>
              </a:rPr>
              <a:t>dull </a:t>
            </a:r>
            <a:r>
              <a:rPr lang="en-GB" sz="2800">
                <a:solidFill>
                  <a:schemeClr val="dk1"/>
                </a:solidFill>
                <a:latin typeface="Calibri"/>
                <a:ea typeface="Calibri"/>
                <a:cs typeface="Calibri"/>
                <a:sym typeface="Calibri"/>
              </a:rPr>
              <a:t>it is not shiny or bright.</a:t>
            </a:r>
            <a:endParaRPr sz="2800">
              <a:solidFill>
                <a:srgbClr val="0070C0"/>
              </a:solidFill>
              <a:latin typeface="Calibri"/>
              <a:ea typeface="Calibri"/>
              <a:cs typeface="Calibri"/>
              <a:sym typeface="Calibri"/>
            </a:endParaRPr>
          </a:p>
          <a:p>
            <a:pPr marL="0" marR="0" lvl="0" indent="0" algn="l" rtl="0">
              <a:lnSpc>
                <a:spcPct val="90000"/>
              </a:lnSpc>
              <a:spcBef>
                <a:spcPts val="1000"/>
              </a:spcBef>
              <a:spcAft>
                <a:spcPts val="0"/>
              </a:spcAft>
              <a:buClr>
                <a:srgbClr val="0070C0"/>
              </a:buClr>
              <a:buSzPts val="2800"/>
              <a:buFont typeface="Arial"/>
              <a:buNone/>
            </a:pPr>
            <a:r>
              <a:rPr lang="en-GB" sz="2800" b="1">
                <a:solidFill>
                  <a:srgbClr val="0070C0"/>
                </a:solidFill>
                <a:latin typeface="Calibri"/>
                <a:ea typeface="Calibri"/>
                <a:cs typeface="Calibri"/>
                <a:sym typeface="Calibri"/>
              </a:rPr>
              <a:t>light:</a:t>
            </a:r>
            <a:r>
              <a:rPr lang="en-GB" sz="2800">
                <a:solidFill>
                  <a:srgbClr val="0070C0"/>
                </a:solidFill>
                <a:latin typeface="Calibri"/>
                <a:ea typeface="Calibri"/>
                <a:cs typeface="Calibri"/>
                <a:sym typeface="Calibri"/>
              </a:rPr>
              <a:t> </a:t>
            </a:r>
            <a:r>
              <a:rPr lang="en-GB" sz="2800" b="1">
                <a:solidFill>
                  <a:schemeClr val="dk1"/>
                </a:solidFill>
                <a:latin typeface="Calibri"/>
                <a:ea typeface="Calibri"/>
                <a:cs typeface="Calibri"/>
                <a:sym typeface="Calibri"/>
              </a:rPr>
              <a:t>Light</a:t>
            </a:r>
            <a:r>
              <a:rPr lang="en-GB" sz="2800">
                <a:solidFill>
                  <a:schemeClr val="dk1"/>
                </a:solidFill>
                <a:latin typeface="Calibri"/>
                <a:ea typeface="Calibri"/>
                <a:cs typeface="Calibri"/>
                <a:sym typeface="Calibri"/>
              </a:rPr>
              <a:t> is the form of energy that makes it possible for eyes to see.</a:t>
            </a:r>
            <a:endParaRPr/>
          </a:p>
          <a:p>
            <a:pPr marL="0" marR="0" lvl="0" indent="0" algn="l" rtl="0">
              <a:lnSpc>
                <a:spcPct val="90000"/>
              </a:lnSpc>
              <a:spcBef>
                <a:spcPts val="1000"/>
              </a:spcBef>
              <a:spcAft>
                <a:spcPts val="0"/>
              </a:spcAft>
              <a:buClr>
                <a:srgbClr val="0070C0"/>
              </a:buClr>
              <a:buSzPts val="2800"/>
              <a:buFont typeface="Arial"/>
              <a:buNone/>
            </a:pPr>
            <a:r>
              <a:rPr lang="en-GB" sz="2800" b="1">
                <a:solidFill>
                  <a:srgbClr val="0070C0"/>
                </a:solidFill>
                <a:latin typeface="Calibri"/>
                <a:ea typeface="Calibri"/>
                <a:cs typeface="Calibri"/>
                <a:sym typeface="Calibri"/>
              </a:rPr>
              <a:t>material: </a:t>
            </a:r>
            <a:r>
              <a:rPr lang="en-GB" sz="2800">
                <a:solidFill>
                  <a:schemeClr val="dk1"/>
                </a:solidFill>
                <a:latin typeface="Calibri"/>
                <a:ea typeface="Calibri"/>
                <a:cs typeface="Calibri"/>
                <a:sym typeface="Calibri"/>
              </a:rPr>
              <a:t>Anything used for building or making something else.</a:t>
            </a:r>
            <a:endParaRPr/>
          </a:p>
          <a:p>
            <a:pPr marL="0" marR="0" lvl="0" indent="0" algn="l" rtl="0">
              <a:lnSpc>
                <a:spcPct val="90000"/>
              </a:lnSpc>
              <a:spcBef>
                <a:spcPts val="1000"/>
              </a:spcBef>
              <a:spcAft>
                <a:spcPts val="0"/>
              </a:spcAft>
              <a:buClr>
                <a:srgbClr val="0070C0"/>
              </a:buClr>
              <a:buSzPts val="2800"/>
              <a:buFont typeface="Arial"/>
              <a:buNone/>
            </a:pPr>
            <a:r>
              <a:rPr lang="en-GB" sz="2800" b="1">
                <a:solidFill>
                  <a:srgbClr val="0070C0"/>
                </a:solidFill>
                <a:latin typeface="Calibri"/>
                <a:ea typeface="Calibri"/>
                <a:cs typeface="Calibri"/>
                <a:sym typeface="Calibri"/>
              </a:rPr>
              <a:t>shiny: </a:t>
            </a:r>
            <a:r>
              <a:rPr lang="en-GB" sz="2800">
                <a:solidFill>
                  <a:schemeClr val="dk1"/>
                </a:solidFill>
                <a:latin typeface="Calibri"/>
                <a:ea typeface="Calibri"/>
                <a:cs typeface="Calibri"/>
                <a:sym typeface="Calibri"/>
              </a:rPr>
              <a:t>Reflecting or glowing with light.</a:t>
            </a:r>
            <a:endParaRPr/>
          </a:p>
          <a:p>
            <a:pPr marL="0" marR="0" lvl="0" indent="0" algn="l" rtl="0">
              <a:lnSpc>
                <a:spcPct val="90000"/>
              </a:lnSpc>
              <a:spcBef>
                <a:spcPts val="1000"/>
              </a:spcBef>
              <a:spcAft>
                <a:spcPts val="0"/>
              </a:spcAft>
              <a:buClr>
                <a:srgbClr val="0070C0"/>
              </a:buClr>
              <a:buSzPts val="2800"/>
              <a:buFont typeface="Arial"/>
              <a:buNone/>
            </a:pPr>
            <a:r>
              <a:rPr lang="en-GB" sz="2800" b="1">
                <a:solidFill>
                  <a:srgbClr val="0070C0"/>
                </a:solidFill>
                <a:latin typeface="Calibri"/>
                <a:ea typeface="Calibri"/>
                <a:cs typeface="Calibri"/>
                <a:sym typeface="Calibri"/>
              </a:rPr>
              <a:t>surface:</a:t>
            </a:r>
            <a:r>
              <a:rPr lang="en-GB" sz="2800" b="1">
                <a:solidFill>
                  <a:schemeClr val="dk1"/>
                </a:solidFill>
                <a:latin typeface="Calibri"/>
                <a:ea typeface="Calibri"/>
                <a:cs typeface="Calibri"/>
                <a:sym typeface="Calibri"/>
              </a:rPr>
              <a:t> </a:t>
            </a:r>
            <a:r>
              <a:rPr lang="en-GB" sz="2800">
                <a:solidFill>
                  <a:schemeClr val="dk1"/>
                </a:solidFill>
                <a:latin typeface="Calibri"/>
                <a:ea typeface="Calibri"/>
                <a:cs typeface="Calibri"/>
                <a:sym typeface="Calibri"/>
              </a:rPr>
              <a:t>The outside limit or top layer of something.</a:t>
            </a:r>
            <a:endParaRPr sz="2800" b="1">
              <a:solidFill>
                <a:srgbClr val="0070C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4400"/>
              <a:buFont typeface="Arial"/>
              <a:buNone/>
            </a:pPr>
            <a:endParaRPr sz="4400">
              <a:solidFill>
                <a:schemeClr val="dk1"/>
              </a:solidFill>
              <a:latin typeface="Calibri"/>
              <a:ea typeface="Calibri"/>
              <a:cs typeface="Calibri"/>
              <a:sym typeface="Calibri"/>
            </a:endParaRPr>
          </a:p>
        </p:txBody>
      </p:sp>
      <p:sp>
        <p:nvSpPr>
          <p:cNvPr id="197" name="Google Shape;197;p7"/>
          <p:cNvSpPr/>
          <p:nvPr/>
        </p:nvSpPr>
        <p:spPr>
          <a:xfrm rot="5400000">
            <a:off x="8527472" y="3193472"/>
            <a:ext cx="6858000" cy="471056"/>
          </a:xfrm>
          <a:prstGeom prst="rect">
            <a:avLst/>
          </a:prstGeom>
          <a:solidFill>
            <a:srgbClr val="0D5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8" name="Google Shape;198;p7" descr="A picture containing drawing, light&#10;&#10;Description automatically generated"/>
          <p:cNvPicPr preferRelativeResize="0"/>
          <p:nvPr/>
        </p:nvPicPr>
        <p:blipFill rotWithShape="1">
          <a:blip r:embed="rId3">
            <a:alphaModFix/>
          </a:blip>
          <a:srcRect r="82529"/>
          <a:stretch/>
        </p:blipFill>
        <p:spPr>
          <a:xfrm>
            <a:off x="11800605" y="6481550"/>
            <a:ext cx="346945" cy="295699"/>
          </a:xfrm>
          <a:prstGeom prst="rect">
            <a:avLst/>
          </a:prstGeom>
          <a:noFill/>
          <a:ln>
            <a:noFill/>
          </a:ln>
        </p:spPr>
      </p:pic>
      <p:sp>
        <p:nvSpPr>
          <p:cNvPr id="199" name="Google Shape;199;p7"/>
          <p:cNvSpPr txBox="1"/>
          <p:nvPr/>
        </p:nvSpPr>
        <p:spPr>
          <a:xfrm>
            <a:off x="177916" y="6444733"/>
            <a:ext cx="47015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GB" sz="1800">
                <a:solidFill>
                  <a:schemeClr val="dk1"/>
                </a:solidFill>
                <a:latin typeface="Calibri"/>
                <a:ea typeface="Calibri"/>
                <a:cs typeface="Calibri"/>
                <a:sym typeface="Calibri"/>
              </a:rPr>
              <a:t>7</a:t>
            </a:fld>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8"/>
          <p:cNvSpPr txBox="1"/>
          <p:nvPr/>
        </p:nvSpPr>
        <p:spPr>
          <a:xfrm>
            <a:off x="1979720" y="228599"/>
            <a:ext cx="7784976" cy="6400800"/>
          </a:xfrm>
          <a:prstGeom prst="rect">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000"/>
              <a:buFont typeface="Arial"/>
              <a:buNone/>
            </a:pPr>
            <a:r>
              <a:rPr lang="en-GB" sz="2000">
                <a:solidFill>
                  <a:schemeClr val="dk1"/>
                </a:solidFill>
                <a:latin typeface="Calibri"/>
                <a:ea typeface="Calibri"/>
                <a:cs typeface="Calibri"/>
                <a:sym typeface="Calibri"/>
              </a:rPr>
              <a:t>Possible learning outcome for reviewing your work: </a:t>
            </a:r>
            <a:r>
              <a:rPr lang="en-GB" sz="2000">
                <a:solidFill>
                  <a:srgbClr val="FF0000"/>
                </a:solidFill>
                <a:latin typeface="Calibri"/>
                <a:ea typeface="Calibri"/>
                <a:cs typeface="Calibri"/>
                <a:sym typeface="Calibri"/>
              </a:rPr>
              <a:t>I can explore the need for light to see things.</a:t>
            </a:r>
            <a:endParaRPr/>
          </a:p>
        </p:txBody>
      </p:sp>
      <p:grpSp>
        <p:nvGrpSpPr>
          <p:cNvPr id="206" name="Google Shape;206;p8"/>
          <p:cNvGrpSpPr/>
          <p:nvPr/>
        </p:nvGrpSpPr>
        <p:grpSpPr>
          <a:xfrm>
            <a:off x="257452" y="328474"/>
            <a:ext cx="1544715" cy="2423604"/>
            <a:chOff x="257452" y="328474"/>
            <a:chExt cx="1544715" cy="2423604"/>
          </a:xfrm>
        </p:grpSpPr>
        <p:sp>
          <p:nvSpPr>
            <p:cNvPr id="207" name="Google Shape;207;p8"/>
            <p:cNvSpPr/>
            <p:nvPr/>
          </p:nvSpPr>
          <p:spPr>
            <a:xfrm>
              <a:off x="257452" y="328474"/>
              <a:ext cx="1544715" cy="2423604"/>
            </a:xfrm>
            <a:prstGeom prst="wedgeRoundRectCallout">
              <a:avLst>
                <a:gd name="adj1" fmla="val 48132"/>
                <a:gd name="adj2" fmla="val 71658"/>
                <a:gd name="adj3" fmla="val 16667"/>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p8"/>
            <p:cNvSpPr txBox="1"/>
            <p:nvPr/>
          </p:nvSpPr>
          <p:spPr>
            <a:xfrm>
              <a:off x="346229" y="390617"/>
              <a:ext cx="1453718"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chemeClr val="dk1"/>
                  </a:solidFill>
                  <a:latin typeface="Calibri"/>
                  <a:ea typeface="Calibri"/>
                  <a:cs typeface="Calibri"/>
                  <a:sym typeface="Calibri"/>
                </a:rPr>
                <a:t>Encourage for interesting descriptions and use of adjectives to describe each object. Photographs/ drawings are a good idea too!</a:t>
              </a:r>
              <a:endParaRPr/>
            </a:p>
          </p:txBody>
        </p:sp>
      </p:grpSp>
      <p:grpSp>
        <p:nvGrpSpPr>
          <p:cNvPr id="209" name="Google Shape;209;p8"/>
          <p:cNvGrpSpPr/>
          <p:nvPr/>
        </p:nvGrpSpPr>
        <p:grpSpPr>
          <a:xfrm>
            <a:off x="9942249" y="2639792"/>
            <a:ext cx="1544715" cy="2423604"/>
            <a:chOff x="9942250" y="-619793"/>
            <a:chExt cx="1544715" cy="2423604"/>
          </a:xfrm>
        </p:grpSpPr>
        <p:sp>
          <p:nvSpPr>
            <p:cNvPr id="210" name="Google Shape;210;p8"/>
            <p:cNvSpPr/>
            <p:nvPr/>
          </p:nvSpPr>
          <p:spPr>
            <a:xfrm>
              <a:off x="9942250" y="-619793"/>
              <a:ext cx="1544715" cy="2423604"/>
            </a:xfrm>
            <a:prstGeom prst="wedgeRoundRectCallout">
              <a:avLst>
                <a:gd name="adj1" fmla="val -49065"/>
                <a:gd name="adj2" fmla="val 71192"/>
                <a:gd name="adj3" fmla="val 16667"/>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1" name="Google Shape;211;p8"/>
            <p:cNvSpPr txBox="1"/>
            <p:nvPr/>
          </p:nvSpPr>
          <p:spPr>
            <a:xfrm>
              <a:off x="10031027" y="-557650"/>
              <a:ext cx="1367161"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chemeClr val="dk1"/>
                  </a:solidFill>
                  <a:latin typeface="Calibri"/>
                  <a:ea typeface="Calibri"/>
                  <a:cs typeface="Calibri"/>
                  <a:sym typeface="Calibri"/>
                </a:rPr>
                <a:t>Encourage your child to explain their ideas. This will help them understand light &amp; reflection better. </a:t>
              </a:r>
              <a:endParaRPr/>
            </a:p>
          </p:txBody>
        </p:sp>
      </p:grpSp>
      <p:sp>
        <p:nvSpPr>
          <p:cNvPr id="212" name="Google Shape;212;p8"/>
          <p:cNvSpPr/>
          <p:nvPr/>
        </p:nvSpPr>
        <p:spPr>
          <a:xfrm rot="5400000">
            <a:off x="8527472" y="3193472"/>
            <a:ext cx="6858000" cy="471056"/>
          </a:xfrm>
          <a:prstGeom prst="rect">
            <a:avLst/>
          </a:prstGeom>
          <a:solidFill>
            <a:srgbClr val="0D5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3" name="Google Shape;213;p8" descr="A picture containing drawing, light&#10;&#10;Description automatically generated"/>
          <p:cNvPicPr preferRelativeResize="0"/>
          <p:nvPr/>
        </p:nvPicPr>
        <p:blipFill rotWithShape="1">
          <a:blip r:embed="rId3">
            <a:alphaModFix/>
          </a:blip>
          <a:srcRect r="82529"/>
          <a:stretch/>
        </p:blipFill>
        <p:spPr>
          <a:xfrm>
            <a:off x="11800605" y="6481550"/>
            <a:ext cx="346945" cy="295699"/>
          </a:xfrm>
          <a:prstGeom prst="rect">
            <a:avLst/>
          </a:prstGeom>
          <a:noFill/>
          <a:ln>
            <a:noFill/>
          </a:ln>
        </p:spPr>
      </p:pic>
      <p:sp>
        <p:nvSpPr>
          <p:cNvPr id="214" name="Google Shape;214;p8"/>
          <p:cNvSpPr txBox="1"/>
          <p:nvPr/>
        </p:nvSpPr>
        <p:spPr>
          <a:xfrm>
            <a:off x="159871" y="6444733"/>
            <a:ext cx="47015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GB" sz="1800">
                <a:solidFill>
                  <a:schemeClr val="dk1"/>
                </a:solidFill>
                <a:latin typeface="Calibri"/>
                <a:ea typeface="Calibri"/>
                <a:cs typeface="Calibri"/>
                <a:sym typeface="Calibri"/>
              </a:rPr>
              <a:t>8</a:t>
            </a:fld>
            <a:endParaRPr sz="1800">
              <a:solidFill>
                <a:schemeClr val="dk1"/>
              </a:solidFill>
              <a:latin typeface="Calibri"/>
              <a:ea typeface="Calibri"/>
              <a:cs typeface="Calibri"/>
              <a:sym typeface="Calibri"/>
            </a:endParaRPr>
          </a:p>
        </p:txBody>
      </p:sp>
      <p:graphicFrame>
        <p:nvGraphicFramePr>
          <p:cNvPr id="215" name="Google Shape;215;p8"/>
          <p:cNvGraphicFramePr/>
          <p:nvPr/>
        </p:nvGraphicFramePr>
        <p:xfrm>
          <a:off x="2144042" y="982463"/>
          <a:ext cx="3000000" cy="3000000"/>
        </p:xfrm>
        <a:graphic>
          <a:graphicData uri="http://schemas.openxmlformats.org/drawingml/2006/table">
            <a:tbl>
              <a:tblPr firstRow="1" bandRow="1">
                <a:noFill/>
                <a:tableStyleId>{8F6C871A-D929-4682-856E-A37078C96640}</a:tableStyleId>
              </a:tblPr>
              <a:tblGrid>
                <a:gridCol w="2485450">
                  <a:extLst>
                    <a:ext uri="{9D8B030D-6E8A-4147-A177-3AD203B41FA5}">
                      <a16:colId xmlns:a16="http://schemas.microsoft.com/office/drawing/2014/main" val="20000"/>
                    </a:ext>
                  </a:extLst>
                </a:gridCol>
                <a:gridCol w="2485450">
                  <a:extLst>
                    <a:ext uri="{9D8B030D-6E8A-4147-A177-3AD203B41FA5}">
                      <a16:colId xmlns:a16="http://schemas.microsoft.com/office/drawing/2014/main" val="20001"/>
                    </a:ext>
                  </a:extLst>
                </a:gridCol>
                <a:gridCol w="2485450">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GB" sz="1800" b="1"/>
                        <a:t>Object</a:t>
                      </a:r>
                      <a:endParaRPr/>
                    </a:p>
                  </a:txBody>
                  <a:tcPr marL="91450" marR="91450" marT="45725" marB="45725"/>
                </a:tc>
                <a:tc>
                  <a:txBody>
                    <a:bodyPr/>
                    <a:lstStyle/>
                    <a:p>
                      <a:pPr marL="0" marR="0" lvl="0" indent="0" algn="l" rtl="0">
                        <a:spcBef>
                          <a:spcPts val="0"/>
                        </a:spcBef>
                        <a:spcAft>
                          <a:spcPts val="0"/>
                        </a:spcAft>
                        <a:buNone/>
                      </a:pPr>
                      <a:r>
                        <a:rPr lang="en-GB" sz="1800" b="1"/>
                        <a:t>Describe what it looks like</a:t>
                      </a:r>
                      <a:endParaRPr/>
                    </a:p>
                  </a:txBody>
                  <a:tcPr marL="91450" marR="91450" marT="45725" marB="45725"/>
                </a:tc>
                <a:tc>
                  <a:txBody>
                    <a:bodyPr/>
                    <a:lstStyle/>
                    <a:p>
                      <a:pPr marL="0" marR="0" lvl="0" indent="0" algn="l" rtl="0">
                        <a:spcBef>
                          <a:spcPts val="0"/>
                        </a:spcBef>
                        <a:spcAft>
                          <a:spcPts val="0"/>
                        </a:spcAft>
                        <a:buNone/>
                      </a:pPr>
                      <a:r>
                        <a:rPr lang="en-GB" sz="1800" b="1"/>
                        <a:t>How shiny is it? (score out of 5)</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GB" sz="1800"/>
                        <a:t>Tin foil</a:t>
                      </a:r>
                      <a:endParaRPr/>
                    </a:p>
                  </a:txBody>
                  <a:tcPr marL="91450" marR="91450" marT="45725" marB="45725"/>
                </a:tc>
                <a:tc>
                  <a:txBody>
                    <a:bodyPr/>
                    <a:lstStyle/>
                    <a:p>
                      <a:pPr marL="0" marR="0" lvl="0" indent="0" algn="l" rtl="0">
                        <a:spcBef>
                          <a:spcPts val="0"/>
                        </a:spcBef>
                        <a:spcAft>
                          <a:spcPts val="0"/>
                        </a:spcAft>
                        <a:buNone/>
                      </a:pPr>
                      <a:r>
                        <a:rPr lang="en-GB" sz="1800"/>
                        <a:t>Silver, shiny</a:t>
                      </a:r>
                      <a:endParaRPr/>
                    </a:p>
                  </a:txBody>
                  <a:tcPr marL="91450" marR="91450" marT="45725" marB="45725"/>
                </a:tc>
                <a:tc>
                  <a:txBody>
                    <a:bodyPr/>
                    <a:lstStyle/>
                    <a:p>
                      <a:pPr marL="0" marR="0" lvl="0" indent="0" algn="l" rtl="0">
                        <a:spcBef>
                          <a:spcPts val="0"/>
                        </a:spcBef>
                        <a:spcAft>
                          <a:spcPts val="0"/>
                        </a:spcAft>
                        <a:buNone/>
                      </a:pPr>
                      <a:r>
                        <a:rPr lang="en-GB" sz="1800"/>
                        <a:t>4/5 - quite shiny</a:t>
                      </a:r>
                      <a:endParaRPr/>
                    </a:p>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GB" sz="1800"/>
                        <a:t>Table</a:t>
                      </a:r>
                      <a:endParaRPr/>
                    </a:p>
                  </a:txBody>
                  <a:tcPr marL="91450" marR="91450" marT="45725" marB="45725"/>
                </a:tc>
                <a:tc>
                  <a:txBody>
                    <a:bodyPr/>
                    <a:lstStyle/>
                    <a:p>
                      <a:pPr marL="0" marR="0" lvl="0" indent="0" algn="l" rtl="0">
                        <a:spcBef>
                          <a:spcPts val="0"/>
                        </a:spcBef>
                        <a:spcAft>
                          <a:spcPts val="0"/>
                        </a:spcAft>
                        <a:buNone/>
                      </a:pPr>
                      <a:r>
                        <a:rPr lang="en-GB" sz="1800"/>
                        <a:t>Hard, smooth, tough, dull</a:t>
                      </a:r>
                      <a:endParaRPr/>
                    </a:p>
                  </a:txBody>
                  <a:tcPr marL="91450" marR="91450" marT="45725" marB="45725"/>
                </a:tc>
                <a:tc>
                  <a:txBody>
                    <a:bodyPr/>
                    <a:lstStyle/>
                    <a:p>
                      <a:pPr marL="0" marR="0" lvl="0" indent="0" algn="l" rtl="0">
                        <a:spcBef>
                          <a:spcPts val="0"/>
                        </a:spcBef>
                        <a:spcAft>
                          <a:spcPts val="0"/>
                        </a:spcAft>
                        <a:buNone/>
                      </a:pPr>
                      <a:r>
                        <a:rPr lang="en-GB" sz="1800"/>
                        <a:t>1/5</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GB" sz="1800"/>
                        <a:t>C.D.</a:t>
                      </a:r>
                      <a:endParaRPr/>
                    </a:p>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GB" sz="1800"/>
                        <a:t>Shiny, smooth</a:t>
                      </a:r>
                      <a:endParaRPr/>
                    </a:p>
                  </a:txBody>
                  <a:tcPr marL="91450" marR="91450" marT="45725" marB="45725"/>
                </a:tc>
                <a:tc>
                  <a:txBody>
                    <a:bodyPr/>
                    <a:lstStyle/>
                    <a:p>
                      <a:pPr marL="0" marR="0" lvl="0" indent="0" algn="l" rtl="0">
                        <a:spcBef>
                          <a:spcPts val="0"/>
                        </a:spcBef>
                        <a:spcAft>
                          <a:spcPts val="0"/>
                        </a:spcAft>
                        <a:buNone/>
                      </a:pPr>
                      <a:r>
                        <a:rPr lang="en-GB" sz="1800"/>
                        <a:t>5/5 – only on one side. The other side is dull</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GB" sz="1800"/>
                        <a:t>Black paper</a:t>
                      </a:r>
                      <a:endParaRPr/>
                    </a:p>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GB" sz="1800"/>
                        <a:t>Dark, dull, smooth, flat</a:t>
                      </a:r>
                      <a:endParaRPr/>
                    </a:p>
                  </a:txBody>
                  <a:tcPr marL="91450" marR="91450" marT="45725" marB="45725"/>
                </a:tc>
                <a:tc>
                  <a:txBody>
                    <a:bodyPr/>
                    <a:lstStyle/>
                    <a:p>
                      <a:pPr marL="0" marR="0" lvl="0" indent="0" algn="l" rtl="0">
                        <a:spcBef>
                          <a:spcPts val="0"/>
                        </a:spcBef>
                        <a:spcAft>
                          <a:spcPts val="0"/>
                        </a:spcAft>
                        <a:buNone/>
                      </a:pPr>
                      <a:r>
                        <a:rPr lang="en-GB" sz="1800"/>
                        <a:t>0/5 – nothing is reflected</a:t>
                      </a:r>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GB" sz="1800"/>
                        <a:t>Laptop</a:t>
                      </a:r>
                      <a:endParaRPr/>
                    </a:p>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GB" sz="1800"/>
                        <a:t>Silver, smooth, dull</a:t>
                      </a:r>
                      <a:endParaRPr/>
                    </a:p>
                  </a:txBody>
                  <a:tcPr marL="91450" marR="91450" marT="45725" marB="45725"/>
                </a:tc>
                <a:tc>
                  <a:txBody>
                    <a:bodyPr/>
                    <a:lstStyle/>
                    <a:p>
                      <a:pPr marL="0" marR="0" lvl="0" indent="0" algn="l" rtl="0">
                        <a:spcBef>
                          <a:spcPts val="0"/>
                        </a:spcBef>
                        <a:spcAft>
                          <a:spcPts val="0"/>
                        </a:spcAft>
                        <a:buNone/>
                      </a:pPr>
                      <a:r>
                        <a:rPr lang="en-GB" sz="1800"/>
                        <a:t>1/5 – only a little bit is reflected</a:t>
                      </a:r>
                      <a:endParaRPr/>
                    </a:p>
                  </a:txBody>
                  <a:tcPr marL="91450" marR="91450" marT="45725" marB="45725"/>
                </a:tc>
                <a:extLst>
                  <a:ext uri="{0D108BD9-81ED-4DB2-BD59-A6C34878D82A}">
                    <a16:rowId xmlns:a16="http://schemas.microsoft.com/office/drawing/2014/main" val="10005"/>
                  </a:ext>
                </a:extLst>
              </a:tr>
              <a:tr h="370850">
                <a:tc gridSpan="3">
                  <a:txBody>
                    <a:bodyPr/>
                    <a:lstStyle/>
                    <a:p>
                      <a:pPr marL="0" marR="0" lvl="0" indent="0" algn="l" rtl="0">
                        <a:spcBef>
                          <a:spcPts val="0"/>
                        </a:spcBef>
                        <a:spcAft>
                          <a:spcPts val="0"/>
                        </a:spcAft>
                        <a:buNone/>
                      </a:pPr>
                      <a:r>
                        <a:rPr lang="en-GB" sz="1800" b="1"/>
                        <a:t>What do you notice about the objects that reflected the most light?</a:t>
                      </a:r>
                      <a:endParaRPr/>
                    </a:p>
                    <a:p>
                      <a:pPr marL="0" marR="0" lvl="0" indent="0" algn="l" rtl="0">
                        <a:spcBef>
                          <a:spcPts val="0"/>
                        </a:spcBef>
                        <a:spcAft>
                          <a:spcPts val="0"/>
                        </a:spcAft>
                        <a:buNone/>
                      </a:pPr>
                      <a:r>
                        <a:rPr lang="en-GB" sz="1800"/>
                        <a:t>An object is very shiny if light reflects very well from it. Some objects are shinier than others because they reflect light well.</a:t>
                      </a:r>
                      <a:endParaRPr/>
                    </a:p>
                    <a:p>
                      <a:pPr marL="0" marR="0" lvl="0" indent="0" algn="l" rtl="0">
                        <a:spcBef>
                          <a:spcPts val="0"/>
                        </a:spcBef>
                        <a:spcAft>
                          <a:spcPts val="0"/>
                        </a:spcAft>
                        <a:buNone/>
                      </a:pPr>
                      <a:endParaRPr sz="1800"/>
                    </a:p>
                  </a:txBody>
                  <a:tcPr marL="91450" marR="91450" marT="45725" marB="457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A16988A4411D43993AF1AD54B21A42" ma:contentTypeVersion="18" ma:contentTypeDescription="Create a new document." ma:contentTypeScope="" ma:versionID="7d3cd43ba70f36fa3c37690c706d8f06">
  <xsd:schema xmlns:xsd="http://www.w3.org/2001/XMLSchema" xmlns:xs="http://www.w3.org/2001/XMLSchema" xmlns:p="http://schemas.microsoft.com/office/2006/metadata/properties" xmlns:ns2="595e4c87-8aad-4424-8d13-4e1a0ac8f772" xmlns:ns3="a06a9706-ad8f-4101-9ff4-bb1986540cca" targetNamespace="http://schemas.microsoft.com/office/2006/metadata/properties" ma:root="true" ma:fieldsID="98fd641a8cfad8eba1586fc43b07f76d" ns2:_="" ns3:_="">
    <xsd:import namespace="595e4c87-8aad-4424-8d13-4e1a0ac8f772"/>
    <xsd:import namespace="a06a9706-ad8f-4101-9ff4-bb1986540cc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5e4c87-8aad-4424-8d13-4e1a0ac8f7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b860b5a-276f-4e20-a60a-049ecf2d2c4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06a9706-ad8f-4101-9ff4-bb1986540cc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c8a0f90-a25b-428a-ba85-bf7ee30a594a}" ma:internalName="TaxCatchAll" ma:showField="CatchAllData" ma:web="a06a9706-ad8f-4101-9ff4-bb1986540c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87E7EF-9DBE-497A-BD3F-4A60CE14BFA1}"/>
</file>

<file path=customXml/itemProps2.xml><?xml version="1.0" encoding="utf-8"?>
<ds:datastoreItem xmlns:ds="http://schemas.openxmlformats.org/officeDocument/2006/customXml" ds:itemID="{206A50AC-7FCB-46D1-8E2C-F13EC9BE537E}"/>
</file>

<file path=docProps/app.xml><?xml version="1.0" encoding="utf-8"?>
<Properties xmlns="http://schemas.openxmlformats.org/officeDocument/2006/extended-properties" xmlns:vt="http://schemas.openxmlformats.org/officeDocument/2006/docPropsVTypes">
  <TotalTime>0</TotalTime>
  <Words>936</Words>
  <Application>Microsoft Office PowerPoint</Application>
  <PresentationFormat>Widescreen</PresentationFormat>
  <Paragraphs>132</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Calibri</vt:lpstr>
      <vt:lpstr>Lato Black</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Wood</dc:creator>
  <cp:lastModifiedBy>Alistair Strayton</cp:lastModifiedBy>
  <cp:revision>1</cp:revision>
  <dcterms:created xsi:type="dcterms:W3CDTF">2020-03-28T09:27:35Z</dcterms:created>
  <dcterms:modified xsi:type="dcterms:W3CDTF">2020-04-18T14:34:21Z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0x010100ECDF125A2BE7EC4BBA5D53924D00436D</vt:lpwstr>
  </property>
</Properties>
</file>