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3" r:id="rId5"/>
    <p:sldId id="280" r:id="rId6"/>
    <p:sldId id="274" r:id="rId7"/>
    <p:sldId id="275" r:id="rId8"/>
    <p:sldId id="276" r:id="rId9"/>
    <p:sldId id="277" r:id="rId10"/>
    <p:sldId id="264" r:id="rId11"/>
    <p:sldId id="278" r:id="rId12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, Lucy" initials="WL" lastIdx="1" clrIdx="0">
    <p:extLst>
      <p:ext uri="{19B8F6BF-5375-455C-9EA6-DF929625EA0E}">
        <p15:presenceInfo xmlns:p15="http://schemas.microsoft.com/office/powerpoint/2012/main" userId="Wood, Luc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D3D39B-B08C-4B0F-BE71-FA6A9396E936}" v="2" dt="2020-06-16T21:47:20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Lucy" userId="fc26114c-1456-4dbd-af7e-8d6f300a5a38" providerId="ADAL" clId="{DCD3D39B-B08C-4B0F-BE71-FA6A9396E936}"/>
    <pc:docChg chg="modSld">
      <pc:chgData name="Wood, Lucy" userId="fc26114c-1456-4dbd-af7e-8d6f300a5a38" providerId="ADAL" clId="{DCD3D39B-B08C-4B0F-BE71-FA6A9396E936}" dt="2020-06-16T22:18:26.246" v="4" actId="1076"/>
      <pc:docMkLst>
        <pc:docMk/>
      </pc:docMkLst>
      <pc:sldChg chg="modSp">
        <pc:chgData name="Wood, Lucy" userId="fc26114c-1456-4dbd-af7e-8d6f300a5a38" providerId="ADAL" clId="{DCD3D39B-B08C-4B0F-BE71-FA6A9396E936}" dt="2020-06-16T22:18:09.674" v="3" actId="1076"/>
        <pc:sldMkLst>
          <pc:docMk/>
          <pc:sldMk cId="973578429" sldId="274"/>
        </pc:sldMkLst>
        <pc:spChg chg="mod">
          <ac:chgData name="Wood, Lucy" userId="fc26114c-1456-4dbd-af7e-8d6f300a5a38" providerId="ADAL" clId="{DCD3D39B-B08C-4B0F-BE71-FA6A9396E936}" dt="2020-06-16T22:18:09.674" v="3" actId="1076"/>
          <ac:spMkLst>
            <pc:docMk/>
            <pc:sldMk cId="973578429" sldId="274"/>
            <ac:spMk id="8" creationId="{79B46AC2-87E5-4792-B4B5-8EEC446DFCD9}"/>
          </ac:spMkLst>
        </pc:spChg>
      </pc:sldChg>
      <pc:sldChg chg="modSp">
        <pc:chgData name="Wood, Lucy" userId="fc26114c-1456-4dbd-af7e-8d6f300a5a38" providerId="ADAL" clId="{DCD3D39B-B08C-4B0F-BE71-FA6A9396E936}" dt="2020-06-16T22:18:26.246" v="4" actId="1076"/>
        <pc:sldMkLst>
          <pc:docMk/>
          <pc:sldMk cId="943217510" sldId="275"/>
        </pc:sldMkLst>
        <pc:spChg chg="mod">
          <ac:chgData name="Wood, Lucy" userId="fc26114c-1456-4dbd-af7e-8d6f300a5a38" providerId="ADAL" clId="{DCD3D39B-B08C-4B0F-BE71-FA6A9396E936}" dt="2020-06-16T22:18:26.246" v="4" actId="1076"/>
          <ac:spMkLst>
            <pc:docMk/>
            <pc:sldMk cId="943217510" sldId="275"/>
            <ac:spMk id="8" creationId="{6B30AF59-747B-42F0-BC02-9A95F6C0CA16}"/>
          </ac:spMkLst>
        </pc:spChg>
      </pc:sldChg>
      <pc:sldChg chg="addSp modSp">
        <pc:chgData name="Wood, Lucy" userId="fc26114c-1456-4dbd-af7e-8d6f300a5a38" providerId="ADAL" clId="{DCD3D39B-B08C-4B0F-BE71-FA6A9396E936}" dt="2020-06-16T21:47:30.897" v="2" actId="1076"/>
        <pc:sldMkLst>
          <pc:docMk/>
          <pc:sldMk cId="727651397" sldId="280"/>
        </pc:sldMkLst>
        <pc:picChg chg="add mod">
          <ac:chgData name="Wood, Lucy" userId="fc26114c-1456-4dbd-af7e-8d6f300a5a38" providerId="ADAL" clId="{DCD3D39B-B08C-4B0F-BE71-FA6A9396E936}" dt="2020-06-16T21:47:30.897" v="2" actId="1076"/>
          <ac:picMkLst>
            <pc:docMk/>
            <pc:sldMk cId="727651397" sldId="280"/>
            <ac:picMk id="9" creationId="{C880EDF2-22EB-41E8-9B0B-D5740B89DAE9}"/>
          </ac:picMkLst>
        </pc:picChg>
      </pc:sldChg>
    </pc:docChg>
  </pc:docChgLst>
  <pc:docChgLst>
    <pc:chgData name="Wood, Lucy" userId="fc26114c-1456-4dbd-af7e-8d6f300a5a38" providerId="ADAL" clId="{810719E2-B1A4-4D18-B5F0-72E3F29626C9}"/>
    <pc:docChg chg="undo custSel modSld">
      <pc:chgData name="Wood, Lucy" userId="fc26114c-1456-4dbd-af7e-8d6f300a5a38" providerId="ADAL" clId="{810719E2-B1A4-4D18-B5F0-72E3F29626C9}" dt="2020-06-16T21:27:19.141" v="238" actId="20577"/>
      <pc:docMkLst>
        <pc:docMk/>
      </pc:docMkLst>
      <pc:sldChg chg="modSp">
        <pc:chgData name="Wood, Lucy" userId="fc26114c-1456-4dbd-af7e-8d6f300a5a38" providerId="ADAL" clId="{810719E2-B1A4-4D18-B5F0-72E3F29626C9}" dt="2020-06-16T21:27:19.141" v="238" actId="20577"/>
        <pc:sldMkLst>
          <pc:docMk/>
          <pc:sldMk cId="4268399292" sldId="263"/>
        </pc:sldMkLst>
        <pc:spChg chg="mod">
          <ac:chgData name="Wood, Lucy" userId="fc26114c-1456-4dbd-af7e-8d6f300a5a38" providerId="ADAL" clId="{810719E2-B1A4-4D18-B5F0-72E3F29626C9}" dt="2020-06-16T21:27:19.141" v="238" actId="20577"/>
          <ac:spMkLst>
            <pc:docMk/>
            <pc:sldMk cId="4268399292" sldId="263"/>
            <ac:spMk id="19" creationId="{1D7C7D8B-3E2D-40BF-8D11-7997DD81E41F}"/>
          </ac:spMkLst>
        </pc:spChg>
      </pc:sldChg>
      <pc:sldChg chg="modSp">
        <pc:chgData name="Wood, Lucy" userId="fc26114c-1456-4dbd-af7e-8d6f300a5a38" providerId="ADAL" clId="{810719E2-B1A4-4D18-B5F0-72E3F29626C9}" dt="2020-06-16T21:22:52.082" v="54" actId="20577"/>
        <pc:sldMkLst>
          <pc:docMk/>
          <pc:sldMk cId="3975689586" sldId="264"/>
        </pc:sldMkLst>
        <pc:spChg chg="mod">
          <ac:chgData name="Wood, Lucy" userId="fc26114c-1456-4dbd-af7e-8d6f300a5a38" providerId="ADAL" clId="{810719E2-B1A4-4D18-B5F0-72E3F29626C9}" dt="2020-06-16T21:22:52.082" v="54" actId="20577"/>
          <ac:spMkLst>
            <pc:docMk/>
            <pc:sldMk cId="3975689586" sldId="264"/>
            <ac:spMk id="6" creationId="{9C383873-1ACC-4285-9071-305DE9E2508F}"/>
          </ac:spMkLst>
        </pc:spChg>
      </pc:sldChg>
      <pc:sldChg chg="modSp">
        <pc:chgData name="Wood, Lucy" userId="fc26114c-1456-4dbd-af7e-8d6f300a5a38" providerId="ADAL" clId="{810719E2-B1A4-4D18-B5F0-72E3F29626C9}" dt="2020-06-16T21:18:07.015" v="7" actId="20577"/>
        <pc:sldMkLst>
          <pc:docMk/>
          <pc:sldMk cId="943217510" sldId="275"/>
        </pc:sldMkLst>
        <pc:spChg chg="mod">
          <ac:chgData name="Wood, Lucy" userId="fc26114c-1456-4dbd-af7e-8d6f300a5a38" providerId="ADAL" clId="{810719E2-B1A4-4D18-B5F0-72E3F29626C9}" dt="2020-06-16T21:18:07.015" v="7" actId="20577"/>
          <ac:spMkLst>
            <pc:docMk/>
            <pc:sldMk cId="943217510" sldId="275"/>
            <ac:spMk id="7" creationId="{ABE528BD-6765-41EB-BCFF-23AD5C22DABE}"/>
          </ac:spMkLst>
        </pc:spChg>
      </pc:sldChg>
      <pc:sldChg chg="modSp">
        <pc:chgData name="Wood, Lucy" userId="fc26114c-1456-4dbd-af7e-8d6f300a5a38" providerId="ADAL" clId="{810719E2-B1A4-4D18-B5F0-72E3F29626C9}" dt="2020-06-16T21:25:56.537" v="228" actId="6549"/>
        <pc:sldMkLst>
          <pc:docMk/>
          <pc:sldMk cId="3571460934" sldId="276"/>
        </pc:sldMkLst>
        <pc:spChg chg="mod">
          <ac:chgData name="Wood, Lucy" userId="fc26114c-1456-4dbd-af7e-8d6f300a5a38" providerId="ADAL" clId="{810719E2-B1A4-4D18-B5F0-72E3F29626C9}" dt="2020-06-16T21:25:56.537" v="228" actId="6549"/>
          <ac:spMkLst>
            <pc:docMk/>
            <pc:sldMk cId="3571460934" sldId="276"/>
            <ac:spMk id="4" creationId="{1963C878-0145-4B39-83A1-0FA000DA3A76}"/>
          </ac:spMkLst>
        </pc:spChg>
      </pc:sldChg>
      <pc:sldChg chg="addSp delSp modSp">
        <pc:chgData name="Wood, Lucy" userId="fc26114c-1456-4dbd-af7e-8d6f300a5a38" providerId="ADAL" clId="{810719E2-B1A4-4D18-B5F0-72E3F29626C9}" dt="2020-06-16T21:21:20.603" v="28" actId="14100"/>
        <pc:sldMkLst>
          <pc:docMk/>
          <pc:sldMk cId="3132123751" sldId="277"/>
        </pc:sldMkLst>
        <pc:spChg chg="mod">
          <ac:chgData name="Wood, Lucy" userId="fc26114c-1456-4dbd-af7e-8d6f300a5a38" providerId="ADAL" clId="{810719E2-B1A4-4D18-B5F0-72E3F29626C9}" dt="2020-06-16T21:19:20.547" v="25" actId="20577"/>
          <ac:spMkLst>
            <pc:docMk/>
            <pc:sldMk cId="3132123751" sldId="277"/>
            <ac:spMk id="6" creationId="{62D9BE05-8D1B-4001-B101-B143BDE0F8F5}"/>
          </ac:spMkLst>
        </pc:spChg>
        <pc:picChg chg="del">
          <ac:chgData name="Wood, Lucy" userId="fc26114c-1456-4dbd-af7e-8d6f300a5a38" providerId="ADAL" clId="{810719E2-B1A4-4D18-B5F0-72E3F29626C9}" dt="2020-06-16T21:19:11.959" v="9" actId="478"/>
          <ac:picMkLst>
            <pc:docMk/>
            <pc:sldMk cId="3132123751" sldId="277"/>
            <ac:picMk id="11" creationId="{AE9CFE43-BB52-4FCA-8E82-337F53EAE44D}"/>
          </ac:picMkLst>
        </pc:picChg>
        <pc:picChg chg="add mod">
          <ac:chgData name="Wood, Lucy" userId="fc26114c-1456-4dbd-af7e-8d6f300a5a38" providerId="ADAL" clId="{810719E2-B1A4-4D18-B5F0-72E3F29626C9}" dt="2020-06-16T21:21:20.603" v="28" actId="14100"/>
          <ac:picMkLst>
            <pc:docMk/>
            <pc:sldMk cId="3132123751" sldId="277"/>
            <ac:picMk id="16" creationId="{EC5F9E2D-885E-488A-AE2C-B143F7433E3C}"/>
          </ac:picMkLst>
        </pc:picChg>
      </pc:sldChg>
      <pc:sldChg chg="modSp">
        <pc:chgData name="Wood, Lucy" userId="fc26114c-1456-4dbd-af7e-8d6f300a5a38" providerId="ADAL" clId="{810719E2-B1A4-4D18-B5F0-72E3F29626C9}" dt="2020-06-16T21:23:34.594" v="68" actId="6549"/>
        <pc:sldMkLst>
          <pc:docMk/>
          <pc:sldMk cId="3403214038" sldId="278"/>
        </pc:sldMkLst>
        <pc:spChg chg="mod">
          <ac:chgData name="Wood, Lucy" userId="fc26114c-1456-4dbd-af7e-8d6f300a5a38" providerId="ADAL" clId="{810719E2-B1A4-4D18-B5F0-72E3F29626C9}" dt="2020-06-16T21:23:34.594" v="68" actId="6549"/>
          <ac:spMkLst>
            <pc:docMk/>
            <pc:sldMk cId="3403214038" sldId="278"/>
            <ac:spMk id="3" creationId="{82296B00-DB0C-4453-AC3D-00D5840809E8}"/>
          </ac:spMkLst>
        </pc:spChg>
      </pc:sldChg>
      <pc:sldChg chg="modSp">
        <pc:chgData name="Wood, Lucy" userId="fc26114c-1456-4dbd-af7e-8d6f300a5a38" providerId="ADAL" clId="{810719E2-B1A4-4D18-B5F0-72E3F29626C9}" dt="2020-06-16T21:25:51.962" v="226" actId="20577"/>
        <pc:sldMkLst>
          <pc:docMk/>
          <pc:sldMk cId="727651397" sldId="280"/>
        </pc:sldMkLst>
        <pc:spChg chg="mod">
          <ac:chgData name="Wood, Lucy" userId="fc26114c-1456-4dbd-af7e-8d6f300a5a38" providerId="ADAL" clId="{810719E2-B1A4-4D18-B5F0-72E3F29626C9}" dt="2020-06-16T21:25:51.962" v="226" actId="20577"/>
          <ac:spMkLst>
            <pc:docMk/>
            <pc:sldMk cId="727651397" sldId="280"/>
            <ac:spMk id="6" creationId="{25A0C3EB-047A-46DE-8E70-CE2935951B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8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1" descr="A gold and blue neck tie&#10;&#10;Description automatically generated">
            <a:extLst>
              <a:ext uri="{FF2B5EF4-FFF2-40B4-BE49-F238E27FC236}">
                <a16:creationId xmlns:a16="http://schemas.microsoft.com/office/drawing/2014/main" id="{8F45A21E-395F-4D24-82CF-EFB974683D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7" b="20845"/>
          <a:stretch/>
        </p:blipFill>
        <p:spPr>
          <a:xfrm>
            <a:off x="2989580" y="466821"/>
            <a:ext cx="9202420" cy="596606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A66894-5BDA-42C7-9C56-B221BACF2E90}"/>
              </a:ext>
            </a:extLst>
          </p:cNvPr>
          <p:cNvSpPr/>
          <p:nvPr userDrawn="1"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4653011-51ED-431E-9C8A-9EA8E02609B3}"/>
              </a:ext>
            </a:extLst>
          </p:cNvPr>
          <p:cNvSpPr/>
          <p:nvPr userDrawn="1"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BE1E0-278E-4B95-BD44-45F1BD5C5BB9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872A2C9-815B-48AD-B7A4-ED683CFBD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21FF40-5C85-4BAD-B578-9497888F3D55}"/>
              </a:ext>
            </a:extLst>
          </p:cNvPr>
          <p:cNvSpPr/>
          <p:nvPr userDrawn="1"/>
        </p:nvSpPr>
        <p:spPr>
          <a:xfrm>
            <a:off x="0" y="155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6EDDCC-7ABD-464D-8544-B582D53FCBA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7291388" y="466820"/>
            <a:ext cx="4622446" cy="59690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7896988-8E9D-4748-A38C-8584500B48C1}"/>
              </a:ext>
            </a:extLst>
          </p:cNvPr>
          <p:cNvSpPr txBox="1"/>
          <p:nvPr userDrawn="1"/>
        </p:nvSpPr>
        <p:spPr>
          <a:xfrm>
            <a:off x="7461250" y="797021"/>
            <a:ext cx="4438650" cy="120032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parents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supporting your child’s learning in science.</a:t>
            </a:r>
          </a:p>
          <a:p>
            <a:pPr algn="l"/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A958827-0B4B-4C81-97FC-47BD712B27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350" y="2368550"/>
            <a:ext cx="5473700" cy="1314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2-4 line sub-head giving context goes</a:t>
            </a:r>
            <a:br>
              <a:rPr lang="en-US" dirty="0"/>
            </a:br>
            <a:r>
              <a:rPr lang="en-US" dirty="0"/>
              <a:t>in here, using soft returns in order</a:t>
            </a:r>
            <a:br>
              <a:rPr lang="en-US" dirty="0"/>
            </a:br>
            <a:r>
              <a:rPr lang="en-US" dirty="0"/>
              <a:t>to follow the edge if possible</a:t>
            </a:r>
          </a:p>
          <a:p>
            <a:pPr lvl="0"/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86A3046-759C-4E24-95D6-CF9C159206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410200"/>
            <a:ext cx="5473700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 ? </a:t>
            </a:r>
            <a:br>
              <a:rPr lang="en-US" dirty="0"/>
            </a:br>
            <a:r>
              <a:rPr lang="en-US" dirty="0"/>
              <a:t>Age ?? - ??</a:t>
            </a: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7196C0DD-3AE5-48A5-B94A-349E485B0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558768"/>
            <a:ext cx="5473700" cy="1395842"/>
          </a:xfr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Lesson plan main title in here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5614147-8486-4B4F-AFE4-8D1FD66939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6769" y="1805354"/>
            <a:ext cx="4391025" cy="4657359"/>
          </a:xfrm>
        </p:spPr>
        <p:txBody>
          <a:bodyPr/>
          <a:lstStyle>
            <a:lvl1pPr marL="0" indent="0">
              <a:buNone/>
              <a:defRPr sz="1800" b="1" i="1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Before the session:</a:t>
            </a:r>
          </a:p>
          <a:p>
            <a:pPr lvl="1"/>
            <a:r>
              <a:rPr lang="en-US" dirty="0"/>
              <a:t>Please read slide 2</a:t>
            </a:r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DC67356-C01B-4857-B787-F7594B7EC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484" y="879794"/>
            <a:ext cx="10515601" cy="327033"/>
          </a:xfrm>
        </p:spPr>
        <p:txBody>
          <a:bodyPr>
            <a:normAutofit/>
          </a:bodyPr>
          <a:lstStyle>
            <a:lvl1pPr marL="0" indent="0" rtl="0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(additional information - always in brackets)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15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8F5CB9-9E61-4B57-8544-30C6997F8314}"/>
              </a:ext>
            </a:extLst>
          </p:cNvPr>
          <p:cNvSpPr/>
          <p:nvPr userDrawn="1"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CBAED82-2212-45F3-A4AB-22D57CA37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7" name="Slide Number Placeholder 29">
            <a:extLst>
              <a:ext uri="{FF2B5EF4-FFF2-40B4-BE49-F238E27FC236}">
                <a16:creationId xmlns:a16="http://schemas.microsoft.com/office/drawing/2014/main" id="{45B1E787-C8F0-4FBF-997A-FC54DF86F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9">
            <a:extLst>
              <a:ext uri="{FF2B5EF4-FFF2-40B4-BE49-F238E27FC236}">
                <a16:creationId xmlns:a16="http://schemas.microsoft.com/office/drawing/2014/main" id="{EEFDF487-C62E-47A1-9C76-3CB9A89BA7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60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1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5" r:id="rId4"/>
    <p:sldLayoutId id="2147483656" r:id="rId5"/>
    <p:sldLayoutId id="214748365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hyperlink" Target="https://www.bbc.co.uk/bitesize/topics/zy66fg8/articles/zx4ktv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science-ks1-ks2-ivys-plant-workshop-what-is-pollination-and-how-does-it-work/zv4df4j" TargetMode="External"/><Relationship Id="rId2" Type="http://schemas.openxmlformats.org/officeDocument/2006/relationships/hyperlink" Target="https://www.bbc.co.uk/bitesize/topics/zy66fg8/articles/zx4ktv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A meadow of flowers in the evening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721" y="476892"/>
            <a:ext cx="8951279" cy="5966063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Plants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10909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What is pollen and pollination?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3 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7 - 8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F0C587-26AA-4439-B1E6-7689BCF8CAC6}"/>
              </a:ext>
            </a:extLst>
          </p:cNvPr>
          <p:cNvGrpSpPr/>
          <p:nvPr/>
        </p:nvGrpSpPr>
        <p:grpSpPr>
          <a:xfrm>
            <a:off x="7291388" y="466820"/>
            <a:ext cx="4622446" cy="5969030"/>
            <a:chOff x="7291389" y="641565"/>
            <a:chExt cx="4352921" cy="565630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8CB53FB-648D-4E9F-BF0E-AD68265C8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7C7D8B-3E2D-40BF-8D11-7997DD81E41F}"/>
                </a:ext>
              </a:extLst>
            </p:cNvPr>
            <p:cNvSpPr txBox="1"/>
            <p:nvPr/>
          </p:nvSpPr>
          <p:spPr>
            <a:xfrm>
              <a:off x="7453312" y="697498"/>
              <a:ext cx="3923476" cy="559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1" dirty="0">
                <a:solidFill>
                  <a:schemeClr val="bg1"/>
                </a:solidFill>
              </a:endParaRPr>
            </a:p>
            <a:p>
              <a:r>
                <a:rPr lang="en-GB" b="1" dirty="0">
                  <a:solidFill>
                    <a:schemeClr val="bg1"/>
                  </a:solidFill>
                </a:rPr>
                <a:t>For parents</a:t>
              </a:r>
            </a:p>
            <a:p>
              <a:r>
                <a:rPr lang="en-GB" i="1" dirty="0">
                  <a:solidFill>
                    <a:schemeClr val="bg1"/>
                  </a:solidFill>
                </a:rPr>
                <a:t>Thank you for supporting your child’s learning in science.</a:t>
              </a:r>
            </a:p>
            <a:p>
              <a:r>
                <a:rPr lang="en-GB" b="1" i="1" dirty="0">
                  <a:solidFill>
                    <a:schemeClr val="bg1"/>
                  </a:solidFill>
                </a:rPr>
                <a:t>Before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Please read slide 2 so you know what your child is learning and what you need to get ready.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As an alternative </a:t>
              </a:r>
              <a:r>
                <a:rPr lang="en-GB">
                  <a:solidFill>
                    <a:schemeClr val="bg1"/>
                  </a:solidFill>
                </a:rPr>
                <a:t>to plain </a:t>
              </a:r>
              <a:r>
                <a:rPr lang="en-GB" dirty="0">
                  <a:solidFill>
                    <a:schemeClr val="bg1"/>
                  </a:solidFill>
                </a:rPr>
                <a:t>paper, slide 5 may be printed for your child to record on.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During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Share the learning intentions on slide 2.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Support your child with the main activities on slides 3, 4 &amp; 5, as needed. 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6 is a further, optional activity.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7 has a glossary of key terms.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Reviewing with your child: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8 gives an idea of what your child may produce.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F61F-CA84-48FC-923C-C18F5755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BB7E4-5010-4AED-94E3-9DA2E07AB4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161EA-2DD3-4E66-9DB5-68706A8F5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484" y="557939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is pollen and pollination?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25636A-B5B7-492C-BB81-DF5FAB2B165E}"/>
              </a:ext>
            </a:extLst>
          </p:cNvPr>
          <p:cNvSpPr txBox="1">
            <a:spLocks/>
          </p:cNvSpPr>
          <p:nvPr/>
        </p:nvSpPr>
        <p:spPr>
          <a:xfrm>
            <a:off x="838200" y="1644140"/>
            <a:ext cx="5181600" cy="30683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000" dirty="0"/>
              <a:t>Key Learning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/>
                </a:solidFill>
              </a:rPr>
              <a:t>To know that pollen is a substance that </a:t>
            </a:r>
            <a:r>
              <a:rPr lang="en-GB" sz="2000" dirty="0"/>
              <a:t>causes plants to form seeds.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/>
                </a:solidFill>
              </a:rPr>
              <a:t>Pollen, which is produced by the male part of the flower, is transferred to the female part of other flowers (</a:t>
            </a:r>
            <a:r>
              <a:rPr lang="en-GB" sz="2000">
                <a:solidFill>
                  <a:schemeClr val="tx1"/>
                </a:solidFill>
              </a:rPr>
              <a:t>pollination).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tx1"/>
                </a:solidFill>
              </a:rPr>
              <a:t>Some plants produce flowers which enable the plant to reproduce.</a:t>
            </a:r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A0C3EB-047A-46DE-8E70-CE2935951BF1}"/>
              </a:ext>
            </a:extLst>
          </p:cNvPr>
          <p:cNvSpPr txBox="1">
            <a:spLocks/>
          </p:cNvSpPr>
          <p:nvPr/>
        </p:nvSpPr>
        <p:spPr>
          <a:xfrm>
            <a:off x="838198" y="4943061"/>
            <a:ext cx="5181600" cy="1233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can…</a:t>
            </a:r>
          </a:p>
          <a:p>
            <a:r>
              <a:rPr lang="en-GB" sz="2000" dirty="0">
                <a:solidFill>
                  <a:schemeClr val="tx1"/>
                </a:solidFill>
              </a:rPr>
              <a:t>observe flowers carefully to identify the pollen and pollinators.</a:t>
            </a:r>
            <a:endParaRPr lang="en-GB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2DF2BE-4D15-49DB-89B6-ED5A16E80E1E}"/>
              </a:ext>
            </a:extLst>
          </p:cNvPr>
          <p:cNvSpPr txBox="1">
            <a:spLocks/>
          </p:cNvSpPr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</a:rPr>
              <a:t>Activities </a:t>
            </a:r>
            <a:r>
              <a:rPr lang="en-GB" sz="2000" dirty="0">
                <a:solidFill>
                  <a:schemeClr val="tx1"/>
                </a:solidFill>
              </a:rPr>
              <a:t>(pages 3-5): 40 mins</a:t>
            </a:r>
          </a:p>
          <a:p>
            <a:r>
              <a:rPr lang="en-GB" sz="2000" dirty="0">
                <a:solidFill>
                  <a:schemeClr val="tx1"/>
                </a:solidFill>
              </a:rPr>
              <a:t>Use plain paper and a pencil.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You will need:</a:t>
            </a:r>
          </a:p>
          <a:p>
            <a:pPr lvl="0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 card</a:t>
            </a:r>
          </a:p>
          <a:p>
            <a:pPr lvl="0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 colouring pens/pencils</a:t>
            </a:r>
          </a:p>
          <a:p>
            <a:pPr lvl="0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a sugary substance (honey, sugar)</a:t>
            </a:r>
          </a:p>
          <a:p>
            <a:pPr lvl="0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an outdoor space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</a:rPr>
              <a:t>Taking it further… </a:t>
            </a:r>
            <a:r>
              <a:rPr lang="en-GB" sz="2000" dirty="0">
                <a:solidFill>
                  <a:schemeClr val="tx1"/>
                </a:solidFill>
              </a:rPr>
              <a:t>(page 6): 20 mins</a:t>
            </a:r>
          </a:p>
          <a:p>
            <a:r>
              <a:rPr lang="en-GB" sz="2000" dirty="0">
                <a:solidFill>
                  <a:schemeClr val="tx1"/>
                </a:solidFill>
              </a:rPr>
              <a:t>You may like to write an acrostic poem about pollination. 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805CA3-107A-48F1-805B-A5304C944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b="26799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</p:spPr>
      </p:pic>
      <p:pic>
        <p:nvPicPr>
          <p:cNvPr id="9" name="Picture 8" descr="Notepad, Memo, Pencil, Writing, Note">
            <a:extLst>
              <a:ext uri="{FF2B5EF4-FFF2-40B4-BE49-F238E27FC236}">
                <a16:creationId xmlns:a16="http://schemas.microsoft.com/office/drawing/2014/main" id="{C880EDF2-22EB-41E8-9B0B-D5740B89DA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367" y="1900864"/>
            <a:ext cx="708835" cy="776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65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Explore, review, think, talk…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2598"/>
            <a:ext cx="7088697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can you observe in your outdoor space?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0" y="1438905"/>
            <a:ext cx="5181600" cy="4685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chemeClr val="tx1"/>
                </a:solidFill>
              </a:rPr>
              <a:t>Watch this BBC bitesize clip: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hlinkClick r:id="rId2"/>
              </a:rPr>
              <a:t>https://www.bbc.co.uk/bitesize/topics/zy66fg8/articles/zx4ktv4</a:t>
            </a: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Go into your garden or outdoor space, with an adult and spend just 5 minutes observing a few of the flowers.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357730" y="1428290"/>
            <a:ext cx="5181600" cy="4696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What will you be observing?</a:t>
            </a:r>
          </a:p>
          <a:p>
            <a:r>
              <a:rPr lang="en-GB" sz="2000" dirty="0"/>
              <a:t>Look out for any insects visiting the flowers.</a:t>
            </a:r>
          </a:p>
          <a:p>
            <a:r>
              <a:rPr lang="en-GB" sz="2000" dirty="0"/>
              <a:t>Which plants did they visit the most? </a:t>
            </a:r>
          </a:p>
          <a:p>
            <a:r>
              <a:rPr lang="en-GB" sz="2000" dirty="0"/>
              <a:t>Can you keep a record/a tally chart of this?</a:t>
            </a:r>
          </a:p>
          <a:p>
            <a:r>
              <a:rPr lang="en-GB" sz="2000" dirty="0"/>
              <a:t>Which insects did you see?</a:t>
            </a:r>
          </a:p>
          <a:p>
            <a:r>
              <a:rPr lang="en-GB" sz="2000" dirty="0"/>
              <a:t>Why were they visiting some plants more than others?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46AC2-87E5-4792-B4B5-8EEC446DFCD9}"/>
              </a:ext>
            </a:extLst>
          </p:cNvPr>
          <p:cNvSpPr txBox="1"/>
          <p:nvPr/>
        </p:nvSpPr>
        <p:spPr>
          <a:xfrm>
            <a:off x="1496011" y="799788"/>
            <a:ext cx="165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(10 minutes)</a:t>
            </a:r>
          </a:p>
        </p:txBody>
      </p:sp>
      <p:pic>
        <p:nvPicPr>
          <p:cNvPr id="10" name="Picture 9" descr="Butterfly Perched on Flower">
            <a:extLst>
              <a:ext uri="{FF2B5EF4-FFF2-40B4-BE49-F238E27FC236}">
                <a16:creationId xmlns:a16="http://schemas.microsoft.com/office/drawing/2014/main" id="{975EE6AA-C2D2-4867-9B87-207BDED804F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205" y="4521666"/>
            <a:ext cx="1927984" cy="1390920"/>
          </a:xfrm>
          <a:prstGeom prst="rect">
            <a:avLst/>
          </a:prstGeom>
          <a:noFill/>
        </p:spPr>
      </p:pic>
      <p:pic>
        <p:nvPicPr>
          <p:cNvPr id="11" name="Picture 10" descr="Brown Flying Bee">
            <a:extLst>
              <a:ext uri="{FF2B5EF4-FFF2-40B4-BE49-F238E27FC236}">
                <a16:creationId xmlns:a16="http://schemas.microsoft.com/office/drawing/2014/main" id="{1720BBCE-D8E7-4A3E-ADDA-58A2311D0D9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75" y="4161183"/>
            <a:ext cx="2118719" cy="156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Bee Perched on Top of Purple Petaled Flower">
            <a:extLst>
              <a:ext uri="{FF2B5EF4-FFF2-40B4-BE49-F238E27FC236}">
                <a16:creationId xmlns:a16="http://schemas.microsoft.com/office/drawing/2014/main" id="{96ABE07B-747E-4F3E-8A88-E3BE06378EA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24" y="4521666"/>
            <a:ext cx="1927984" cy="139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Macro Photo of Bumblebees on Yellow Sunflower">
            <a:extLst>
              <a:ext uri="{FF2B5EF4-FFF2-40B4-BE49-F238E27FC236}">
                <a16:creationId xmlns:a16="http://schemas.microsoft.com/office/drawing/2014/main" id="{42B9ABEC-8B4F-4097-9883-E51553F1318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91" y="4161182"/>
            <a:ext cx="1961322" cy="153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AA1763-1508-4AE6-B161-11FA1D810E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b="26799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7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Watch, read, and then make a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Applying your knowledge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1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Watch this BBC Teach clip:</a:t>
            </a:r>
            <a:endParaRPr lang="en-GB" sz="1800" dirty="0">
              <a:hlinkClick r:id="rId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hlinkClick r:id="rId3"/>
              </a:rPr>
              <a:t>https://www.bbc.co.uk/teach/class-clips-video/science-ks1-ks2-ivys-plant-workshop-what-is-pollination-and-how-does-it-work/zv4df4j</a:t>
            </a: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Can you make a flower that will attract insects?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1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569226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chemeClr val="tx1"/>
                </a:solidFill>
              </a:rPr>
              <a:t>What to consider:</a:t>
            </a:r>
            <a:endParaRPr lang="en-GB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To encourage insects to visit them, flowers have colourful petals and an attractive scent. What can you use to create an attractive scent?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Some flowers give the insects a sugary reward called nectar too. What could you use that is sugary?</a:t>
            </a:r>
          </a:p>
          <a:p>
            <a:pPr marL="0" indent="0" algn="just">
              <a:buNone/>
            </a:pPr>
            <a:r>
              <a:rPr lang="en-GB" sz="2400" dirty="0"/>
              <a:t>Test it</a:t>
            </a:r>
          </a:p>
          <a:p>
            <a:pPr marL="0" indent="0" algn="just">
              <a:buNone/>
            </a:pPr>
            <a:r>
              <a:rPr lang="en-GB" sz="1800" dirty="0"/>
              <a:t>Take your flower outside and leave it somewhere visible.</a:t>
            </a:r>
          </a:p>
          <a:p>
            <a:pPr marL="0" indent="0" algn="just">
              <a:buNone/>
            </a:pPr>
            <a:r>
              <a:rPr lang="en-GB" sz="1800" dirty="0"/>
              <a:t>Watch to see if insects are drawn to it?</a:t>
            </a:r>
          </a:p>
          <a:p>
            <a:pPr marL="0" indent="0" algn="just">
              <a:buNone/>
            </a:pPr>
            <a:r>
              <a:rPr lang="en-GB" sz="1800" dirty="0"/>
              <a:t>Did they remove some of the sugary reward?</a:t>
            </a:r>
          </a:p>
          <a:p>
            <a:pPr marL="0" indent="0" algn="just">
              <a:buNone/>
            </a:pPr>
            <a:r>
              <a:rPr lang="en-GB" sz="1800" dirty="0"/>
              <a:t>Which insects  visited it the most?</a:t>
            </a:r>
          </a:p>
          <a:p>
            <a:endParaRPr lang="en-GB" sz="2400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AF59-747B-42F0-BC02-9A95F6C0CA16}"/>
              </a:ext>
            </a:extLst>
          </p:cNvPr>
          <p:cNvSpPr txBox="1"/>
          <p:nvPr/>
        </p:nvSpPr>
        <p:spPr>
          <a:xfrm>
            <a:off x="1498484" y="799788"/>
            <a:ext cx="148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(30 minutes)</a:t>
            </a:r>
          </a:p>
        </p:txBody>
      </p:sp>
      <p:pic>
        <p:nvPicPr>
          <p:cNvPr id="2050" name="Picture 2" descr="How to Make 3D Paper Flowers Easy w/ Video - DIY Crafts by ...">
            <a:extLst>
              <a:ext uri="{FF2B5EF4-FFF2-40B4-BE49-F238E27FC236}">
                <a16:creationId xmlns:a16="http://schemas.microsoft.com/office/drawing/2014/main" id="{369626E5-C492-40B2-BA20-396B0A3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28" y="4069343"/>
            <a:ext cx="1273037" cy="169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IY Daffodil Paper Craft For Kids - S&amp;S Blog">
            <a:extLst>
              <a:ext uri="{FF2B5EF4-FFF2-40B4-BE49-F238E27FC236}">
                <a16:creationId xmlns:a16="http://schemas.microsoft.com/office/drawing/2014/main" id="{40C783A6-9626-4255-8E69-8314C190FCF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66" y="4279859"/>
            <a:ext cx="19431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B301EB-4188-4E61-B0C4-E62DF87A20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b="26799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1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5566C-1F10-4C8B-8609-FC4A26683B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C298-E2AB-48E7-8261-F666934466FF}"/>
              </a:ext>
            </a:extLst>
          </p:cNvPr>
          <p:cNvSpPr txBox="1">
            <a:spLocks/>
          </p:cNvSpPr>
          <p:nvPr/>
        </p:nvSpPr>
        <p:spPr>
          <a:xfrm>
            <a:off x="386904" y="397565"/>
            <a:ext cx="3317289" cy="59415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Today, I found out that plants are pollinated by: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800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1800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63C878-0145-4B39-83A1-0FA000DA3A76}"/>
              </a:ext>
            </a:extLst>
          </p:cNvPr>
          <p:cNvSpPr txBox="1">
            <a:spLocks/>
          </p:cNvSpPr>
          <p:nvPr/>
        </p:nvSpPr>
        <p:spPr>
          <a:xfrm>
            <a:off x="3968797" y="397565"/>
            <a:ext cx="7248939" cy="59415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 design a garden which would encourage pollinators.</a:t>
            </a:r>
          </a:p>
          <a:p>
            <a:pPr marL="0" indent="0">
              <a:buNone/>
            </a:pPr>
            <a:endParaRPr lang="en-GB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7146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it further…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Writing an acrostic poem about pollination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397565" y="1421897"/>
            <a:ext cx="5274365" cy="4887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chemeClr val="tx1"/>
                </a:solidFill>
              </a:rPr>
              <a:t>Many animals can act as pollinators, including bees, butterflies, bats, ants, hummingbirds and mice. 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5883966" y="1421896"/>
            <a:ext cx="5817704" cy="4887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Try writing an acrostic pollination poem. Here is an example: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rgbClr val="0070C0"/>
                </a:solidFill>
              </a:rPr>
              <a:t>    </a:t>
            </a:r>
            <a:r>
              <a:rPr lang="en-GB" sz="2400" b="1" dirty="0">
                <a:solidFill>
                  <a:srgbClr val="0070C0"/>
                </a:solidFill>
              </a:rPr>
              <a:t>P</a:t>
            </a:r>
            <a:r>
              <a:rPr lang="en-GB" sz="2400" dirty="0">
                <a:solidFill>
                  <a:srgbClr val="0070C0"/>
                </a:solidFill>
              </a:rPr>
              <a:t>retty flowers invite me,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</a:rPr>
              <a:t>    O</a:t>
            </a:r>
            <a:r>
              <a:rPr lang="en-GB" sz="2400" dirty="0">
                <a:solidFill>
                  <a:srgbClr val="0070C0"/>
                </a:solidFill>
              </a:rPr>
              <a:t>h they smell divine.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</a:rPr>
              <a:t>    L</a:t>
            </a:r>
            <a:r>
              <a:rPr lang="en-GB" sz="2400" dirty="0">
                <a:solidFill>
                  <a:srgbClr val="0070C0"/>
                </a:solidFill>
              </a:rPr>
              <a:t>ovely strong sugary scents,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</a:rPr>
              <a:t>    L</a:t>
            </a:r>
            <a:r>
              <a:rPr lang="en-GB" sz="2400" dirty="0">
                <a:solidFill>
                  <a:srgbClr val="0070C0"/>
                </a:solidFill>
              </a:rPr>
              <a:t>uscious lovely taste.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</a:rPr>
              <a:t>    E</a:t>
            </a:r>
            <a:r>
              <a:rPr lang="en-GB" sz="2400" dirty="0">
                <a:solidFill>
                  <a:srgbClr val="0070C0"/>
                </a:solidFill>
              </a:rPr>
              <a:t>ven the butterflies are attracted to them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</a:rPr>
              <a:t>    N</a:t>
            </a:r>
            <a:r>
              <a:rPr lang="en-GB" sz="2400" dirty="0">
                <a:solidFill>
                  <a:srgbClr val="0070C0"/>
                </a:solidFill>
              </a:rPr>
              <a:t>ow I can fly away and play my part</a:t>
            </a:r>
            <a:r>
              <a:rPr lang="en-GB" sz="2400" b="1" dirty="0">
                <a:solidFill>
                  <a:srgbClr val="0070C0"/>
                </a:solidFill>
              </a:rPr>
              <a:t>.</a:t>
            </a:r>
            <a:endParaRPr lang="en-GB" sz="2000" b="1" i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0625B-72B0-4798-8B8E-48BFBC15835E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(20 minutes)</a:t>
            </a:r>
          </a:p>
        </p:txBody>
      </p:sp>
      <p:pic>
        <p:nvPicPr>
          <p:cNvPr id="10" name="Picture 9" descr="Black Hummingbird Selective Focus Photography">
            <a:extLst>
              <a:ext uri="{FF2B5EF4-FFF2-40B4-BE49-F238E27FC236}">
                <a16:creationId xmlns:a16="http://schemas.microsoft.com/office/drawing/2014/main" id="{4E834CB7-F883-4CE1-B6F3-62270B446A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85" y="2709459"/>
            <a:ext cx="2237142" cy="153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CC14DD-0B8E-4CBD-A227-ED6D74E199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b="26799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</p:spPr>
      </p:pic>
      <p:pic>
        <p:nvPicPr>
          <p:cNvPr id="14" name="Picture 13" descr="Bee Perched on Top of Purple Petaled Flower">
            <a:extLst>
              <a:ext uri="{FF2B5EF4-FFF2-40B4-BE49-F238E27FC236}">
                <a16:creationId xmlns:a16="http://schemas.microsoft.com/office/drawing/2014/main" id="{645654CE-4A63-4414-92E8-868736C303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8" y="2709458"/>
            <a:ext cx="2098571" cy="153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Butterfly Perched on Flower">
            <a:extLst>
              <a:ext uri="{FF2B5EF4-FFF2-40B4-BE49-F238E27FC236}">
                <a16:creationId xmlns:a16="http://schemas.microsoft.com/office/drawing/2014/main" id="{A2BD974D-2525-4BF6-846D-F1FB56C9FB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" y="4496040"/>
            <a:ext cx="2091690" cy="1534795"/>
          </a:xfrm>
          <a:prstGeom prst="rect">
            <a:avLst/>
          </a:prstGeom>
          <a:noFill/>
        </p:spPr>
      </p:pic>
      <p:pic>
        <p:nvPicPr>
          <p:cNvPr id="16" name="Picture 15" descr="Mouse, Eat, Rodent, Cute, Animal, Nature">
            <a:extLst>
              <a:ext uri="{FF2B5EF4-FFF2-40B4-BE49-F238E27FC236}">
                <a16:creationId xmlns:a16="http://schemas.microsoft.com/office/drawing/2014/main" id="{EC5F9E2D-885E-488A-AE2C-B143F7433E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47" y="4496039"/>
            <a:ext cx="2232660" cy="1534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12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Glossary of terms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Pollen: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/>
              <a:t>Pollen</a:t>
            </a:r>
            <a:r>
              <a:rPr lang="en-GB" dirty="0"/>
              <a:t> is a tiny substance that causes plants to form seeds. New plants then can grow from the seeds.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Pollination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/>
              <a:t>Pollination</a:t>
            </a:r>
            <a:r>
              <a:rPr lang="en-GB" dirty="0"/>
              <a:t> is when pollen is carried from the male part of a flower to the female part of another flower, usually by insects or the wind.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Pollinator</a:t>
            </a:r>
            <a:r>
              <a:rPr lang="en-GB" b="1" dirty="0">
                <a:solidFill>
                  <a:schemeClr val="accent1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pollinator</a:t>
            </a:r>
            <a:r>
              <a:rPr lang="en-GB" dirty="0">
                <a:solidFill>
                  <a:schemeClr val="tx1"/>
                </a:solidFill>
              </a:rPr>
              <a:t> is an animal that moves pollen from the male part of a flower to the female part of another flower.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68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71AC0B-F95B-411A-A3D2-8532F29829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96B00-DB0C-4453-AC3D-00D5840809E8}"/>
              </a:ext>
            </a:extLst>
          </p:cNvPr>
          <p:cNvSpPr txBox="1">
            <a:spLocks/>
          </p:cNvSpPr>
          <p:nvPr/>
        </p:nvSpPr>
        <p:spPr>
          <a:xfrm>
            <a:off x="2027582" y="433157"/>
            <a:ext cx="7737113" cy="6196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work: </a:t>
            </a:r>
            <a:r>
              <a:rPr lang="en-GB" sz="2000" dirty="0">
                <a:solidFill>
                  <a:schemeClr val="tx1"/>
                </a:solidFill>
              </a:rPr>
              <a:t>I can design a garden which would encourage pollinators.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C8857D-A55C-4B3F-8F71-18C5E0010DC5}"/>
              </a:ext>
            </a:extLst>
          </p:cNvPr>
          <p:cNvGrpSpPr/>
          <p:nvPr/>
        </p:nvGrpSpPr>
        <p:grpSpPr>
          <a:xfrm>
            <a:off x="237397" y="2965678"/>
            <a:ext cx="1544715" cy="1984428"/>
            <a:chOff x="368514" y="114341"/>
            <a:chExt cx="1544715" cy="2423604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5C3EA894-567B-4C39-9A4A-0EA07CCEEB70}"/>
                </a:ext>
              </a:extLst>
            </p:cNvPr>
            <p:cNvSpPr/>
            <p:nvPr/>
          </p:nvSpPr>
          <p:spPr>
            <a:xfrm>
              <a:off x="368514" y="114341"/>
              <a:ext cx="1544715" cy="2423604"/>
            </a:xfrm>
            <a:prstGeom prst="wedgeRoundRectCallout">
              <a:avLst>
                <a:gd name="adj1" fmla="val 47515"/>
                <a:gd name="adj2" fmla="val 5908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530A18-B63F-4F2A-9DA0-05B321E12E2B}"/>
                </a:ext>
              </a:extLst>
            </p:cNvPr>
            <p:cNvSpPr txBox="1"/>
            <p:nvPr/>
          </p:nvSpPr>
          <p:spPr>
            <a:xfrm>
              <a:off x="450085" y="188281"/>
              <a:ext cx="1422572" cy="19687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/>
                <a:t>Can you annotate your diagram to show the areas that attract the pollinators and why?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A5DDC4-4A7C-4776-8D25-E37345778615}"/>
              </a:ext>
            </a:extLst>
          </p:cNvPr>
          <p:cNvGrpSpPr/>
          <p:nvPr/>
        </p:nvGrpSpPr>
        <p:grpSpPr>
          <a:xfrm>
            <a:off x="9971324" y="2891738"/>
            <a:ext cx="1544715" cy="2423604"/>
            <a:chOff x="9923463" y="464506"/>
            <a:chExt cx="1544715" cy="2423604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B48AE49-A635-4CC8-82A8-15269ED21A7E}"/>
                </a:ext>
              </a:extLst>
            </p:cNvPr>
            <p:cNvSpPr/>
            <p:nvPr/>
          </p:nvSpPr>
          <p:spPr>
            <a:xfrm>
              <a:off x="9923463" y="464506"/>
              <a:ext cx="1544715" cy="2423604"/>
            </a:xfrm>
            <a:prstGeom prst="wedgeRoundRectCallout">
              <a:avLst>
                <a:gd name="adj1" fmla="val -50527"/>
                <a:gd name="adj2" fmla="val 5947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088E62-CA30-4F83-B0E6-5E647C371897}"/>
                </a:ext>
              </a:extLst>
            </p:cNvPr>
            <p:cNvSpPr txBox="1"/>
            <p:nvPr/>
          </p:nvSpPr>
          <p:spPr>
            <a:xfrm>
              <a:off x="9968961" y="645000"/>
              <a:ext cx="1453718" cy="20626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/>
                <a:t>Can you add in any other pollinators?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04547F8-F13A-4948-AF4E-8D742E0AA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23" y="1484243"/>
            <a:ext cx="6988130" cy="487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1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algn="l">
          <a:defRPr sz="2400" i="1" kern="0" dirty="0">
            <a:solidFill>
              <a:schemeClr val="bg1"/>
            </a:solidFill>
            <a:ea typeface="Lato Black" panose="020F0502020204030203" pitchFamily="34" charset="0"/>
            <a:cs typeface="Lato Black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5 template lesson PriSci Resource" id="{728A4D97-30B4-4A29-8607-D4731488DC2B}" vid="{0D102C8D-00A0-471F-9CA8-16435CBAE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562C40-ACB1-464D-9655-61DD85FFCCBE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89114d93-40b0-4de1-aa32-14ecbdb0e84d"/>
    <ds:schemaRef ds:uri="0ff8adc4-58f0-4cfe-ad48-79a46b32a9f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E040D-61FE-42B1-8B53-A2C3F8C358A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6265</TotalTime>
  <Words>760</Words>
  <Application>Microsoft Office PowerPoint</Application>
  <PresentationFormat>Widescreen</PresentationFormat>
  <Paragraphs>96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Lato Black</vt:lpstr>
      <vt:lpstr>Office Theme</vt:lpstr>
      <vt:lpstr>PowerPoint Presentation</vt:lpstr>
      <vt:lpstr>Plants</vt:lpstr>
      <vt:lpstr>Explore, review, think, talk…</vt:lpstr>
      <vt:lpstr>Watch, read, and then make a model</vt:lpstr>
      <vt:lpstr>PowerPoint Presentation</vt:lpstr>
      <vt:lpstr>Taking it further…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Church</dc:creator>
  <cp:lastModifiedBy>Alistair Strayton</cp:lastModifiedBy>
  <cp:revision>43</cp:revision>
  <cp:lastPrinted>2020-03-28T17:18:56Z</cp:lastPrinted>
  <dcterms:created xsi:type="dcterms:W3CDTF">2020-05-25T12:39:25Z</dcterms:created>
  <dcterms:modified xsi:type="dcterms:W3CDTF">2020-06-18T09:34:33Z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