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63" r:id="rId5"/>
    <p:sldId id="257" r:id="rId6"/>
    <p:sldId id="273" r:id="rId7"/>
    <p:sldId id="265" r:id="rId8"/>
    <p:sldId id="258" r:id="rId9"/>
    <p:sldId id="259" r:id="rId10"/>
    <p:sldId id="269" r:id="rId11"/>
    <p:sldId id="270" r:id="rId12"/>
    <p:sldId id="264" r:id="rId13"/>
    <p:sldId id="266" r:id="rId14"/>
    <p:sldId id="275" r:id="rId15"/>
    <p:sldId id="262" r:id="rId16"/>
    <p:sldId id="271" r:id="rId17"/>
  </p:sldIdLst>
  <p:sldSz cx="12192000" cy="6858000"/>
  <p:notesSz cx="6865938" cy="9998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5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DA4113-2215-4884-BD86-F32645D2D1D9}" v="1" dt="2020-04-16T10:33:00.5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od, Lucy" userId="fc26114c-1456-4dbd-af7e-8d6f300a5a38" providerId="ADAL" clId="{86F145AD-2688-4360-9C74-AE9F20D55B41}"/>
    <pc:docChg chg="custSel modSld">
      <pc:chgData name="Wood, Lucy" userId="fc26114c-1456-4dbd-af7e-8d6f300a5a38" providerId="ADAL" clId="{86F145AD-2688-4360-9C74-AE9F20D55B41}" dt="2020-04-16T10:36:59.695" v="160" actId="20577"/>
      <pc:docMkLst>
        <pc:docMk/>
      </pc:docMkLst>
      <pc:sldChg chg="modSp">
        <pc:chgData name="Wood, Lucy" userId="fc26114c-1456-4dbd-af7e-8d6f300a5a38" providerId="ADAL" clId="{86F145AD-2688-4360-9C74-AE9F20D55B41}" dt="2020-04-16T10:35:01.624" v="125" actId="20577"/>
        <pc:sldMkLst>
          <pc:docMk/>
          <pc:sldMk cId="3753615483" sldId="257"/>
        </pc:sldMkLst>
        <pc:spChg chg="mod">
          <ac:chgData name="Wood, Lucy" userId="fc26114c-1456-4dbd-af7e-8d6f300a5a38" providerId="ADAL" clId="{86F145AD-2688-4360-9C74-AE9F20D55B41}" dt="2020-04-16T10:32:08.629" v="55" actId="113"/>
          <ac:spMkLst>
            <pc:docMk/>
            <pc:sldMk cId="3753615483" sldId="257"/>
            <ac:spMk id="9" creationId="{44E22C57-FD54-40A0-AEBD-999E75A7D497}"/>
          </ac:spMkLst>
        </pc:spChg>
        <pc:spChg chg="mod">
          <ac:chgData name="Wood, Lucy" userId="fc26114c-1456-4dbd-af7e-8d6f300a5a38" providerId="ADAL" clId="{86F145AD-2688-4360-9C74-AE9F20D55B41}" dt="2020-04-16T10:35:01.624" v="125" actId="20577"/>
          <ac:spMkLst>
            <pc:docMk/>
            <pc:sldMk cId="3753615483" sldId="257"/>
            <ac:spMk id="15" creationId="{E90525B5-9B65-4FB3-AF95-6A060BCC4DA9}"/>
          </ac:spMkLst>
        </pc:spChg>
      </pc:sldChg>
      <pc:sldChg chg="modSp">
        <pc:chgData name="Wood, Lucy" userId="fc26114c-1456-4dbd-af7e-8d6f300a5a38" providerId="ADAL" clId="{86F145AD-2688-4360-9C74-AE9F20D55B41}" dt="2020-04-16T10:36:59.695" v="160" actId="20577"/>
        <pc:sldMkLst>
          <pc:docMk/>
          <pc:sldMk cId="1152218531" sldId="259"/>
        </pc:sldMkLst>
        <pc:spChg chg="mod">
          <ac:chgData name="Wood, Lucy" userId="fc26114c-1456-4dbd-af7e-8d6f300a5a38" providerId="ADAL" clId="{86F145AD-2688-4360-9C74-AE9F20D55B41}" dt="2020-04-16T10:36:59.695" v="160" actId="20577"/>
          <ac:spMkLst>
            <pc:docMk/>
            <pc:sldMk cId="1152218531" sldId="259"/>
            <ac:spMk id="17" creationId="{542D6F00-3F95-4C86-9E3A-2134F398488C}"/>
          </ac:spMkLst>
        </pc:spChg>
      </pc:sldChg>
      <pc:sldChg chg="modSp">
        <pc:chgData name="Wood, Lucy" userId="fc26114c-1456-4dbd-af7e-8d6f300a5a38" providerId="ADAL" clId="{86F145AD-2688-4360-9C74-AE9F20D55B41}" dt="2020-04-16T10:33:49.628" v="99" actId="20577"/>
        <pc:sldMkLst>
          <pc:docMk/>
          <pc:sldMk cId="3017146604" sldId="262"/>
        </pc:sldMkLst>
        <pc:spChg chg="mod">
          <ac:chgData name="Wood, Lucy" userId="fc26114c-1456-4dbd-af7e-8d6f300a5a38" providerId="ADAL" clId="{86F145AD-2688-4360-9C74-AE9F20D55B41}" dt="2020-04-16T10:33:49.628" v="99" actId="20577"/>
          <ac:spMkLst>
            <pc:docMk/>
            <pc:sldMk cId="3017146604" sldId="262"/>
            <ac:spMk id="6" creationId="{9C383873-1ACC-4285-9071-305DE9E2508F}"/>
          </ac:spMkLst>
        </pc:spChg>
      </pc:sldChg>
      <pc:sldChg chg="modSp">
        <pc:chgData name="Wood, Lucy" userId="fc26114c-1456-4dbd-af7e-8d6f300a5a38" providerId="ADAL" clId="{86F145AD-2688-4360-9C74-AE9F20D55B41}" dt="2020-04-16T10:02:26.535" v="24" actId="20577"/>
        <pc:sldMkLst>
          <pc:docMk/>
          <pc:sldMk cId="4268399292" sldId="263"/>
        </pc:sldMkLst>
        <pc:spChg chg="mod">
          <ac:chgData name="Wood, Lucy" userId="fc26114c-1456-4dbd-af7e-8d6f300a5a38" providerId="ADAL" clId="{86F145AD-2688-4360-9C74-AE9F20D55B41}" dt="2020-04-16T10:02:26.535" v="24" actId="20577"/>
          <ac:spMkLst>
            <pc:docMk/>
            <pc:sldMk cId="4268399292" sldId="263"/>
            <ac:spMk id="18" creationId="{B370D3A3-4B18-46A8-9623-BCE4A8D48555}"/>
          </ac:spMkLst>
        </pc:spChg>
      </pc:sldChg>
      <pc:sldChg chg="modSp">
        <pc:chgData name="Wood, Lucy" userId="fc26114c-1456-4dbd-af7e-8d6f300a5a38" providerId="ADAL" clId="{86F145AD-2688-4360-9C74-AE9F20D55B41}" dt="2020-04-16T10:33:00.503" v="56" actId="207"/>
        <pc:sldMkLst>
          <pc:docMk/>
          <pc:sldMk cId="2263889346" sldId="266"/>
        </pc:sldMkLst>
        <pc:spChg chg="mod">
          <ac:chgData name="Wood, Lucy" userId="fc26114c-1456-4dbd-af7e-8d6f300a5a38" providerId="ADAL" clId="{86F145AD-2688-4360-9C74-AE9F20D55B41}" dt="2020-04-16T10:33:00.503" v="56" actId="207"/>
          <ac:spMkLst>
            <pc:docMk/>
            <pc:sldMk cId="2263889346" sldId="266"/>
            <ac:spMk id="6" creationId="{9C383873-1ACC-4285-9071-305DE9E2508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41D06ED0-1F26-454B-B67A-67A563A84476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9E7AF5D8-1F05-48ED-8E4A-12DF23A77C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15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440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094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222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453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632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376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74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2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874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AF5D8-1F05-48ED-8E4A-12DF23A77C8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444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97444-58CA-428B-98AD-227E882B5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7FB410-21BB-4711-A41C-CFC183458F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A0506-BFD3-40B0-A201-5065B24AE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FF89-3D73-4E9B-BE1E-45C87218D723}" type="datetime1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AA743-A7FC-4E80-AC63-433C40166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33622-3F99-4BA3-A8A4-8CE5512C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894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7DC0B-90F0-40DA-BF4A-1EE3344C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006052-49EC-4B26-81E2-D2F5C899F1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41AF0-6649-406B-A588-44F867CB3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56BC-C05B-4CD0-AADB-EE74B56E2E70}" type="datetime1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85DB2-E2C0-4EB4-AEE3-A13B535A1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27997-F0C8-45FC-97ED-B922F9BAC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72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0BB8A2-54FB-4AC4-A496-D892590803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D610B1-D4A2-49B6-AC30-EA357F9BF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FDD9E-20D5-4DD9-86E0-16EF61416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53B6-3CC2-477A-99E3-207C3D83100F}" type="datetime1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559BE-CD51-4700-B1B6-58A86EE5B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EAE30-46E0-47FE-98F5-DCC62A241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39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D870E-81AE-4784-B253-D00D0C0EC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A28E4-CFE3-4FFB-AD74-EC0B01A66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805AC-6E88-4E1D-84EB-3088DA77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1A46-AC9E-4BF9-8906-BC445D17B1B2}" type="datetime1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5CFAC-2981-4624-A8DE-57A2D041B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EE4AF-E334-44CB-9B9F-E79351CFD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482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70DC7-5601-4323-A10D-588D254E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05F0C-96A1-4C73-B74B-68A0EC2A2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98F3B-AFD0-48F5-9C17-46C277A61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3E22-76FF-4D99-A07F-FBBF05ECEFBF}" type="datetime1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375A5-8B34-4C2B-856B-3CFEB3A1B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800B6-722F-4EE0-80D4-2CCFBB3D1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8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CDDD6-4F9B-4341-A079-A473E8917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41AF4-CBC8-48EA-86F0-96AFEB2592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45709-27F0-4157-8399-B3593F72B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F0CCB5-AF64-49CC-8F67-BA2176A38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538A-9AD3-4562-925B-5BA8E1AA4279}" type="datetime1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2F678-22B9-4FD5-A197-613C4CE9E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36F21-E5AB-4488-BCF1-6A1281B21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6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5EBAA-3190-4245-B37E-3DAEB46A7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1C23B-440B-4FB0-97D0-43709842A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75A205-5C1D-4642-B209-C65993662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F3485F-8462-47B4-BB9A-B3F920F1EA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2987CA-2F33-412D-9340-F633B74029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A232FB-D739-4DFC-8203-760080828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1575-FC21-4F72-9495-344C5D510227}" type="datetime1">
              <a:rPr lang="en-GB" smtClean="0"/>
              <a:t>16/04/2020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3B8FBB-DF31-48C5-9683-C792C81A7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845900-2A29-4133-83AA-BFA2D357E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69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39E89-3A24-404C-946F-F43494EA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78F2A0-688D-4B10-9E72-75FB76E5C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51E68-C151-435A-8222-B9BB1983971F}" type="datetime1">
              <a:rPr lang="en-GB" smtClean="0"/>
              <a:t>16/04/2020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B98D39-A7CB-40EC-99AC-F1324743E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26C117-ECF8-4BDE-8CC7-67F6A103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92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2F8F1A-6632-4ABC-A61D-3BE1B3128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EFFC-3947-4643-9571-C2489B0870C8}" type="datetime1">
              <a:rPr lang="en-GB" smtClean="0"/>
              <a:t>16/04/2020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F8E694-2B38-4796-9FD2-13C7DAF7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D8A79-9033-422B-B9BB-F20BC7E1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55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69243-003E-47B1-AD28-C56A4E49D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E5A77-550E-49D8-8474-689AC13D4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6DE0A-935F-4B30-B821-68478F09E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3F4C1-283B-45BB-9447-FB75EEB6A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9DB68-5464-4523-A98B-CD2C608C43DC}" type="datetime1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B19CDB-0338-4E6F-9A81-A5B19CCA0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02D56-D0C8-4321-9F79-72B1C77C6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5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BAC76-CD2C-483F-9CC7-EEF6F9BDF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7DC319-AB35-4701-9C71-DB1649A262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51A90-712A-49C8-89D7-82AF293B0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53047-E8E1-48B2-B254-778FF3596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A0A09-9D51-442A-B7A6-706333BF911A}" type="datetime1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15E357-C5AA-4421-A821-6DFBCB38E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DD2B9-6535-407F-A1E8-A0BD7E4A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61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B4564F-4FD9-4507-BD69-91924AE64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140F4-3B65-46B0-B87E-C7D52E6EB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AA53A-0EB5-44D4-8A53-07091BAA71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25C36-F3BD-434E-AA9E-4419F7793A4E}" type="datetime1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D27F9-EA9B-4195-AAB7-07CD07BF2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D8AED-EDA7-4635-BAF1-60886372A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95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2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11" Type="http://schemas.openxmlformats.org/officeDocument/2006/relationships/image" Target="../media/image13.jpeg"/><Relationship Id="rId5" Type="http://schemas.openxmlformats.org/officeDocument/2006/relationships/image" Target="../media/image18.jpeg"/><Relationship Id="rId10" Type="http://schemas.openxmlformats.org/officeDocument/2006/relationships/image" Target="../media/image21.jpeg"/><Relationship Id="rId4" Type="http://schemas.openxmlformats.org/officeDocument/2006/relationships/image" Target="../media/image17.jpe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ps.org.uk/attachments/article/1377/SAPS%20book%205%20-%20Grouping%20and%20Classification%20-%202016.pdf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11" Type="http://schemas.openxmlformats.org/officeDocument/2006/relationships/image" Target="../media/image13.jpeg"/><Relationship Id="rId5" Type="http://schemas.openxmlformats.org/officeDocument/2006/relationships/image" Target="../media/image18.jpeg"/><Relationship Id="rId10" Type="http://schemas.openxmlformats.org/officeDocument/2006/relationships/image" Target="../media/image21.jpeg"/><Relationship Id="rId4" Type="http://schemas.openxmlformats.org/officeDocument/2006/relationships/image" Target="../media/image17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11" Type="http://schemas.openxmlformats.org/officeDocument/2006/relationships/image" Target="../media/image32.JPG"/><Relationship Id="rId5" Type="http://schemas.openxmlformats.org/officeDocument/2006/relationships/image" Target="../media/image26.JPG"/><Relationship Id="rId10" Type="http://schemas.openxmlformats.org/officeDocument/2006/relationships/image" Target="../media/image31.JPG"/><Relationship Id="rId4" Type="http://schemas.openxmlformats.org/officeDocument/2006/relationships/image" Target="../media/image25.JPG"/><Relationship Id="rId9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21" descr="A gold and blue neck tie&#10;&#10;Description automatically generated">
            <a:extLst>
              <a:ext uri="{FF2B5EF4-FFF2-40B4-BE49-F238E27FC236}">
                <a16:creationId xmlns:a16="http://schemas.microsoft.com/office/drawing/2014/main" id="{7CEEB49D-698B-4C1C-A5DA-04047682DB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7" b="20845"/>
          <a:stretch/>
        </p:blipFill>
        <p:spPr>
          <a:xfrm>
            <a:off x="2989580" y="465643"/>
            <a:ext cx="9202420" cy="5924359"/>
          </a:xfr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F6FC01-7A4C-42A0-A671-9933A7CC75A2}"/>
              </a:ext>
            </a:extLst>
          </p:cNvPr>
          <p:cNvSpPr/>
          <p:nvPr/>
        </p:nvSpPr>
        <p:spPr>
          <a:xfrm>
            <a:off x="0" y="6940"/>
            <a:ext cx="7219950" cy="6824678"/>
          </a:xfrm>
          <a:custGeom>
            <a:avLst/>
            <a:gdLst>
              <a:gd name="connsiteX0" fmla="*/ 5164852 w 5265336"/>
              <a:gd name="connsiteY0" fmla="*/ 90435 h 7355394"/>
              <a:gd name="connsiteX1" fmla="*/ 2642716 w 5265336"/>
              <a:gd name="connsiteY1" fmla="*/ 7285055 h 7355394"/>
              <a:gd name="connsiteX2" fmla="*/ 0 w 5265336"/>
              <a:gd name="connsiteY2" fmla="*/ 7355394 h 7355394"/>
              <a:gd name="connsiteX3" fmla="*/ 10048 w 5265336"/>
              <a:gd name="connsiteY3" fmla="*/ 20097 h 7355394"/>
              <a:gd name="connsiteX4" fmla="*/ 5265336 w 5265336"/>
              <a:gd name="connsiteY4" fmla="*/ 0 h 7355394"/>
              <a:gd name="connsiteX5" fmla="*/ 5255288 w 5265336"/>
              <a:gd name="connsiteY5" fmla="*/ 0 h 735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336" h="7355394">
                <a:moveTo>
                  <a:pt x="5164852" y="90435"/>
                </a:moveTo>
                <a:lnTo>
                  <a:pt x="2642716" y="7285055"/>
                </a:lnTo>
                <a:lnTo>
                  <a:pt x="0" y="7355394"/>
                </a:lnTo>
                <a:cubicBezTo>
                  <a:pt x="3349" y="4910295"/>
                  <a:pt x="6699" y="2465196"/>
                  <a:pt x="10048" y="20097"/>
                </a:cubicBezTo>
                <a:lnTo>
                  <a:pt x="5265336" y="0"/>
                </a:lnTo>
                <a:lnTo>
                  <a:pt x="5255288" y="0"/>
                </a:lnTo>
              </a:path>
            </a:pathLst>
          </a:cu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E50E18B-F434-4647-9123-D05FAAB53E96}"/>
              </a:ext>
            </a:extLst>
          </p:cNvPr>
          <p:cNvSpPr txBox="1">
            <a:spLocks/>
          </p:cNvSpPr>
          <p:nvPr/>
        </p:nvSpPr>
        <p:spPr>
          <a:xfrm>
            <a:off x="722630" y="641564"/>
            <a:ext cx="5422900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4400" kern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Living things and their habitats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71E163-626D-475E-A518-59C3025AF857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15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FD0E528-065B-4B07-8252-55F07F81D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8C883CF-17F6-4C7B-A00B-B3E4BA853FC3}"/>
              </a:ext>
            </a:extLst>
          </p:cNvPr>
          <p:cNvSpPr/>
          <p:nvPr/>
        </p:nvSpPr>
        <p:spPr>
          <a:xfrm>
            <a:off x="0" y="2823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itle 6">
            <a:extLst>
              <a:ext uri="{FF2B5EF4-FFF2-40B4-BE49-F238E27FC236}">
                <a16:creationId xmlns:a16="http://schemas.microsoft.com/office/drawing/2014/main" id="{B370D3A3-4B18-46A8-9623-BCE4A8D48555}"/>
              </a:ext>
            </a:extLst>
          </p:cNvPr>
          <p:cNvSpPr txBox="1">
            <a:spLocks/>
          </p:cNvSpPr>
          <p:nvPr/>
        </p:nvSpPr>
        <p:spPr>
          <a:xfrm>
            <a:off x="717550" y="2362546"/>
            <a:ext cx="54229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Making branching keys and </a:t>
            </a:r>
          </a:p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classifying woodland invertebrates (minibeasts)</a:t>
            </a:r>
          </a:p>
        </p:txBody>
      </p:sp>
      <p:sp>
        <p:nvSpPr>
          <p:cNvPr id="20" name="Title 6">
            <a:extLst>
              <a:ext uri="{FF2B5EF4-FFF2-40B4-BE49-F238E27FC236}">
                <a16:creationId xmlns:a16="http://schemas.microsoft.com/office/drawing/2014/main" id="{84AD8CF2-1F27-4141-A103-04168FC7AC96}"/>
              </a:ext>
            </a:extLst>
          </p:cNvPr>
          <p:cNvSpPr txBox="1">
            <a:spLocks/>
          </p:cNvSpPr>
          <p:nvPr/>
        </p:nvSpPr>
        <p:spPr>
          <a:xfrm>
            <a:off x="717550" y="5439710"/>
            <a:ext cx="54229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Year 4</a:t>
            </a:r>
          </a:p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Age 8-9 </a:t>
            </a:r>
            <a:b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</a:br>
            <a:endParaRPr lang="en-GB" sz="2400" i="1" kern="0" dirty="0">
              <a:solidFill>
                <a:schemeClr val="bg1"/>
              </a:solidFill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98BA5E-F7D1-4A61-93A3-EB38BBB4FDC9}"/>
              </a:ext>
            </a:extLst>
          </p:cNvPr>
          <p:cNvSpPr txBox="1"/>
          <p:nvPr/>
        </p:nvSpPr>
        <p:spPr>
          <a:xfrm>
            <a:off x="7590790" y="860513"/>
            <a:ext cx="3753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i="1" dirty="0">
              <a:solidFill>
                <a:schemeClr val="bg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04F010C-E225-4E62-955D-762180FB76E6}"/>
              </a:ext>
            </a:extLst>
          </p:cNvPr>
          <p:cNvGrpSpPr/>
          <p:nvPr/>
        </p:nvGrpSpPr>
        <p:grpSpPr>
          <a:xfrm>
            <a:off x="7291388" y="466820"/>
            <a:ext cx="4622446" cy="5969030"/>
            <a:chOff x="7291389" y="641565"/>
            <a:chExt cx="4352921" cy="565630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5B2A68D-3A1A-40C5-9179-864D12206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85000"/>
            </a:blip>
            <a:stretch>
              <a:fillRect/>
            </a:stretch>
          </p:blipFill>
          <p:spPr>
            <a:xfrm>
              <a:off x="7291389" y="641565"/>
              <a:ext cx="4352921" cy="5656306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C672D17-4CA5-4DA0-ABA3-A7B8277CA139}"/>
                </a:ext>
              </a:extLst>
            </p:cNvPr>
            <p:cNvSpPr txBox="1"/>
            <p:nvPr/>
          </p:nvSpPr>
          <p:spPr>
            <a:xfrm>
              <a:off x="7453312" y="697498"/>
              <a:ext cx="3923476" cy="4812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b="1" dirty="0">
                <a:solidFill>
                  <a:schemeClr val="bg1"/>
                </a:solidFill>
              </a:endParaRPr>
            </a:p>
            <a:p>
              <a:r>
                <a:rPr lang="en-GB" b="1" dirty="0">
                  <a:solidFill>
                    <a:schemeClr val="bg1"/>
                  </a:solidFill>
                </a:rPr>
                <a:t>For parents</a:t>
              </a:r>
            </a:p>
            <a:p>
              <a:r>
                <a:rPr lang="en-GB" i="1" dirty="0">
                  <a:solidFill>
                    <a:schemeClr val="bg1"/>
                  </a:solidFill>
                </a:rPr>
                <a:t>Thank you for supporting your child’s learning in science.</a:t>
              </a:r>
            </a:p>
            <a:p>
              <a:r>
                <a:rPr lang="en-GB" b="1" i="1" dirty="0">
                  <a:solidFill>
                    <a:schemeClr val="bg1"/>
                  </a:solidFill>
                </a:rPr>
                <a:t>Before the session: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Please read slide 2 so you know what your child is learning and what you need to get ready.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You may wish to print pages 7, 8 &amp; 9.</a:t>
              </a:r>
            </a:p>
            <a:p>
              <a:pPr fontAlgn="base"/>
              <a:r>
                <a:rPr lang="en-GB" b="1" i="1" dirty="0">
                  <a:solidFill>
                    <a:schemeClr val="bg1"/>
                  </a:solidFill>
                </a:rPr>
                <a:t>During the session: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Share the learning intentions on slide 2.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Support your child with the activities on slides 3 to 7 as needed. 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Slide 10 has a glossary of key terms.</a:t>
              </a:r>
            </a:p>
            <a:p>
              <a:pPr fontAlgn="base"/>
              <a:r>
                <a:rPr lang="en-GB" b="1" i="1" dirty="0">
                  <a:solidFill>
                    <a:schemeClr val="bg1"/>
                  </a:solidFill>
                </a:rPr>
                <a:t>Reviewing with your child: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Slides 11 – 13 gives an idea of what your child may produce.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8399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48070" y="295184"/>
            <a:ext cx="10697592" cy="640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solidFill>
                  <a:schemeClr val="tx1"/>
                </a:solidFill>
              </a:rPr>
              <a:t>Glossary of terms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solidFill>
                  <a:srgbClr val="0070C0"/>
                </a:solidFill>
              </a:rPr>
              <a:t>Classify: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/>
              <a:t>Living things can be grouped or </a:t>
            </a:r>
            <a:r>
              <a:rPr lang="en-GB" b="1" dirty="0"/>
              <a:t>classified</a:t>
            </a:r>
            <a:r>
              <a:rPr lang="en-GB" dirty="0"/>
              <a:t> in different ways according to their features.</a:t>
            </a:r>
            <a:endParaRPr lang="en-GB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solidFill>
                  <a:srgbClr val="0070C0"/>
                </a:solidFill>
              </a:rPr>
              <a:t>Branching key: </a:t>
            </a:r>
            <a:r>
              <a:rPr lang="en-GB" dirty="0">
                <a:solidFill>
                  <a:schemeClr val="tx1"/>
                </a:solidFill>
              </a:rPr>
              <a:t>A </a:t>
            </a:r>
            <a:r>
              <a:rPr lang="en-GB" b="1" dirty="0">
                <a:solidFill>
                  <a:schemeClr val="tx1"/>
                </a:solidFill>
              </a:rPr>
              <a:t>branching k</a:t>
            </a:r>
            <a:r>
              <a:rPr lang="en-GB" b="1" dirty="0"/>
              <a:t>ey</a:t>
            </a:r>
            <a:r>
              <a:rPr lang="en-GB" dirty="0"/>
              <a:t> can be used to identify different animals. The key asks questions based on features of the animals, where the answer is ‘yes’ or ‘no’.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/>
              <a:t>For example, the question ‘Does it have a shell?’                                                    is ‘yes’ for a snail and ‘no’ for a slug.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solidFill>
                  <a:srgbClr val="0070C0"/>
                </a:solidFill>
              </a:rPr>
              <a:t>Feature: </a:t>
            </a:r>
            <a:r>
              <a:rPr lang="en-GB" dirty="0">
                <a:solidFill>
                  <a:schemeClr val="tx1"/>
                </a:solidFill>
              </a:rPr>
              <a:t>The </a:t>
            </a:r>
            <a:r>
              <a:rPr lang="en-GB" b="1" dirty="0">
                <a:solidFill>
                  <a:schemeClr val="tx1"/>
                </a:solidFill>
              </a:rPr>
              <a:t>features</a:t>
            </a:r>
            <a:r>
              <a:rPr lang="en-GB" dirty="0">
                <a:solidFill>
                  <a:schemeClr val="tx1"/>
                </a:solidFill>
              </a:rPr>
              <a:t> of an animal are distinctive aspects of their appearance.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solidFill>
                  <a:schemeClr val="tx1"/>
                </a:solidFill>
              </a:rPr>
              <a:t>For example, the features of this bee include two wings, six legs, two antennae and a striped yellow and black body.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b="1" dirty="0">
                <a:solidFill>
                  <a:srgbClr val="0070C0"/>
                </a:solidFill>
              </a:rPr>
              <a:t>Invertebrate: </a:t>
            </a:r>
            <a:r>
              <a:rPr lang="en-GB" dirty="0">
                <a:solidFill>
                  <a:schemeClr val="tx1"/>
                </a:solidFill>
              </a:rPr>
              <a:t>An </a:t>
            </a:r>
            <a:r>
              <a:rPr lang="en-GB" b="1" dirty="0">
                <a:solidFill>
                  <a:schemeClr val="tx1"/>
                </a:solidFill>
              </a:rPr>
              <a:t>invertebrate </a:t>
            </a:r>
            <a:r>
              <a:rPr lang="en-GB" dirty="0">
                <a:solidFill>
                  <a:schemeClr val="tx1"/>
                </a:solidFill>
              </a:rPr>
              <a:t>is an animal without a backbone. Small woodland invertebrates are sometimes called </a:t>
            </a:r>
            <a:r>
              <a:rPr lang="en-GB" b="1" dirty="0">
                <a:solidFill>
                  <a:schemeClr val="tx1"/>
                </a:solidFill>
              </a:rPr>
              <a:t>minibeasts</a:t>
            </a:r>
            <a:r>
              <a:rPr lang="en-GB" dirty="0">
                <a:solidFill>
                  <a:schemeClr val="tx1"/>
                </a:solidFill>
              </a:rPr>
              <a:t>.</a:t>
            </a:r>
            <a:endParaRPr lang="en-GB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5D3255-F0A5-4F6E-8307-C2ECD988BDF3}"/>
              </a:ext>
            </a:extLst>
          </p:cNvPr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Picture 23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0EE25CAF-C579-48C2-9CA1-CC51C2EFBD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C7A6832-0ED3-4245-83DB-D3AD92D15CCB}"/>
              </a:ext>
            </a:extLst>
          </p:cNvPr>
          <p:cNvSpPr txBox="1"/>
          <p:nvPr/>
        </p:nvSpPr>
        <p:spPr>
          <a:xfrm>
            <a:off x="177916" y="6444733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8820719-B322-4428-9BCE-2C4D3A7F3F33}" type="slidenum">
              <a:rPr lang="en-GB" smtClean="0"/>
              <a:t>10</a:t>
            </a:fld>
            <a:endParaRPr lang="en-GB" dirty="0"/>
          </a:p>
        </p:txBody>
      </p:sp>
      <p:pic>
        <p:nvPicPr>
          <p:cNvPr id="7" name="Picture 6" descr="Bee, Blur, Close-Up, Flora, Flower">
            <a:extLst>
              <a:ext uri="{FF2B5EF4-FFF2-40B4-BE49-F238E27FC236}">
                <a16:creationId xmlns:a16="http://schemas.microsoft.com/office/drawing/2014/main" id="{0EB38B57-8C79-46C4-B17B-FAB05BBDDB93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5" t="52254" r="10971" b="6428"/>
          <a:stretch/>
        </p:blipFill>
        <p:spPr bwMode="auto">
          <a:xfrm>
            <a:off x="10058400" y="4548554"/>
            <a:ext cx="1125931" cy="7827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Snail, Black, Dirt, Environment, Grass">
            <a:extLst>
              <a:ext uri="{FF2B5EF4-FFF2-40B4-BE49-F238E27FC236}">
                <a16:creationId xmlns:a16="http://schemas.microsoft.com/office/drawing/2014/main" id="{8CF24189-23AA-4B30-88E4-78FA782C3B03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8" r="26646" b="15441"/>
          <a:stretch/>
        </p:blipFill>
        <p:spPr bwMode="auto">
          <a:xfrm>
            <a:off x="9499107" y="3032367"/>
            <a:ext cx="1261382" cy="8480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Snail, Shell, Mollusk, Probe, Mucus">
            <a:extLst>
              <a:ext uri="{FF2B5EF4-FFF2-40B4-BE49-F238E27FC236}">
                <a16:creationId xmlns:a16="http://schemas.microsoft.com/office/drawing/2014/main" id="{863DF55B-D19B-43DD-B1B0-17DDDF070ECE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35" t="-117" r="12008" b="9319"/>
          <a:stretch/>
        </p:blipFill>
        <p:spPr bwMode="auto">
          <a:xfrm>
            <a:off x="7612184" y="3032369"/>
            <a:ext cx="1416769" cy="848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3889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34" y="257452"/>
            <a:ext cx="3317289" cy="62254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en-GB" sz="2200" i="1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endParaRPr lang="en-GB" sz="2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3734371" y="55332"/>
            <a:ext cx="7712155" cy="65747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Expected learning outcome: </a:t>
            </a:r>
            <a:r>
              <a:rPr lang="en-GB" sz="2000" dirty="0"/>
              <a:t>I </a:t>
            </a:r>
            <a:r>
              <a:rPr lang="en-GB" sz="2000"/>
              <a:t>can identify </a:t>
            </a:r>
            <a:r>
              <a:rPr lang="en-GB" sz="2000" dirty="0"/>
              <a:t>animals using a branching key. 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42BEA5-4E9D-4148-B8C0-D03391A85B92}"/>
              </a:ext>
            </a:extLst>
          </p:cNvPr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7" name="Picture 26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2588E099-A086-4989-9AAD-FE3A20EDAC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F6D72D2-C64A-44CA-952D-A9F8E45672D0}"/>
              </a:ext>
            </a:extLst>
          </p:cNvPr>
          <p:cNvSpPr txBox="1"/>
          <p:nvPr/>
        </p:nvSpPr>
        <p:spPr>
          <a:xfrm>
            <a:off x="177916" y="6466169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09A22B6-0086-4BE4-A239-746F8055627F}" type="slidenum">
              <a:rPr lang="en-GB" smtClean="0"/>
              <a:t>11</a:t>
            </a:fld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017F18-9DAF-4E93-B120-FF39AEA605F1}"/>
              </a:ext>
            </a:extLst>
          </p:cNvPr>
          <p:cNvSpPr txBox="1"/>
          <p:nvPr/>
        </p:nvSpPr>
        <p:spPr>
          <a:xfrm>
            <a:off x="4336024" y="515817"/>
            <a:ext cx="895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KEY 1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921224A-2036-4786-BFF7-9A8CF1E47A64}"/>
              </a:ext>
            </a:extLst>
          </p:cNvPr>
          <p:cNvGrpSpPr/>
          <p:nvPr/>
        </p:nvGrpSpPr>
        <p:grpSpPr>
          <a:xfrm>
            <a:off x="8234428" y="1925225"/>
            <a:ext cx="581501" cy="547993"/>
            <a:chOff x="6869827" y="4113463"/>
            <a:chExt cx="581501" cy="547993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091C9B6-0AB6-4748-B5E6-56D29115E8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83703" y="4116812"/>
              <a:ext cx="467625" cy="5446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1A80509-C0FD-486A-831B-753031D6D6F9}"/>
                </a:ext>
              </a:extLst>
            </p:cNvPr>
            <p:cNvSpPr txBox="1"/>
            <p:nvPr/>
          </p:nvSpPr>
          <p:spPr>
            <a:xfrm>
              <a:off x="6869827" y="4113463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yes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049FAE3-7299-4D1E-97BE-3A6A9C2D583B}"/>
              </a:ext>
            </a:extLst>
          </p:cNvPr>
          <p:cNvGrpSpPr/>
          <p:nvPr/>
        </p:nvGrpSpPr>
        <p:grpSpPr>
          <a:xfrm>
            <a:off x="7752712" y="940130"/>
            <a:ext cx="628845" cy="539953"/>
            <a:chOff x="7631470" y="4116812"/>
            <a:chExt cx="628845" cy="539953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E603AEF-D2B7-41B9-8AC1-80CA4913EDB2}"/>
                </a:ext>
              </a:extLst>
            </p:cNvPr>
            <p:cNvCxnSpPr>
              <a:cxnSpLocks/>
            </p:cNvCxnSpPr>
            <p:nvPr/>
          </p:nvCxnSpPr>
          <p:spPr>
            <a:xfrm>
              <a:off x="7631470" y="4116812"/>
              <a:ext cx="534406" cy="5399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8A40777-4C70-4DB9-BE68-AFA4AF571923}"/>
                </a:ext>
              </a:extLst>
            </p:cNvPr>
            <p:cNvSpPr txBox="1"/>
            <p:nvPr/>
          </p:nvSpPr>
          <p:spPr>
            <a:xfrm>
              <a:off x="7825309" y="4124144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no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93F1DA7-617E-4B7C-A5B3-AE5DA4AA72DB}"/>
              </a:ext>
            </a:extLst>
          </p:cNvPr>
          <p:cNvGrpSpPr/>
          <p:nvPr/>
        </p:nvGrpSpPr>
        <p:grpSpPr>
          <a:xfrm>
            <a:off x="1907232" y="3997648"/>
            <a:ext cx="1329386" cy="721428"/>
            <a:chOff x="266558" y="1051158"/>
            <a:chExt cx="1329386" cy="721428"/>
          </a:xfrm>
        </p:grpSpPr>
        <p:pic>
          <p:nvPicPr>
            <p:cNvPr id="20" name="Picture 19" descr="Insects, Yellow, Flower, Ladybug, Bug">
              <a:extLst>
                <a:ext uri="{FF2B5EF4-FFF2-40B4-BE49-F238E27FC236}">
                  <a16:creationId xmlns:a16="http://schemas.microsoft.com/office/drawing/2014/main" id="{CCFE0EE4-30F1-43AB-B1A8-2D97CBE47CDF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53" t="32316" r="47950" b="32154"/>
            <a:stretch/>
          </p:blipFill>
          <p:spPr bwMode="auto">
            <a:xfrm>
              <a:off x="331435" y="1051158"/>
              <a:ext cx="1264509" cy="6658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382D587-5AB3-4265-8229-C3328FA35797}"/>
                </a:ext>
              </a:extLst>
            </p:cNvPr>
            <p:cNvSpPr txBox="1"/>
            <p:nvPr/>
          </p:nvSpPr>
          <p:spPr>
            <a:xfrm>
              <a:off x="266558" y="1464809"/>
              <a:ext cx="11172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ladybird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F875160-1AA2-4312-8AF9-5C8A3B4C9DCA}"/>
              </a:ext>
            </a:extLst>
          </p:cNvPr>
          <p:cNvGrpSpPr/>
          <p:nvPr/>
        </p:nvGrpSpPr>
        <p:grpSpPr>
          <a:xfrm>
            <a:off x="1922749" y="2615758"/>
            <a:ext cx="1356253" cy="930814"/>
            <a:chOff x="334802" y="2930185"/>
            <a:chExt cx="1356253" cy="930814"/>
          </a:xfrm>
        </p:grpSpPr>
        <p:pic>
          <p:nvPicPr>
            <p:cNvPr id="31" name="Picture 30" descr="Fly, Blowfly, Insect, Compound Eyes">
              <a:extLst>
                <a:ext uri="{FF2B5EF4-FFF2-40B4-BE49-F238E27FC236}">
                  <a16:creationId xmlns:a16="http://schemas.microsoft.com/office/drawing/2014/main" id="{F3014C0F-1CB6-4B64-8F5C-704EF53E6D1D}"/>
                </a:ext>
              </a:extLst>
            </p:cNvPr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82" r="31818" b="17647"/>
            <a:stretch/>
          </p:blipFill>
          <p:spPr bwMode="auto">
            <a:xfrm>
              <a:off x="334802" y="2930185"/>
              <a:ext cx="1356253" cy="93081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9F08490-091B-4B31-82C2-C5BC23545CD5}"/>
                </a:ext>
              </a:extLst>
            </p:cNvPr>
            <p:cNvSpPr txBox="1"/>
            <p:nvPr/>
          </p:nvSpPr>
          <p:spPr>
            <a:xfrm>
              <a:off x="347149" y="2938514"/>
              <a:ext cx="6018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bg1"/>
                  </a:solidFill>
                </a:rPr>
                <a:t>fly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3CEA23C-60AC-45A5-BE4F-0BE43263427A}"/>
              </a:ext>
            </a:extLst>
          </p:cNvPr>
          <p:cNvSpPr txBox="1"/>
          <p:nvPr/>
        </p:nvSpPr>
        <p:spPr>
          <a:xfrm>
            <a:off x="544788" y="3981490"/>
            <a:ext cx="69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KEY 2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9E7AE96-8871-4443-A891-71EF879517E3}"/>
              </a:ext>
            </a:extLst>
          </p:cNvPr>
          <p:cNvGrpSpPr/>
          <p:nvPr/>
        </p:nvGrpSpPr>
        <p:grpSpPr>
          <a:xfrm>
            <a:off x="386852" y="4464146"/>
            <a:ext cx="1236854" cy="1197773"/>
            <a:chOff x="1912407" y="4484956"/>
            <a:chExt cx="1236854" cy="1197773"/>
          </a:xfrm>
        </p:grpSpPr>
        <p:pic>
          <p:nvPicPr>
            <p:cNvPr id="23" name="Picture 22" descr="closeup photography of brown bug on flower">
              <a:extLst>
                <a:ext uri="{FF2B5EF4-FFF2-40B4-BE49-F238E27FC236}">
                  <a16:creationId xmlns:a16="http://schemas.microsoft.com/office/drawing/2014/main" id="{4A04EE65-E701-45CB-98D2-50E245BFD945}"/>
                </a:ext>
              </a:extLst>
            </p:cNvPr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0" t="30392" r="21537" b="33202"/>
            <a:stretch/>
          </p:blipFill>
          <p:spPr bwMode="auto">
            <a:xfrm>
              <a:off x="1920456" y="4489113"/>
              <a:ext cx="1228805" cy="119361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124D452-9332-47F3-8868-A524C4D8C924}"/>
                </a:ext>
              </a:extLst>
            </p:cNvPr>
            <p:cNvSpPr txBox="1"/>
            <p:nvPr/>
          </p:nvSpPr>
          <p:spPr>
            <a:xfrm>
              <a:off x="1912407" y="4484956"/>
              <a:ext cx="11172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beetle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F242353-A34C-4130-B37D-FB8958CC6555}"/>
              </a:ext>
            </a:extLst>
          </p:cNvPr>
          <p:cNvGrpSpPr/>
          <p:nvPr/>
        </p:nvGrpSpPr>
        <p:grpSpPr>
          <a:xfrm>
            <a:off x="353360" y="2710993"/>
            <a:ext cx="1458292" cy="835579"/>
            <a:chOff x="333513" y="4893725"/>
            <a:chExt cx="1458292" cy="835579"/>
          </a:xfrm>
        </p:grpSpPr>
        <p:pic>
          <p:nvPicPr>
            <p:cNvPr id="24" name="Picture 23" descr="Bee, Blur, Close-Up, Flora, Flower">
              <a:extLst>
                <a:ext uri="{FF2B5EF4-FFF2-40B4-BE49-F238E27FC236}">
                  <a16:creationId xmlns:a16="http://schemas.microsoft.com/office/drawing/2014/main" id="{EAD99770-CC8C-4DA7-86AA-4D87A1F374F8}"/>
                </a:ext>
              </a:extLst>
            </p:cNvPr>
            <p:cNvPicPr/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5" t="52254" r="10971" b="6428"/>
            <a:stretch/>
          </p:blipFill>
          <p:spPr bwMode="auto">
            <a:xfrm>
              <a:off x="333513" y="4893725"/>
              <a:ext cx="1458292" cy="83557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E82D8F5-6A2F-44D2-A2B1-66362A85C17C}"/>
                </a:ext>
              </a:extLst>
            </p:cNvPr>
            <p:cNvSpPr txBox="1"/>
            <p:nvPr/>
          </p:nvSpPr>
          <p:spPr>
            <a:xfrm>
              <a:off x="389257" y="5353119"/>
              <a:ext cx="8718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bg1"/>
                  </a:solidFill>
                </a:rPr>
                <a:t>bee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80300C3-13F8-4DA7-A27B-B3DF637ABAA0}"/>
              </a:ext>
            </a:extLst>
          </p:cNvPr>
          <p:cNvGrpSpPr/>
          <p:nvPr/>
        </p:nvGrpSpPr>
        <p:grpSpPr>
          <a:xfrm>
            <a:off x="1841103" y="1172306"/>
            <a:ext cx="1461632" cy="1292306"/>
            <a:chOff x="1835264" y="2002095"/>
            <a:chExt cx="1461632" cy="1292306"/>
          </a:xfrm>
        </p:grpSpPr>
        <p:pic>
          <p:nvPicPr>
            <p:cNvPr id="22" name="Picture 21" descr="Centipedes, Creeping, Insect, Members">
              <a:extLst>
                <a:ext uri="{FF2B5EF4-FFF2-40B4-BE49-F238E27FC236}">
                  <a16:creationId xmlns:a16="http://schemas.microsoft.com/office/drawing/2014/main" id="{02807AD4-4890-463E-A9DF-0367598E7C02}"/>
                </a:ext>
              </a:extLst>
            </p:cNvPr>
            <p:cNvPicPr/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56" t="5490" r="22344" b="8487"/>
            <a:stretch/>
          </p:blipFill>
          <p:spPr bwMode="auto">
            <a:xfrm>
              <a:off x="1838604" y="2007139"/>
              <a:ext cx="1458292" cy="128726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DE6C35F-ECC7-44B4-999F-1183AAA384A8}"/>
                </a:ext>
              </a:extLst>
            </p:cNvPr>
            <p:cNvSpPr txBox="1"/>
            <p:nvPr/>
          </p:nvSpPr>
          <p:spPr>
            <a:xfrm>
              <a:off x="1835264" y="2002095"/>
              <a:ext cx="11172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bg1"/>
                  </a:solidFill>
                </a:rPr>
                <a:t>centipede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C4532DA-E562-49A5-9BFF-DCCC42F93A63}"/>
              </a:ext>
            </a:extLst>
          </p:cNvPr>
          <p:cNvGrpSpPr/>
          <p:nvPr/>
        </p:nvGrpSpPr>
        <p:grpSpPr>
          <a:xfrm>
            <a:off x="372258" y="1548384"/>
            <a:ext cx="1306637" cy="998554"/>
            <a:chOff x="289307" y="1815494"/>
            <a:chExt cx="1306637" cy="998554"/>
          </a:xfrm>
        </p:grpSpPr>
        <p:pic>
          <p:nvPicPr>
            <p:cNvPr id="30" name="Picture 29" descr="Araneus, Garden Spider, Insect, Spider">
              <a:extLst>
                <a:ext uri="{FF2B5EF4-FFF2-40B4-BE49-F238E27FC236}">
                  <a16:creationId xmlns:a16="http://schemas.microsoft.com/office/drawing/2014/main" id="{AC1B1A90-04EF-4A24-AAFF-43F8B47A4461}"/>
                </a:ext>
              </a:extLst>
            </p:cNvPr>
            <p:cNvPicPr/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37" r="19497" b="13412"/>
            <a:stretch/>
          </p:blipFill>
          <p:spPr bwMode="auto">
            <a:xfrm>
              <a:off x="331435" y="1815494"/>
              <a:ext cx="1264509" cy="99436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1A72C9E-B0D0-43F1-9D0C-8CD4308D63D2}"/>
                </a:ext>
              </a:extLst>
            </p:cNvPr>
            <p:cNvSpPr txBox="1"/>
            <p:nvPr/>
          </p:nvSpPr>
          <p:spPr>
            <a:xfrm>
              <a:off x="289307" y="2506271"/>
              <a:ext cx="11172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spider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7577DE1-BCB4-4019-9AF4-78D8123D4D4E}"/>
              </a:ext>
            </a:extLst>
          </p:cNvPr>
          <p:cNvGrpSpPr/>
          <p:nvPr/>
        </p:nvGrpSpPr>
        <p:grpSpPr>
          <a:xfrm>
            <a:off x="1730072" y="4803450"/>
            <a:ext cx="1510495" cy="865670"/>
            <a:chOff x="1835265" y="1043163"/>
            <a:chExt cx="1510495" cy="865670"/>
          </a:xfrm>
        </p:grpSpPr>
        <p:pic>
          <p:nvPicPr>
            <p:cNvPr id="29" name="Picture 28" descr="Centipede, Centipedes, Legs, Africa">
              <a:extLst>
                <a:ext uri="{FF2B5EF4-FFF2-40B4-BE49-F238E27FC236}">
                  <a16:creationId xmlns:a16="http://schemas.microsoft.com/office/drawing/2014/main" id="{70F5F94E-3C62-4FA0-81CF-D7EE03790730}"/>
                </a:ext>
              </a:extLst>
            </p:cNvPr>
            <p:cNvPicPr/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4" t="22117" r="9876"/>
            <a:stretch/>
          </p:blipFill>
          <p:spPr bwMode="auto">
            <a:xfrm>
              <a:off x="1845418" y="1051158"/>
              <a:ext cx="1500342" cy="85767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F092744-C0AE-4BAB-B727-424FB4961E9C}"/>
                </a:ext>
              </a:extLst>
            </p:cNvPr>
            <p:cNvSpPr txBox="1"/>
            <p:nvPr/>
          </p:nvSpPr>
          <p:spPr>
            <a:xfrm>
              <a:off x="1835265" y="1043163"/>
              <a:ext cx="11172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bg1"/>
                  </a:solidFill>
                </a:rPr>
                <a:t>millipede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AE8423C-7724-4F9B-A805-27852D4F5F9A}"/>
              </a:ext>
            </a:extLst>
          </p:cNvPr>
          <p:cNvGrpSpPr/>
          <p:nvPr/>
        </p:nvGrpSpPr>
        <p:grpSpPr>
          <a:xfrm>
            <a:off x="544788" y="5779232"/>
            <a:ext cx="2626530" cy="556522"/>
            <a:chOff x="522731" y="5816661"/>
            <a:chExt cx="2626530" cy="556522"/>
          </a:xfrm>
        </p:grpSpPr>
        <p:pic>
          <p:nvPicPr>
            <p:cNvPr id="32" name="Picture 31" descr="Worm, Earthworm, Annelid, Belt Worm">
              <a:extLst>
                <a:ext uri="{FF2B5EF4-FFF2-40B4-BE49-F238E27FC236}">
                  <a16:creationId xmlns:a16="http://schemas.microsoft.com/office/drawing/2014/main" id="{AA304CBF-1310-4C02-AC04-ED3AE2955CC4}"/>
                </a:ext>
              </a:extLst>
            </p:cNvPr>
            <p:cNvPicPr/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69" b="27705"/>
            <a:stretch/>
          </p:blipFill>
          <p:spPr bwMode="auto">
            <a:xfrm>
              <a:off x="522731" y="5816661"/>
              <a:ext cx="2533728" cy="55652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EDDB7C2-32DC-47A3-8478-CD8209134EAD}"/>
                </a:ext>
              </a:extLst>
            </p:cNvPr>
            <p:cNvSpPr txBox="1"/>
            <p:nvPr/>
          </p:nvSpPr>
          <p:spPr>
            <a:xfrm>
              <a:off x="2277399" y="6058506"/>
              <a:ext cx="8718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bg1"/>
                  </a:solidFill>
                </a:rPr>
                <a:t>worm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247378E1-7029-4021-BC4A-46F257864649}"/>
              </a:ext>
            </a:extLst>
          </p:cNvPr>
          <p:cNvSpPr txBox="1"/>
          <p:nvPr/>
        </p:nvSpPr>
        <p:spPr>
          <a:xfrm>
            <a:off x="648070" y="1083859"/>
            <a:ext cx="69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KEY 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91FC69C-C7C7-4BA7-8129-1EC969DC9CB7}"/>
              </a:ext>
            </a:extLst>
          </p:cNvPr>
          <p:cNvSpPr txBox="1"/>
          <p:nvPr/>
        </p:nvSpPr>
        <p:spPr>
          <a:xfrm>
            <a:off x="7946551" y="1521497"/>
            <a:ext cx="2585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Does it have eight legs?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3FFF118-12D1-4928-9333-B801D109E7E1}"/>
              </a:ext>
            </a:extLst>
          </p:cNvPr>
          <p:cNvSpPr txBox="1"/>
          <p:nvPr/>
        </p:nvSpPr>
        <p:spPr>
          <a:xfrm>
            <a:off x="6556217" y="538643"/>
            <a:ext cx="2585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Does it have wings?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47EE683-A5C2-463E-B40A-0569BD01DBAF}"/>
              </a:ext>
            </a:extLst>
          </p:cNvPr>
          <p:cNvSpPr txBox="1"/>
          <p:nvPr/>
        </p:nvSpPr>
        <p:spPr>
          <a:xfrm>
            <a:off x="4803405" y="1491069"/>
            <a:ext cx="2585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Does it have a striped body?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53BE467-F6E8-4A4B-9F35-7DA5AA9641E6}"/>
              </a:ext>
            </a:extLst>
          </p:cNvPr>
          <p:cNvGrpSpPr/>
          <p:nvPr/>
        </p:nvGrpSpPr>
        <p:grpSpPr>
          <a:xfrm>
            <a:off x="5118064" y="1895502"/>
            <a:ext cx="581501" cy="547993"/>
            <a:chOff x="6869827" y="4113463"/>
            <a:chExt cx="581501" cy="547993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A8A690F-30D2-43CA-B310-CFE42D6C81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83703" y="4116812"/>
              <a:ext cx="467625" cy="5446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5D10296-5B3C-49F5-B5D1-A4AB6FA13E20}"/>
                </a:ext>
              </a:extLst>
            </p:cNvPr>
            <p:cNvSpPr txBox="1"/>
            <p:nvPr/>
          </p:nvSpPr>
          <p:spPr>
            <a:xfrm>
              <a:off x="6869827" y="4113463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yes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99B27E5-902B-40F4-93C6-2DF94BC7EFA6}"/>
              </a:ext>
            </a:extLst>
          </p:cNvPr>
          <p:cNvGrpSpPr/>
          <p:nvPr/>
        </p:nvGrpSpPr>
        <p:grpSpPr>
          <a:xfrm>
            <a:off x="6661779" y="917830"/>
            <a:ext cx="581501" cy="547993"/>
            <a:chOff x="6869827" y="4113463"/>
            <a:chExt cx="581501" cy="547993"/>
          </a:xfrm>
        </p:grpSpPr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F5BA4669-A7F6-48EA-8886-2A98405C96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83703" y="4116812"/>
              <a:ext cx="467625" cy="5446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DC1D23A-35CF-4A22-B644-68B1BC404800}"/>
                </a:ext>
              </a:extLst>
            </p:cNvPr>
            <p:cNvSpPr txBox="1"/>
            <p:nvPr/>
          </p:nvSpPr>
          <p:spPr>
            <a:xfrm>
              <a:off x="6869827" y="4113463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yes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A71E07B-4E29-4978-8B4D-69C6819ED6AE}"/>
              </a:ext>
            </a:extLst>
          </p:cNvPr>
          <p:cNvGrpSpPr/>
          <p:nvPr/>
        </p:nvGrpSpPr>
        <p:grpSpPr>
          <a:xfrm>
            <a:off x="6448929" y="3536193"/>
            <a:ext cx="581501" cy="547993"/>
            <a:chOff x="6869827" y="4113463"/>
            <a:chExt cx="581501" cy="547993"/>
          </a:xfrm>
        </p:grpSpPr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759B3AA4-0726-4BD9-B2E3-6D42E2FEBF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83703" y="4116812"/>
              <a:ext cx="467625" cy="5446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33ABA13-0C8E-4E23-9260-FA93582782DF}"/>
                </a:ext>
              </a:extLst>
            </p:cNvPr>
            <p:cNvSpPr txBox="1"/>
            <p:nvPr/>
          </p:nvSpPr>
          <p:spPr>
            <a:xfrm>
              <a:off x="6869827" y="4113463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yes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8BB813E-D8EC-496F-98CC-DFA908EA7976}"/>
              </a:ext>
            </a:extLst>
          </p:cNvPr>
          <p:cNvGrpSpPr/>
          <p:nvPr/>
        </p:nvGrpSpPr>
        <p:grpSpPr>
          <a:xfrm>
            <a:off x="5514499" y="4406614"/>
            <a:ext cx="581501" cy="547993"/>
            <a:chOff x="6869827" y="4113463"/>
            <a:chExt cx="581501" cy="547993"/>
          </a:xfrm>
        </p:grpSpPr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3A22E261-1F7B-4CD3-AB83-B41131A95E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83703" y="4116812"/>
              <a:ext cx="467625" cy="5446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30B2725-7E6A-42C7-A086-79A24B5E32B0}"/>
                </a:ext>
              </a:extLst>
            </p:cNvPr>
            <p:cNvSpPr txBox="1"/>
            <p:nvPr/>
          </p:nvSpPr>
          <p:spPr>
            <a:xfrm>
              <a:off x="6869827" y="4113463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yes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77DFBE5-4AA8-45AE-953B-4362E432D674}"/>
              </a:ext>
            </a:extLst>
          </p:cNvPr>
          <p:cNvGrpSpPr/>
          <p:nvPr/>
        </p:nvGrpSpPr>
        <p:grpSpPr>
          <a:xfrm>
            <a:off x="6110835" y="1905028"/>
            <a:ext cx="628845" cy="539953"/>
            <a:chOff x="7631470" y="4116812"/>
            <a:chExt cx="628845" cy="539953"/>
          </a:xfrm>
        </p:grpSpPr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A4BA412C-F470-45E9-A3FF-F8DE5F9FB29A}"/>
                </a:ext>
              </a:extLst>
            </p:cNvPr>
            <p:cNvCxnSpPr>
              <a:cxnSpLocks/>
            </p:cNvCxnSpPr>
            <p:nvPr/>
          </p:nvCxnSpPr>
          <p:spPr>
            <a:xfrm>
              <a:off x="7631470" y="4116812"/>
              <a:ext cx="534406" cy="5399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E76A841-FE6C-434F-B9E3-7D97E150D88D}"/>
                </a:ext>
              </a:extLst>
            </p:cNvPr>
            <p:cNvSpPr txBox="1"/>
            <p:nvPr/>
          </p:nvSpPr>
          <p:spPr>
            <a:xfrm>
              <a:off x="7825309" y="4124144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no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63A0F98-ACCB-4872-9461-1EDDBC73E8BE}"/>
              </a:ext>
            </a:extLst>
          </p:cNvPr>
          <p:cNvGrpSpPr/>
          <p:nvPr/>
        </p:nvGrpSpPr>
        <p:grpSpPr>
          <a:xfrm>
            <a:off x="9589388" y="1909053"/>
            <a:ext cx="628845" cy="539953"/>
            <a:chOff x="7631470" y="4116812"/>
            <a:chExt cx="628845" cy="539953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D5193FAE-3D21-4BA0-A397-9472866DA92D}"/>
                </a:ext>
              </a:extLst>
            </p:cNvPr>
            <p:cNvCxnSpPr>
              <a:cxnSpLocks/>
            </p:cNvCxnSpPr>
            <p:nvPr/>
          </p:nvCxnSpPr>
          <p:spPr>
            <a:xfrm>
              <a:off x="7631470" y="4116812"/>
              <a:ext cx="534406" cy="5399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CB4AE85-EFAC-4829-96B0-3F2B803AB792}"/>
                </a:ext>
              </a:extLst>
            </p:cNvPr>
            <p:cNvSpPr txBox="1"/>
            <p:nvPr/>
          </p:nvSpPr>
          <p:spPr>
            <a:xfrm>
              <a:off x="7825309" y="4124144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no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94A1232-1867-4445-9D97-874EAC3BCE3F}"/>
              </a:ext>
            </a:extLst>
          </p:cNvPr>
          <p:cNvGrpSpPr/>
          <p:nvPr/>
        </p:nvGrpSpPr>
        <p:grpSpPr>
          <a:xfrm>
            <a:off x="8536385" y="3553297"/>
            <a:ext cx="628845" cy="539953"/>
            <a:chOff x="7631470" y="4116812"/>
            <a:chExt cx="628845" cy="539953"/>
          </a:xfrm>
        </p:grpSpPr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99017677-B8EC-4A29-AC9D-568E99015A6E}"/>
                </a:ext>
              </a:extLst>
            </p:cNvPr>
            <p:cNvCxnSpPr>
              <a:cxnSpLocks/>
            </p:cNvCxnSpPr>
            <p:nvPr/>
          </p:nvCxnSpPr>
          <p:spPr>
            <a:xfrm>
              <a:off x="7631470" y="4116812"/>
              <a:ext cx="534406" cy="5399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DC2A84E9-6B14-48FB-B419-BBA6935FCFF4}"/>
                </a:ext>
              </a:extLst>
            </p:cNvPr>
            <p:cNvSpPr txBox="1"/>
            <p:nvPr/>
          </p:nvSpPr>
          <p:spPr>
            <a:xfrm>
              <a:off x="7825309" y="4124144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no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2F5380E-228A-435B-A1CC-28783BCBC187}"/>
              </a:ext>
            </a:extLst>
          </p:cNvPr>
          <p:cNvGrpSpPr/>
          <p:nvPr/>
        </p:nvGrpSpPr>
        <p:grpSpPr>
          <a:xfrm>
            <a:off x="7009933" y="4393496"/>
            <a:ext cx="628845" cy="539953"/>
            <a:chOff x="7631470" y="4116812"/>
            <a:chExt cx="628845" cy="539953"/>
          </a:xfrm>
        </p:grpSpPr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B4F7351D-696E-427C-A53D-C1228660AE47}"/>
                </a:ext>
              </a:extLst>
            </p:cNvPr>
            <p:cNvCxnSpPr>
              <a:cxnSpLocks/>
            </p:cNvCxnSpPr>
            <p:nvPr/>
          </p:nvCxnSpPr>
          <p:spPr>
            <a:xfrm>
              <a:off x="7631470" y="4116812"/>
              <a:ext cx="534406" cy="5399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BF769B8-7FB3-4E89-AF44-2856EFE7F1D3}"/>
                </a:ext>
              </a:extLst>
            </p:cNvPr>
            <p:cNvSpPr txBox="1"/>
            <p:nvPr/>
          </p:nvSpPr>
          <p:spPr>
            <a:xfrm>
              <a:off x="7825309" y="4124144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no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E301161C-8A44-415A-931A-A3B000118E93}"/>
              </a:ext>
            </a:extLst>
          </p:cNvPr>
          <p:cNvSpPr txBox="1"/>
          <p:nvPr/>
        </p:nvSpPr>
        <p:spPr>
          <a:xfrm>
            <a:off x="3898733" y="2551466"/>
            <a:ext cx="1573847" cy="33855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bee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22E7320-BC11-4CBD-891F-B018C6D44C42}"/>
              </a:ext>
            </a:extLst>
          </p:cNvPr>
          <p:cNvSpPr txBox="1"/>
          <p:nvPr/>
        </p:nvSpPr>
        <p:spPr>
          <a:xfrm>
            <a:off x="6759103" y="3166375"/>
            <a:ext cx="2585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Does it have any legs?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A2AA601-DDEA-4063-B22E-FE5870A5E18C}"/>
              </a:ext>
            </a:extLst>
          </p:cNvPr>
          <p:cNvSpPr txBox="1"/>
          <p:nvPr/>
        </p:nvSpPr>
        <p:spPr>
          <a:xfrm>
            <a:off x="8996303" y="4199192"/>
            <a:ext cx="1573847" cy="33855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worm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A30B51A-985F-4D0B-99A0-BB6AC54AB1A5}"/>
              </a:ext>
            </a:extLst>
          </p:cNvPr>
          <p:cNvSpPr txBox="1"/>
          <p:nvPr/>
        </p:nvSpPr>
        <p:spPr>
          <a:xfrm>
            <a:off x="5676452" y="2542791"/>
            <a:ext cx="1573847" cy="33855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fly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6808150-4A13-4265-82C4-4083DE397416}"/>
              </a:ext>
            </a:extLst>
          </p:cNvPr>
          <p:cNvSpPr txBox="1"/>
          <p:nvPr/>
        </p:nvSpPr>
        <p:spPr>
          <a:xfrm>
            <a:off x="7687590" y="2536491"/>
            <a:ext cx="1573847" cy="33855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spider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79385F0-516B-43D4-B710-AF74E00BD6E0}"/>
              </a:ext>
            </a:extLst>
          </p:cNvPr>
          <p:cNvSpPr txBox="1"/>
          <p:nvPr/>
        </p:nvSpPr>
        <p:spPr>
          <a:xfrm>
            <a:off x="9476511" y="2536771"/>
            <a:ext cx="1573847" cy="33855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centipede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6FED1E5-D235-4C64-A4E5-F2CC33D3811C}"/>
              </a:ext>
            </a:extLst>
          </p:cNvPr>
          <p:cNvSpPr txBox="1"/>
          <p:nvPr/>
        </p:nvSpPr>
        <p:spPr>
          <a:xfrm>
            <a:off x="4364049" y="3127933"/>
            <a:ext cx="895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KEY 2</a:t>
            </a:r>
            <a:endParaRPr lang="en-GB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D0E49A4-D0BE-4E2E-A08D-6EA9F1F45046}"/>
              </a:ext>
            </a:extLst>
          </p:cNvPr>
          <p:cNvSpPr txBox="1"/>
          <p:nvPr/>
        </p:nvSpPr>
        <p:spPr>
          <a:xfrm>
            <a:off x="4251569" y="4990999"/>
            <a:ext cx="2393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Does it have black spots?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9F92DE5-67A1-4618-B4F6-99BDD2F71C79}"/>
              </a:ext>
            </a:extLst>
          </p:cNvPr>
          <p:cNvSpPr txBox="1"/>
          <p:nvPr/>
        </p:nvSpPr>
        <p:spPr>
          <a:xfrm>
            <a:off x="4580583" y="4052257"/>
            <a:ext cx="3107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Does it have an oval shaped body?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5F9C3ADB-D478-4E7E-B131-908572328FD8}"/>
              </a:ext>
            </a:extLst>
          </p:cNvPr>
          <p:cNvSpPr txBox="1"/>
          <p:nvPr/>
        </p:nvSpPr>
        <p:spPr>
          <a:xfrm>
            <a:off x="7008269" y="5065111"/>
            <a:ext cx="1573847" cy="33855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millipede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4A0E927-C2A3-4E13-A4E8-1B35022CBACF}"/>
              </a:ext>
            </a:extLst>
          </p:cNvPr>
          <p:cNvSpPr txBox="1"/>
          <p:nvPr/>
        </p:nvSpPr>
        <p:spPr>
          <a:xfrm>
            <a:off x="5705641" y="5955133"/>
            <a:ext cx="1573847" cy="33855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beetle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6A5D05E-7A08-4D8F-9843-E8E5AA592ED7}"/>
              </a:ext>
            </a:extLst>
          </p:cNvPr>
          <p:cNvSpPr txBox="1"/>
          <p:nvPr/>
        </p:nvSpPr>
        <p:spPr>
          <a:xfrm>
            <a:off x="3898733" y="5955133"/>
            <a:ext cx="1573847" cy="33855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ladybird</a:t>
            </a: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2DA063F-CC59-407A-9ACE-2D75604B4B61}"/>
              </a:ext>
            </a:extLst>
          </p:cNvPr>
          <p:cNvGrpSpPr/>
          <p:nvPr/>
        </p:nvGrpSpPr>
        <p:grpSpPr>
          <a:xfrm>
            <a:off x="4438507" y="5329553"/>
            <a:ext cx="581501" cy="547993"/>
            <a:chOff x="6869827" y="4113463"/>
            <a:chExt cx="581501" cy="547993"/>
          </a:xfrm>
        </p:grpSpPr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35DDA588-81BC-4465-955D-44C6B05A1F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83703" y="4116812"/>
              <a:ext cx="467625" cy="5446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1B9EB0CF-A4CE-4C6B-BC09-EC26E1E17C67}"/>
                </a:ext>
              </a:extLst>
            </p:cNvPr>
            <p:cNvSpPr txBox="1"/>
            <p:nvPr/>
          </p:nvSpPr>
          <p:spPr>
            <a:xfrm>
              <a:off x="6869827" y="4113463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yes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ADBB2E97-24B4-4D49-B88B-8243D643FA5B}"/>
              </a:ext>
            </a:extLst>
          </p:cNvPr>
          <p:cNvGrpSpPr/>
          <p:nvPr/>
        </p:nvGrpSpPr>
        <p:grpSpPr>
          <a:xfrm>
            <a:off x="5872058" y="5335247"/>
            <a:ext cx="628845" cy="539953"/>
            <a:chOff x="7631470" y="4116812"/>
            <a:chExt cx="628845" cy="539953"/>
          </a:xfrm>
        </p:grpSpPr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60802B6B-C43D-4CF7-BBDE-9938248A6711}"/>
                </a:ext>
              </a:extLst>
            </p:cNvPr>
            <p:cNvCxnSpPr>
              <a:cxnSpLocks/>
            </p:cNvCxnSpPr>
            <p:nvPr/>
          </p:nvCxnSpPr>
          <p:spPr>
            <a:xfrm>
              <a:off x="7631470" y="4116812"/>
              <a:ext cx="534406" cy="5399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C08B2FD9-92C8-4523-9C3C-E1057EAFA54A}"/>
                </a:ext>
              </a:extLst>
            </p:cNvPr>
            <p:cNvSpPr txBox="1"/>
            <p:nvPr/>
          </p:nvSpPr>
          <p:spPr>
            <a:xfrm>
              <a:off x="7825309" y="4124144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106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481263" y="295184"/>
            <a:ext cx="9192437" cy="640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Possible learning outcome for reviewing your work.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I can make a branching key to classify four woodland invertebrates (minibeasts).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7B041C9-385C-4F4E-BD0D-B3B5569D40B3}"/>
              </a:ext>
            </a:extLst>
          </p:cNvPr>
          <p:cNvGrpSpPr/>
          <p:nvPr/>
        </p:nvGrpSpPr>
        <p:grpSpPr>
          <a:xfrm>
            <a:off x="9853474" y="328474"/>
            <a:ext cx="1544715" cy="1196091"/>
            <a:chOff x="257452" y="328474"/>
            <a:chExt cx="1544715" cy="2800538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675B1D88-4FCB-4C24-B8E8-0DA042788D63}"/>
                </a:ext>
              </a:extLst>
            </p:cNvPr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-45546"/>
                <a:gd name="adj2" fmla="val 7312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9B6DBD-D9D3-4AE3-A8E3-613111475979}"/>
                </a:ext>
              </a:extLst>
            </p:cNvPr>
            <p:cNvSpPr txBox="1"/>
            <p:nvPr/>
          </p:nvSpPr>
          <p:spPr>
            <a:xfrm>
              <a:off x="346229" y="390615"/>
              <a:ext cx="1367161" cy="2738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You may like to add pictures of animals to the key.</a:t>
              </a:r>
            </a:p>
            <a:p>
              <a:endParaRPr lang="en-GB" sz="14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C32AB04-FD7B-455C-B037-2466F3394FF6}"/>
              </a:ext>
            </a:extLst>
          </p:cNvPr>
          <p:cNvGrpSpPr/>
          <p:nvPr/>
        </p:nvGrpSpPr>
        <p:grpSpPr>
          <a:xfrm>
            <a:off x="9860154" y="3682285"/>
            <a:ext cx="1544715" cy="2490686"/>
            <a:chOff x="257452" y="328474"/>
            <a:chExt cx="1544715" cy="2423604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EE42061B-6218-455C-8627-29336B31F0DE}"/>
                </a:ext>
              </a:extLst>
            </p:cNvPr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-45546"/>
                <a:gd name="adj2" fmla="val 7312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7FD12F-4DC8-4595-A06F-EEB84973B24D}"/>
                </a:ext>
              </a:extLst>
            </p:cNvPr>
            <p:cNvSpPr txBox="1"/>
            <p:nvPr/>
          </p:nvSpPr>
          <p:spPr>
            <a:xfrm>
              <a:off x="346229" y="390617"/>
              <a:ext cx="1367161" cy="2186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You can use many different questions. Make sure each question can be answered by looking carefully at the features of the animal.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635D3255-F0A5-4F6E-8307-C2ECD988BDF3}"/>
              </a:ext>
            </a:extLst>
          </p:cNvPr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Picture 23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0EE25CAF-C579-48C2-9CA1-CC51C2EFBD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60C9E98-0186-49BB-876C-D22BBE8D484D}"/>
              </a:ext>
            </a:extLst>
          </p:cNvPr>
          <p:cNvSpPr txBox="1"/>
          <p:nvPr/>
        </p:nvSpPr>
        <p:spPr>
          <a:xfrm>
            <a:off x="159871" y="6444733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B401A7F-DEF2-471B-895A-AFB028894AAB}" type="slidenum">
              <a:rPr lang="en-GB" smtClean="0"/>
              <a:t>12</a:t>
            </a:fld>
            <a:endParaRPr lang="en-GB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35A19B-C649-42DF-BAD8-01FF871F09CA}"/>
              </a:ext>
            </a:extLst>
          </p:cNvPr>
          <p:cNvGrpSpPr/>
          <p:nvPr/>
        </p:nvGrpSpPr>
        <p:grpSpPr>
          <a:xfrm>
            <a:off x="9890119" y="1594270"/>
            <a:ext cx="1544715" cy="1687580"/>
            <a:chOff x="257452" y="328474"/>
            <a:chExt cx="1544715" cy="2423604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0B350E1C-43BB-4C92-9692-E398074847A9}"/>
                </a:ext>
              </a:extLst>
            </p:cNvPr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-45546"/>
                <a:gd name="adj2" fmla="val 7312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85E3825-61F2-49E0-9223-33A891C10D1E}"/>
                </a:ext>
              </a:extLst>
            </p:cNvPr>
            <p:cNvSpPr txBox="1"/>
            <p:nvPr/>
          </p:nvSpPr>
          <p:spPr>
            <a:xfrm>
              <a:off x="346229" y="390616"/>
              <a:ext cx="1367161" cy="2298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Your key may look different. There are many valid outcomes </a:t>
              </a:r>
            </a:p>
            <a:p>
              <a:r>
                <a:rPr lang="en-GB" sz="1400" dirty="0"/>
                <a:t>(another example on </a:t>
              </a:r>
              <a:r>
                <a:rPr lang="en-GB" sz="1400"/>
                <a:t>page 13).</a:t>
              </a:r>
              <a:endParaRPr lang="en-GB" sz="1400" dirty="0"/>
            </a:p>
          </p:txBody>
        </p:sp>
      </p:grp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D57B98DF-B0FB-46EB-B03A-7A92FD4059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25" y="1302877"/>
            <a:ext cx="8588395" cy="438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46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481263" y="295184"/>
            <a:ext cx="9192437" cy="640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Possible learning outcome for reviewing your work. 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7B041C9-385C-4F4E-BD0D-B3B5569D40B3}"/>
              </a:ext>
            </a:extLst>
          </p:cNvPr>
          <p:cNvGrpSpPr/>
          <p:nvPr/>
        </p:nvGrpSpPr>
        <p:grpSpPr>
          <a:xfrm>
            <a:off x="9853474" y="328474"/>
            <a:ext cx="1544715" cy="2055804"/>
            <a:chOff x="257452" y="328474"/>
            <a:chExt cx="1544715" cy="2494182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675B1D88-4FCB-4C24-B8E8-0DA042788D63}"/>
                </a:ext>
              </a:extLst>
            </p:cNvPr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-45546"/>
                <a:gd name="adj2" fmla="val 7312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9B6DBD-D9D3-4AE3-A8E3-613111475979}"/>
                </a:ext>
              </a:extLst>
            </p:cNvPr>
            <p:cNvSpPr txBox="1"/>
            <p:nvPr/>
          </p:nvSpPr>
          <p:spPr>
            <a:xfrm>
              <a:off x="399070" y="358173"/>
              <a:ext cx="1367161" cy="2464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This is an example for five animals. There are many possible ways of arranging the questions to make a valid key.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C32AB04-FD7B-455C-B037-2466F3394FF6}"/>
              </a:ext>
            </a:extLst>
          </p:cNvPr>
          <p:cNvGrpSpPr/>
          <p:nvPr/>
        </p:nvGrpSpPr>
        <p:grpSpPr>
          <a:xfrm>
            <a:off x="9853474" y="2944350"/>
            <a:ext cx="1544715" cy="1322850"/>
            <a:chOff x="257452" y="328474"/>
            <a:chExt cx="1544715" cy="2423604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EE42061B-6218-455C-8627-29336B31F0DE}"/>
                </a:ext>
              </a:extLst>
            </p:cNvPr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-45546"/>
                <a:gd name="adj2" fmla="val 7312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7FD12F-4DC8-4595-A06F-EEB84973B24D}"/>
                </a:ext>
              </a:extLst>
            </p:cNvPr>
            <p:cNvSpPr txBox="1"/>
            <p:nvPr/>
          </p:nvSpPr>
          <p:spPr>
            <a:xfrm>
              <a:off x="346229" y="390617"/>
              <a:ext cx="136716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You can cut out or make labels and move them around to make alternative keys.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635D3255-F0A5-4F6E-8307-C2ECD988BDF3}"/>
              </a:ext>
            </a:extLst>
          </p:cNvPr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Picture 23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0EE25CAF-C579-48C2-9CA1-CC51C2EFBD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60C9E98-0186-49BB-876C-D22BBE8D484D}"/>
              </a:ext>
            </a:extLst>
          </p:cNvPr>
          <p:cNvSpPr txBox="1"/>
          <p:nvPr/>
        </p:nvSpPr>
        <p:spPr>
          <a:xfrm>
            <a:off x="159871" y="6444733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B401A7F-DEF2-471B-895A-AFB028894AAB}" type="slidenum">
              <a:rPr lang="en-GB" smtClean="0"/>
              <a:t>13</a:t>
            </a:fld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1B14A3-C4C0-444C-A15E-FF2A0E4027B1}"/>
              </a:ext>
            </a:extLst>
          </p:cNvPr>
          <p:cNvGrpSpPr/>
          <p:nvPr/>
        </p:nvGrpSpPr>
        <p:grpSpPr>
          <a:xfrm>
            <a:off x="9853473" y="4765129"/>
            <a:ext cx="1544715" cy="1322850"/>
            <a:chOff x="257452" y="328474"/>
            <a:chExt cx="1544715" cy="2423604"/>
          </a:xfrm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E674072D-BB68-4676-8507-0B915AC23A78}"/>
                </a:ext>
              </a:extLst>
            </p:cNvPr>
            <p:cNvSpPr/>
            <p:nvPr/>
          </p:nvSpPr>
          <p:spPr>
            <a:xfrm>
              <a:off x="257452" y="328474"/>
              <a:ext cx="1544715" cy="2423604"/>
            </a:xfrm>
            <a:prstGeom prst="wedgeRoundRectCallout">
              <a:avLst>
                <a:gd name="adj1" fmla="val -45546"/>
                <a:gd name="adj2" fmla="val 7312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C7EB588-6593-46D6-94A7-D008C1CF30F3}"/>
                </a:ext>
              </a:extLst>
            </p:cNvPr>
            <p:cNvSpPr txBox="1"/>
            <p:nvPr/>
          </p:nvSpPr>
          <p:spPr>
            <a:xfrm>
              <a:off x="346229" y="390617"/>
              <a:ext cx="1367161" cy="1748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You may like to record your work by taking photographs.</a:t>
              </a:r>
            </a:p>
          </p:txBody>
        </p:sp>
      </p:grp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6A1CA811-E5ED-42B9-9FDD-09196E4312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25" y="822130"/>
            <a:ext cx="8341445" cy="574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43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4140"/>
            <a:ext cx="5181600" cy="27232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dirty="0"/>
              <a:t>Key Learning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Living things can be grouped or </a:t>
            </a:r>
            <a:r>
              <a:rPr lang="en-GB" sz="2400" b="1" dirty="0"/>
              <a:t>classified</a:t>
            </a:r>
            <a:r>
              <a:rPr lang="en-GB" sz="2400" dirty="0"/>
              <a:t> in different ways according to their </a:t>
            </a:r>
            <a:r>
              <a:rPr lang="en-GB" sz="2400" b="1" dirty="0"/>
              <a:t>features</a:t>
            </a:r>
            <a:r>
              <a:rPr lang="en-GB" sz="2400" dirty="0"/>
              <a:t>.</a:t>
            </a:r>
            <a:endParaRPr lang="en-GB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GB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Branching keys</a:t>
            </a:r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are useful for classifying things, using descriptions of features.</a:t>
            </a:r>
            <a:endParaRPr lang="en-GB" sz="24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GB" sz="22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5DACEB-595C-438F-A77A-E53F98A2A227}"/>
              </a:ext>
            </a:extLst>
          </p:cNvPr>
          <p:cNvSpPr txBox="1">
            <a:spLocks/>
          </p:cNvSpPr>
          <p:nvPr/>
        </p:nvSpPr>
        <p:spPr>
          <a:xfrm>
            <a:off x="6172202" y="1644140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rgbClr val="0070C0"/>
                </a:solidFill>
              </a:rPr>
              <a:t>Investigation </a:t>
            </a:r>
            <a:r>
              <a:rPr lang="en-GB" sz="2000" dirty="0">
                <a:solidFill>
                  <a:srgbClr val="0070C0"/>
                </a:solidFill>
              </a:rPr>
              <a:t>(pages 2-4): 10-15 minutes.</a:t>
            </a:r>
          </a:p>
          <a:p>
            <a:pPr marL="0" indent="0">
              <a:buNone/>
            </a:pPr>
            <a:r>
              <a:rPr lang="en-GB" sz="2000" i="1" dirty="0">
                <a:solidFill>
                  <a:srgbClr val="0070C0"/>
                </a:solidFill>
              </a:rPr>
              <a:t>You will need:</a:t>
            </a:r>
          </a:p>
          <a:p>
            <a:r>
              <a:rPr lang="en-GB" sz="2000" i="1" dirty="0">
                <a:solidFill>
                  <a:srgbClr val="0070C0"/>
                </a:solidFill>
              </a:rPr>
              <a:t>paper and a pencil.</a:t>
            </a:r>
          </a:p>
          <a:p>
            <a:r>
              <a:rPr lang="en-GB" sz="2000" i="1" dirty="0">
                <a:solidFill>
                  <a:srgbClr val="0070C0"/>
                </a:solidFill>
              </a:rPr>
              <a:t>one packet of liquorice </a:t>
            </a:r>
            <a:r>
              <a:rPr lang="en-GB" sz="2000" i="1" dirty="0" err="1">
                <a:solidFill>
                  <a:srgbClr val="0070C0"/>
                </a:solidFill>
              </a:rPr>
              <a:t>allsorts</a:t>
            </a:r>
            <a:r>
              <a:rPr lang="en-GB" sz="2000" i="1" dirty="0">
                <a:solidFill>
                  <a:srgbClr val="0070C0"/>
                </a:solidFill>
              </a:rPr>
              <a:t>. </a:t>
            </a:r>
          </a:p>
          <a:p>
            <a:pPr marL="0" indent="0">
              <a:buNone/>
            </a:pPr>
            <a:r>
              <a:rPr lang="en-GB" sz="1600" i="1" dirty="0">
                <a:solidFill>
                  <a:srgbClr val="0070C0"/>
                </a:solidFill>
              </a:rPr>
              <a:t>(alternatively, use photos on page 9 or a biscuit variety pack)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0070C0"/>
                </a:solidFill>
              </a:rPr>
              <a:t>Thank you to SAPS for this activity – more details on p.19 of their guide: </a:t>
            </a:r>
            <a:r>
              <a:rPr lang="en-GB" sz="1200" dirty="0">
                <a:solidFill>
                  <a:srgbClr val="0070C0"/>
                </a:solidFill>
                <a:hlinkClick r:id="rId3"/>
              </a:rPr>
              <a:t>www.saps.org.uk/attachments/article/1377/SAPS%20book%205%20-%20Grouping%20and%20Classification%20-%202016.pdf</a:t>
            </a:r>
            <a:endParaRPr lang="en-GB" sz="12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0070C0"/>
                </a:solidFill>
              </a:rPr>
              <a:t>Activity </a:t>
            </a:r>
            <a:r>
              <a:rPr lang="en-GB" sz="2000" dirty="0">
                <a:solidFill>
                  <a:srgbClr val="0070C0"/>
                </a:solidFill>
              </a:rPr>
              <a:t>(pages 5-7): 20-30 minutes.</a:t>
            </a:r>
          </a:p>
          <a:p>
            <a:r>
              <a:rPr lang="en-GB" sz="2000" dirty="0">
                <a:solidFill>
                  <a:srgbClr val="0070C0"/>
                </a:solidFill>
              </a:rPr>
              <a:t>Use lined paper, a ruler and a pencil. </a:t>
            </a:r>
          </a:p>
          <a:p>
            <a:r>
              <a:rPr lang="en-GB" sz="2000" dirty="0">
                <a:solidFill>
                  <a:srgbClr val="0070C0"/>
                </a:solidFill>
              </a:rPr>
              <a:t>Alternatively</a:t>
            </a:r>
            <a:r>
              <a:rPr lang="en-GB" sz="2000">
                <a:solidFill>
                  <a:srgbClr val="0070C0"/>
                </a:solidFill>
              </a:rPr>
              <a:t>, print page 7.</a:t>
            </a:r>
            <a:endParaRPr lang="en-GB" sz="2000" dirty="0">
              <a:solidFill>
                <a:srgbClr val="FF0000"/>
              </a:solidFill>
            </a:endParaRPr>
          </a:p>
          <a:p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4E22C57-FD54-40A0-AEBD-999E75A7D497}"/>
              </a:ext>
            </a:extLst>
          </p:cNvPr>
          <p:cNvSpPr txBox="1">
            <a:spLocks/>
          </p:cNvSpPr>
          <p:nvPr/>
        </p:nvSpPr>
        <p:spPr>
          <a:xfrm>
            <a:off x="838198" y="4474347"/>
            <a:ext cx="5181600" cy="1702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I can… </a:t>
            </a:r>
            <a:endParaRPr lang="en-GB" sz="2000" dirty="0">
              <a:solidFill>
                <a:srgbClr val="FF0000"/>
              </a:solidFill>
            </a:endParaRPr>
          </a:p>
          <a:p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Make a branching key to classify a group of objects.</a:t>
            </a:r>
          </a:p>
          <a:p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Identify woodland</a:t>
            </a:r>
            <a:r>
              <a:rPr lang="en-GB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invertebrates 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(minibeasts) using a branching key.</a:t>
            </a:r>
            <a:endParaRPr lang="en-GB" sz="2000" dirty="0"/>
          </a:p>
        </p:txBody>
      </p:sp>
      <p:pic>
        <p:nvPicPr>
          <p:cNvPr id="14" name="Picture 13" descr="Notepad, Memo, Pencil, Writing, Note">
            <a:extLst>
              <a:ext uri="{FF2B5EF4-FFF2-40B4-BE49-F238E27FC236}">
                <a16:creationId xmlns:a16="http://schemas.microsoft.com/office/drawing/2014/main" id="{D2F26988-8158-475C-894D-C3AB91357DB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392" y="4980308"/>
            <a:ext cx="835092" cy="8007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BD9418F-00D6-4FF9-B94B-9975B41823ED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7F3739-BE8E-4DEA-B82C-7D9E386EA083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3E3D1E-5D9F-4E60-B95D-190BA7EADA15}"/>
              </a:ext>
            </a:extLst>
          </p:cNvPr>
          <p:cNvSpPr txBox="1"/>
          <p:nvPr/>
        </p:nvSpPr>
        <p:spPr>
          <a:xfrm>
            <a:off x="1468072" y="-35644"/>
            <a:ext cx="8137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Living things and their habitats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0525B5-9B65-4FB3-AF95-6A060BCC4DA9}"/>
              </a:ext>
            </a:extLst>
          </p:cNvPr>
          <p:cNvSpPr txBox="1"/>
          <p:nvPr/>
        </p:nvSpPr>
        <p:spPr>
          <a:xfrm>
            <a:off x="1468072" y="500744"/>
            <a:ext cx="94500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Making branching keys and classifying woodland invertebrates (minibeasts)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4D2724-AEC4-465E-B815-09BCE5D79805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AE4EE7A-4177-4401-AEAD-C984156A45D8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68CE5E-304A-4A0E-B22D-E5B20205A714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19" name="Picture 18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C3A7CF5B-9313-4B80-B040-4ABFCBA6A0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pic>
        <p:nvPicPr>
          <p:cNvPr id="18" name="Picture 17" descr="pile of sweets on white surface">
            <a:extLst>
              <a:ext uri="{FF2B5EF4-FFF2-40B4-BE49-F238E27FC236}">
                <a16:creationId xmlns:a16="http://schemas.microsoft.com/office/drawing/2014/main" id="{1501B243-CA06-42CE-8251-A9272AD21B37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" t="9155" r="13982" b="3069"/>
          <a:stretch/>
        </p:blipFill>
        <p:spPr bwMode="auto">
          <a:xfrm>
            <a:off x="9747104" y="2166561"/>
            <a:ext cx="1304204" cy="10052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288FAF7-70F1-4386-AFBA-68595F4ADB4B}"/>
              </a:ext>
            </a:extLst>
          </p:cNvPr>
          <p:cNvSpPr txBox="1"/>
          <p:nvPr/>
        </p:nvSpPr>
        <p:spPr>
          <a:xfrm>
            <a:off x="162727" y="6429352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674C288-474A-4FDA-A73D-9BBC9F6123B0}" type="slidenum">
              <a:rPr lang="en-GB" smtClean="0">
                <a:solidFill>
                  <a:schemeClr val="bg1"/>
                </a:solidFill>
              </a:rPr>
              <a:t>2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6" name="Picture 15" descr="A picture containing clock, room, plate&#10;&#10;Description automatically generated">
            <a:extLst>
              <a:ext uri="{FF2B5EF4-FFF2-40B4-BE49-F238E27FC236}">
                <a16:creationId xmlns:a16="http://schemas.microsoft.com/office/drawing/2014/main" id="{B4565602-D1B4-4414-B646-F464EE52DB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0" y="50438"/>
            <a:ext cx="1082042" cy="108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15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1799"/>
            <a:ext cx="5181600" cy="4532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Investigate…</a:t>
            </a:r>
          </a:p>
          <a:p>
            <a:r>
              <a:rPr lang="en-GB" sz="2400" dirty="0"/>
              <a:t>Spread out about 10 different liquorice </a:t>
            </a:r>
            <a:r>
              <a:rPr lang="en-GB" sz="2400" dirty="0" err="1"/>
              <a:t>allsorts</a:t>
            </a:r>
            <a:r>
              <a:rPr lang="en-GB" sz="2400" dirty="0"/>
              <a:t> (or cut out / draw images from page </a:t>
            </a:r>
            <a:r>
              <a:rPr lang="en-GB" sz="2400" dirty="0">
                <a:solidFill>
                  <a:schemeClr val="tx1"/>
                </a:solidFill>
              </a:rPr>
              <a:t>9)</a:t>
            </a:r>
            <a:r>
              <a:rPr lang="en-GB" sz="2400" dirty="0"/>
              <a:t>.</a:t>
            </a:r>
          </a:p>
          <a:p>
            <a:r>
              <a:rPr lang="en-GB" sz="2400" dirty="0"/>
              <a:t>Talk or think about their features:</a:t>
            </a:r>
          </a:p>
          <a:p>
            <a:pPr lvl="1"/>
            <a:r>
              <a:rPr lang="en-GB" sz="2000" dirty="0"/>
              <a:t>Round or square?</a:t>
            </a:r>
          </a:p>
          <a:p>
            <a:pPr lvl="1"/>
            <a:r>
              <a:rPr lang="en-GB" sz="2000" dirty="0"/>
              <a:t>Number of different colours?</a:t>
            </a:r>
          </a:p>
          <a:p>
            <a:pPr lvl="1"/>
            <a:r>
              <a:rPr lang="en-GB" sz="2000" dirty="0"/>
              <a:t>Smooth or rough surface?</a:t>
            </a:r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172200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>
                <a:solidFill>
                  <a:srgbClr val="0070C0"/>
                </a:solidFill>
              </a:rPr>
              <a:t>Select 8-10 different sweets and try writing down some questions which will give the answer ‘yes’ for some sweets and the answer ‘no’ for the rest:  </a:t>
            </a:r>
          </a:p>
          <a:p>
            <a:pPr marL="0" indent="0">
              <a:buNone/>
            </a:pPr>
            <a:r>
              <a:rPr lang="en-GB" sz="2000" i="1" dirty="0">
                <a:solidFill>
                  <a:schemeClr val="tx1"/>
                </a:solidFill>
              </a:rPr>
              <a:t>For example: Is it round? Is it pink? Is it smooth?</a:t>
            </a:r>
          </a:p>
          <a:p>
            <a:pPr marL="0" indent="0">
              <a:buNone/>
            </a:pPr>
            <a:r>
              <a:rPr lang="en-GB" sz="2000" i="1" dirty="0">
                <a:solidFill>
                  <a:srgbClr val="0070C0"/>
                </a:solidFill>
              </a:rPr>
              <a:t>Test each question by sorting the sweets into two piles:</a:t>
            </a:r>
          </a:p>
          <a:p>
            <a:pPr marL="0" indent="0">
              <a:buNone/>
            </a:pPr>
            <a:r>
              <a:rPr lang="en-GB" sz="2000" i="1" dirty="0">
                <a:solidFill>
                  <a:schemeClr val="tx1"/>
                </a:solidFill>
              </a:rPr>
              <a:t>For example: </a:t>
            </a:r>
          </a:p>
          <a:p>
            <a:pPr marL="0" indent="0" algn="ctr">
              <a:buNone/>
            </a:pPr>
            <a:r>
              <a:rPr lang="en-GB" sz="2000" b="1" dirty="0">
                <a:solidFill>
                  <a:schemeClr val="tx1"/>
                </a:solidFill>
              </a:rPr>
              <a:t>Is it a square shape?</a:t>
            </a:r>
          </a:p>
          <a:p>
            <a:pPr marL="0" indent="0">
              <a:buNone/>
            </a:pPr>
            <a:endParaRPr lang="en-GB" sz="2000" i="1" dirty="0">
              <a:solidFill>
                <a:schemeClr val="tx1"/>
              </a:solidFill>
            </a:endParaRPr>
          </a:p>
        </p:txBody>
      </p:sp>
      <p:pic>
        <p:nvPicPr>
          <p:cNvPr id="11" name="Picture 2" descr="Great Bug Hunt 2018 winners announced | National Insect Week">
            <a:extLst>
              <a:ext uri="{FF2B5EF4-FFF2-40B4-BE49-F238E27FC236}">
                <a16:creationId xmlns:a16="http://schemas.microsoft.com/office/drawing/2014/main" id="{2766B53B-2363-462B-9152-E6EE8A546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839" y="6332945"/>
            <a:ext cx="2132722" cy="41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D1FA60-ED12-4A13-9DA3-FD2EBF8C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3</a:t>
            </a:fld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FDF4C0-C224-46E5-9D67-7672FBFC28EB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C498DC-383D-4B5D-90C9-74B254E75BE6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2B1460-68BA-41EA-8E04-FE8CEB44D387}"/>
              </a:ext>
            </a:extLst>
          </p:cNvPr>
          <p:cNvSpPr txBox="1"/>
          <p:nvPr/>
        </p:nvSpPr>
        <p:spPr>
          <a:xfrm>
            <a:off x="1468072" y="-35644"/>
            <a:ext cx="9513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Asking questions…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BC067D-E150-42C8-9D17-25B92C153A9D}"/>
              </a:ext>
            </a:extLst>
          </p:cNvPr>
          <p:cNvSpPr txBox="1"/>
          <p:nvPr/>
        </p:nvSpPr>
        <p:spPr>
          <a:xfrm>
            <a:off x="1468072" y="500744"/>
            <a:ext cx="75871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Creating questions about liquorice </a:t>
            </a:r>
            <a:r>
              <a:rPr lang="en-GB" sz="2200" b="1" i="1" dirty="0" err="1">
                <a:solidFill>
                  <a:schemeClr val="bg1"/>
                </a:solidFill>
                <a:latin typeface="+mj-lt"/>
              </a:rPr>
              <a:t>allsorts</a:t>
            </a:r>
            <a:r>
              <a:rPr lang="en-GB" sz="2200" b="1" i="1" dirty="0">
                <a:solidFill>
                  <a:schemeClr val="bg1"/>
                </a:solidFill>
                <a:latin typeface="+mj-lt"/>
              </a:rPr>
              <a:t> with yes/no answers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CE5610-FD66-484D-ABD1-35E31FB26A29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(page 3-4: 10 to 15 minutes)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7122AC-BA51-4544-985E-99A5969DA1C3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67CFBB1-972D-4335-9632-0211EFA7F822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75F929-0179-4726-B990-35716BACECB4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23" name="Picture 2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A216C370-FCE0-44A3-AB78-64E1D2CB62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pic>
        <p:nvPicPr>
          <p:cNvPr id="24" name="Picture 23" descr="pile of sweets on white surface">
            <a:extLst>
              <a:ext uri="{FF2B5EF4-FFF2-40B4-BE49-F238E27FC236}">
                <a16:creationId xmlns:a16="http://schemas.microsoft.com/office/drawing/2014/main" id="{8073C88B-A067-4A49-9AA0-14DF9C123B08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" t="9155" r="13982" b="3069"/>
          <a:stretch/>
        </p:blipFill>
        <p:spPr bwMode="auto">
          <a:xfrm>
            <a:off x="3956630" y="4613325"/>
            <a:ext cx="1698446" cy="13057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E96173C-7F37-498B-BB66-5B418A8B4330}"/>
              </a:ext>
            </a:extLst>
          </p:cNvPr>
          <p:cNvGrpSpPr/>
          <p:nvPr/>
        </p:nvGrpSpPr>
        <p:grpSpPr>
          <a:xfrm>
            <a:off x="6525087" y="4776186"/>
            <a:ext cx="1944210" cy="1142891"/>
            <a:chOff x="6525087" y="4776186"/>
            <a:chExt cx="1944210" cy="114289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D3CE50-EA77-4E4D-9588-B7BA7226D8E1}"/>
                </a:ext>
              </a:extLst>
            </p:cNvPr>
            <p:cNvSpPr/>
            <p:nvPr/>
          </p:nvSpPr>
          <p:spPr>
            <a:xfrm>
              <a:off x="6525087" y="4776186"/>
              <a:ext cx="1944210" cy="11428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BB946F0-34A6-471E-A5E8-AD8FE315B0C0}"/>
                </a:ext>
              </a:extLst>
            </p:cNvPr>
            <p:cNvSpPr txBox="1"/>
            <p:nvPr/>
          </p:nvSpPr>
          <p:spPr>
            <a:xfrm>
              <a:off x="6562966" y="4812767"/>
              <a:ext cx="532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Yes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5BFEDA2-3B1B-406A-A7F4-4FD96D3A9C4E}"/>
              </a:ext>
            </a:extLst>
          </p:cNvPr>
          <p:cNvSpPr txBox="1"/>
          <p:nvPr/>
        </p:nvSpPr>
        <p:spPr>
          <a:xfrm>
            <a:off x="162727" y="6441335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CC4002-0F26-4D68-B110-598710F50EEB}" type="slidenum">
              <a:rPr lang="en-GB" smtClean="0">
                <a:solidFill>
                  <a:schemeClr val="bg1"/>
                </a:solidFill>
              </a:rPr>
              <a:t>3</a:t>
            </a:fld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8270EEF-9EAD-4987-866F-6EC41828200F}"/>
              </a:ext>
            </a:extLst>
          </p:cNvPr>
          <p:cNvGrpSpPr/>
          <p:nvPr/>
        </p:nvGrpSpPr>
        <p:grpSpPr>
          <a:xfrm>
            <a:off x="8763000" y="4776186"/>
            <a:ext cx="1944210" cy="1142891"/>
            <a:chOff x="8763000" y="4776186"/>
            <a:chExt cx="1944210" cy="114289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A2C64BA-434E-4939-9707-71B301921B23}"/>
                </a:ext>
              </a:extLst>
            </p:cNvPr>
            <p:cNvGrpSpPr/>
            <p:nvPr/>
          </p:nvGrpSpPr>
          <p:grpSpPr>
            <a:xfrm>
              <a:off x="8763000" y="4776186"/>
              <a:ext cx="1944210" cy="1142891"/>
              <a:chOff x="6525087" y="4776186"/>
              <a:chExt cx="1944210" cy="1142891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54540E5-B360-46D9-A243-2CE5AA349598}"/>
                  </a:ext>
                </a:extLst>
              </p:cNvPr>
              <p:cNvSpPr/>
              <p:nvPr/>
            </p:nvSpPr>
            <p:spPr>
              <a:xfrm>
                <a:off x="6525087" y="4776186"/>
                <a:ext cx="1944210" cy="114289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8C17DEE-E75F-49ED-AA3E-698195949B97}"/>
                  </a:ext>
                </a:extLst>
              </p:cNvPr>
              <p:cNvSpPr txBox="1"/>
              <p:nvPr/>
            </p:nvSpPr>
            <p:spPr>
              <a:xfrm>
                <a:off x="6535593" y="4779974"/>
                <a:ext cx="5326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No</a:t>
                </a:r>
              </a:p>
            </p:txBody>
          </p:sp>
        </p:grpSp>
        <p:pic>
          <p:nvPicPr>
            <p:cNvPr id="9" name="Picture 8" descr="A close up of a doughnut&#10;&#10;Description automatically generated">
              <a:extLst>
                <a:ext uri="{FF2B5EF4-FFF2-40B4-BE49-F238E27FC236}">
                  <a16:creationId xmlns:a16="http://schemas.microsoft.com/office/drawing/2014/main" id="{4261C64C-3C70-46A5-9E95-189D54C91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6166" y="4862245"/>
              <a:ext cx="1268675" cy="956411"/>
            </a:xfrm>
            <a:prstGeom prst="rect">
              <a:avLst/>
            </a:prstGeom>
          </p:spPr>
        </p:pic>
      </p:grpSp>
      <p:pic>
        <p:nvPicPr>
          <p:cNvPr id="13" name="Picture 12" descr="A picture containing indoor, table, sitting, piece&#10;&#10;Description automatically generated">
            <a:extLst>
              <a:ext uri="{FF2B5EF4-FFF2-40B4-BE49-F238E27FC236}">
                <a16:creationId xmlns:a16="http://schemas.microsoft.com/office/drawing/2014/main" id="{FCE0C9C9-5CA7-49D7-8104-9915E34E81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26" y="4815704"/>
            <a:ext cx="1088069" cy="1071687"/>
          </a:xfrm>
          <a:prstGeom prst="rect">
            <a:avLst/>
          </a:prstGeom>
        </p:spPr>
      </p:pic>
      <p:pic>
        <p:nvPicPr>
          <p:cNvPr id="29" name="Picture 28" descr="A picture containing clock, room, plate&#10;&#10;Description automatically generated">
            <a:extLst>
              <a:ext uri="{FF2B5EF4-FFF2-40B4-BE49-F238E27FC236}">
                <a16:creationId xmlns:a16="http://schemas.microsoft.com/office/drawing/2014/main" id="{C03C7103-8D2A-4578-91FD-F14F44D346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0" y="50438"/>
            <a:ext cx="1082042" cy="108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26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1799"/>
            <a:ext cx="5181600" cy="4532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400" dirty="0"/>
              <a:t>A </a:t>
            </a:r>
            <a:r>
              <a:rPr lang="en-GB" sz="2400" b="1" dirty="0"/>
              <a:t>branching key </a:t>
            </a:r>
            <a:r>
              <a:rPr lang="en-GB" sz="2400" dirty="0"/>
              <a:t>can be used to classify a group of items. It uses questions. The answer is ‘yes’ for some items and ‘no’ for the others.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400" b="1" dirty="0">
                <a:solidFill>
                  <a:srgbClr val="0070C0"/>
                </a:solidFill>
              </a:rPr>
              <a:t>Making a branching key for 4 items</a:t>
            </a:r>
          </a:p>
          <a:p>
            <a:pPr>
              <a:lnSpc>
                <a:spcPct val="120000"/>
              </a:lnSpc>
            </a:pPr>
            <a:r>
              <a:rPr lang="en-GB" sz="2400" dirty="0">
                <a:solidFill>
                  <a:srgbClr val="0070C0"/>
                </a:solidFill>
              </a:rPr>
              <a:t>Select two different square shaped sweets and two round shaped sweets.</a:t>
            </a:r>
          </a:p>
          <a:p>
            <a:pPr marL="0" indent="0">
              <a:lnSpc>
                <a:spcPct val="120000"/>
              </a:lnSpc>
              <a:buNone/>
            </a:pPr>
            <a:endParaRPr lang="en-GB" sz="2400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400" dirty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2400" dirty="0">
                <a:solidFill>
                  <a:srgbClr val="0070C0"/>
                </a:solidFill>
              </a:rPr>
              <a:t>Make your first question </a:t>
            </a:r>
            <a:r>
              <a:rPr lang="en-GB" sz="2400" b="1" dirty="0">
                <a:solidFill>
                  <a:srgbClr val="0070C0"/>
                </a:solidFill>
              </a:rPr>
              <a:t>‘Is it a square shape?’</a:t>
            </a:r>
          </a:p>
          <a:p>
            <a:pPr>
              <a:lnSpc>
                <a:spcPct val="120000"/>
              </a:lnSpc>
            </a:pPr>
            <a:r>
              <a:rPr lang="en-GB" sz="2400" dirty="0">
                <a:solidFill>
                  <a:srgbClr val="0070C0"/>
                </a:solidFill>
              </a:rPr>
              <a:t>Think of different questions to sort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GB" sz="2000" dirty="0">
                <a:solidFill>
                  <a:srgbClr val="0070C0"/>
                </a:solidFill>
              </a:rPr>
              <a:t>(a) the square shapes.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GB" sz="2000" dirty="0">
                <a:solidFill>
                  <a:srgbClr val="0070C0"/>
                </a:solidFill>
              </a:rPr>
              <a:t>(b) the round shapes.</a:t>
            </a:r>
          </a:p>
          <a:p>
            <a:pPr>
              <a:lnSpc>
                <a:spcPct val="120000"/>
              </a:lnSpc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172200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i="1" dirty="0">
                <a:solidFill>
                  <a:schemeClr val="tx1"/>
                </a:solidFill>
              </a:rPr>
              <a:t>Now write down the questions like this on a sheet of paper (your questions and sweets may be different): </a:t>
            </a:r>
          </a:p>
          <a:p>
            <a:pPr marL="0" indent="0" algn="ctr">
              <a:buNone/>
            </a:pPr>
            <a:r>
              <a:rPr lang="en-GB" sz="2400" b="1" dirty="0">
                <a:solidFill>
                  <a:srgbClr val="0070C0"/>
                </a:solidFill>
              </a:rPr>
              <a:t>Is it a square shape?</a:t>
            </a:r>
          </a:p>
          <a:p>
            <a:pPr marL="0" indent="0" algn="ctr">
              <a:buNone/>
            </a:pPr>
            <a:endParaRPr lang="en-GB" sz="2400" b="1" i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2400" b="1" i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2400" b="1" i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2400" b="1" i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2400" b="1" i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2400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16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1600" i="1" dirty="0">
                <a:solidFill>
                  <a:schemeClr val="tx1"/>
                </a:solidFill>
              </a:rPr>
              <a:t>Put your sweets on the paper to complete the key! </a:t>
            </a:r>
          </a:p>
          <a:p>
            <a:pPr marL="0" indent="0" algn="ctr">
              <a:buNone/>
            </a:pPr>
            <a:endParaRPr lang="en-GB" sz="2400" b="1" i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D1FA60-ED12-4A13-9DA3-FD2EBF8C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4</a:t>
            </a:fld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FDF4C0-C224-46E5-9D67-7672FBFC28EB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C498DC-383D-4B5D-90C9-74B254E75BE6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2B1460-68BA-41EA-8E04-FE8CEB44D387}"/>
              </a:ext>
            </a:extLst>
          </p:cNvPr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Making a branching key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BC067D-E150-42C8-9D17-25B92C153A9D}"/>
              </a:ext>
            </a:extLst>
          </p:cNvPr>
          <p:cNvSpPr txBox="1"/>
          <p:nvPr/>
        </p:nvSpPr>
        <p:spPr>
          <a:xfrm>
            <a:off x="1468072" y="500744"/>
            <a:ext cx="75871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Making a branching key with four liquorice </a:t>
            </a:r>
            <a:r>
              <a:rPr lang="en-GB" sz="2200" b="1" i="1" dirty="0" err="1">
                <a:solidFill>
                  <a:schemeClr val="bg1"/>
                </a:solidFill>
                <a:latin typeface="+mj-lt"/>
              </a:rPr>
              <a:t>allsorts</a:t>
            </a:r>
            <a:r>
              <a:rPr lang="en-GB" sz="2200" b="1" i="1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7122AC-BA51-4544-985E-99A5969DA1C3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67CFBB1-972D-4335-9632-0211EFA7F822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75F929-0179-4726-B990-35716BACECB4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23" name="Picture 2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A216C370-FCE0-44A3-AB78-64E1D2CB6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5BFEDA2-3B1B-406A-A7F4-4FD96D3A9C4E}"/>
              </a:ext>
            </a:extLst>
          </p:cNvPr>
          <p:cNvSpPr txBox="1"/>
          <p:nvPr/>
        </p:nvSpPr>
        <p:spPr>
          <a:xfrm>
            <a:off x="162727" y="6441335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CC4002-0F26-4D68-B110-598710F50EEB}" type="slidenum">
              <a:rPr lang="en-GB" smtClean="0">
                <a:solidFill>
                  <a:schemeClr val="bg1"/>
                </a:solidFill>
              </a:rPr>
              <a:t>4</a:t>
            </a:fld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907A5B5-1E3A-4024-80DE-36C8B4ED5C51}"/>
              </a:ext>
            </a:extLst>
          </p:cNvPr>
          <p:cNvCxnSpPr>
            <a:cxnSpLocks/>
          </p:cNvCxnSpPr>
          <p:nvPr/>
        </p:nvCxnSpPr>
        <p:spPr>
          <a:xfrm flipH="1">
            <a:off x="7547685" y="2540782"/>
            <a:ext cx="726305" cy="836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8180221-0806-472A-9B48-2BD4555A2DEB}"/>
              </a:ext>
            </a:extLst>
          </p:cNvPr>
          <p:cNvCxnSpPr>
            <a:cxnSpLocks/>
          </p:cNvCxnSpPr>
          <p:nvPr/>
        </p:nvCxnSpPr>
        <p:spPr>
          <a:xfrm>
            <a:off x="9043133" y="2538129"/>
            <a:ext cx="745354" cy="836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5CF24B1-3776-4E0E-BB1D-6C0D6179990C}"/>
              </a:ext>
            </a:extLst>
          </p:cNvPr>
          <p:cNvSpPr txBox="1"/>
          <p:nvPr/>
        </p:nvSpPr>
        <p:spPr>
          <a:xfrm>
            <a:off x="6825010" y="3371274"/>
            <a:ext cx="1937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Is it only black and white?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78417B3-9EA5-42FC-89A8-1F3921761B00}"/>
              </a:ext>
            </a:extLst>
          </p:cNvPr>
          <p:cNvSpPr txBox="1"/>
          <p:nvPr/>
        </p:nvSpPr>
        <p:spPr>
          <a:xfrm>
            <a:off x="9285605" y="3368621"/>
            <a:ext cx="1937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Is it pink?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9AAC0B1-0640-406A-8193-C1631EE88945}"/>
              </a:ext>
            </a:extLst>
          </p:cNvPr>
          <p:cNvCxnSpPr>
            <a:cxnSpLocks/>
          </p:cNvCxnSpPr>
          <p:nvPr/>
        </p:nvCxnSpPr>
        <p:spPr>
          <a:xfrm flipH="1">
            <a:off x="9093786" y="4079160"/>
            <a:ext cx="726305" cy="836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BA4C340-BE90-4F3E-8B08-41C4D8106D22}"/>
              </a:ext>
            </a:extLst>
          </p:cNvPr>
          <p:cNvCxnSpPr>
            <a:cxnSpLocks/>
          </p:cNvCxnSpPr>
          <p:nvPr/>
        </p:nvCxnSpPr>
        <p:spPr>
          <a:xfrm>
            <a:off x="10058399" y="4079160"/>
            <a:ext cx="745354" cy="836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A204BD7-360A-46F6-9280-AC541EB8B0F9}"/>
              </a:ext>
            </a:extLst>
          </p:cNvPr>
          <p:cNvSpPr txBox="1"/>
          <p:nvPr/>
        </p:nvSpPr>
        <p:spPr>
          <a:xfrm>
            <a:off x="7477820" y="2637362"/>
            <a:ext cx="435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yes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AFF8493-5629-4FDC-B88F-F3D0BCA8B3BC}"/>
              </a:ext>
            </a:extLst>
          </p:cNvPr>
          <p:cNvSpPr txBox="1"/>
          <p:nvPr/>
        </p:nvSpPr>
        <p:spPr>
          <a:xfrm>
            <a:off x="9093786" y="4219505"/>
            <a:ext cx="435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yes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EFF25AD-D9BA-4AEA-9EE3-146263D343E1}"/>
              </a:ext>
            </a:extLst>
          </p:cNvPr>
          <p:cNvGrpSpPr/>
          <p:nvPr/>
        </p:nvGrpSpPr>
        <p:grpSpPr>
          <a:xfrm>
            <a:off x="6717089" y="4116812"/>
            <a:ext cx="734237" cy="836136"/>
            <a:chOff x="6717089" y="4116812"/>
            <a:chExt cx="734237" cy="836136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D43C79A-F3E2-4520-B45F-EB73748679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25021" y="4116812"/>
              <a:ext cx="726305" cy="8361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6F6E81E-57B0-4F25-84DE-196EE962DBE4}"/>
                </a:ext>
              </a:extLst>
            </p:cNvPr>
            <p:cNvSpPr txBox="1"/>
            <p:nvPr/>
          </p:nvSpPr>
          <p:spPr>
            <a:xfrm>
              <a:off x="6717089" y="4229715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yes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1DAE6F57-8831-4A93-8CC6-A0CEBBFF939B}"/>
              </a:ext>
            </a:extLst>
          </p:cNvPr>
          <p:cNvSpPr txBox="1"/>
          <p:nvPr/>
        </p:nvSpPr>
        <p:spPr>
          <a:xfrm>
            <a:off x="9467481" y="2666378"/>
            <a:ext cx="435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no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F7AD6DD-4341-40C0-91BF-BF138C4385ED}"/>
              </a:ext>
            </a:extLst>
          </p:cNvPr>
          <p:cNvGrpSpPr/>
          <p:nvPr/>
        </p:nvGrpSpPr>
        <p:grpSpPr>
          <a:xfrm>
            <a:off x="7631470" y="4116812"/>
            <a:ext cx="807683" cy="836136"/>
            <a:chOff x="7631470" y="4116812"/>
            <a:chExt cx="807683" cy="836136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3DB6A452-625D-4E4C-9CBA-980F30EC6D25}"/>
                </a:ext>
              </a:extLst>
            </p:cNvPr>
            <p:cNvCxnSpPr>
              <a:cxnSpLocks/>
            </p:cNvCxnSpPr>
            <p:nvPr/>
          </p:nvCxnSpPr>
          <p:spPr>
            <a:xfrm>
              <a:off x="7631470" y="4116812"/>
              <a:ext cx="745354" cy="8361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8842A37-C87C-4C73-849D-A85C610D5947}"/>
                </a:ext>
              </a:extLst>
            </p:cNvPr>
            <p:cNvSpPr txBox="1"/>
            <p:nvPr/>
          </p:nvSpPr>
          <p:spPr>
            <a:xfrm>
              <a:off x="8004147" y="4220446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no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48578723-D94F-4FB8-BACB-A86BCBF481B9}"/>
              </a:ext>
            </a:extLst>
          </p:cNvPr>
          <p:cNvSpPr txBox="1"/>
          <p:nvPr/>
        </p:nvSpPr>
        <p:spPr>
          <a:xfrm>
            <a:off x="10521147" y="4189451"/>
            <a:ext cx="435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no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3953C9A-4263-4F47-8601-EDF39C0629E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" t="55097" r="59862" b="4408"/>
          <a:stretch/>
        </p:blipFill>
        <p:spPr bwMode="auto">
          <a:xfrm rot="5400000">
            <a:off x="1190051" y="3544728"/>
            <a:ext cx="784860" cy="1120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CDD1434-A34C-4F39-9ACE-D8A84323569A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" t="55097" r="59862" b="4408"/>
          <a:stretch/>
        </p:blipFill>
        <p:spPr bwMode="auto">
          <a:xfrm rot="5400000">
            <a:off x="8844239" y="4798517"/>
            <a:ext cx="784860" cy="1120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FC0C3390-4877-495D-BA93-EF258BFCB507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0" t="56474" b="2479"/>
          <a:stretch/>
        </p:blipFill>
        <p:spPr bwMode="auto">
          <a:xfrm rot="5400000">
            <a:off x="2218810" y="3575043"/>
            <a:ext cx="937260" cy="11353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E40604B-7EA3-4924-AFBD-6865F3FBACB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10" t="60989" r="3461" b="4991"/>
          <a:stretch/>
        </p:blipFill>
        <p:spPr bwMode="auto">
          <a:xfrm rot="5400000">
            <a:off x="6402330" y="4900291"/>
            <a:ext cx="760417" cy="9410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5DFCDBF-41B9-4B1B-9804-AA656EB5683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3" r="57786" b="49588"/>
          <a:stretch/>
        </p:blipFill>
        <p:spPr bwMode="auto">
          <a:xfrm rot="5400000">
            <a:off x="3408845" y="3548372"/>
            <a:ext cx="929640" cy="1181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418DDD6-D420-422D-BF92-D77DD3528CD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" t="13827" r="64739" b="54721"/>
          <a:stretch/>
        </p:blipFill>
        <p:spPr bwMode="auto">
          <a:xfrm rot="5400000">
            <a:off x="10508244" y="4861450"/>
            <a:ext cx="660596" cy="8700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B4DBFF9-2B89-4B0D-AB0A-7B7592BF67A8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7" t="5510" b="51239"/>
          <a:stretch/>
        </p:blipFill>
        <p:spPr bwMode="auto">
          <a:xfrm rot="5400000">
            <a:off x="4549787" y="3480990"/>
            <a:ext cx="1028700" cy="11963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0A0A726-195A-47D2-95BF-ACBD4699794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2" t="10913" r="3417" b="54802"/>
          <a:stretch/>
        </p:blipFill>
        <p:spPr bwMode="auto">
          <a:xfrm rot="5400000">
            <a:off x="7774352" y="4915515"/>
            <a:ext cx="760416" cy="9483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A picture containing clock, room, plate&#10;&#10;Description automatically generated">
            <a:extLst>
              <a:ext uri="{FF2B5EF4-FFF2-40B4-BE49-F238E27FC236}">
                <a16:creationId xmlns:a16="http://schemas.microsoft.com/office/drawing/2014/main" id="{0146ADAB-753A-4965-A5A5-644662C256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0" y="50438"/>
            <a:ext cx="1082042" cy="108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2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8" grpId="0"/>
      <p:bldP spid="39" grpId="0"/>
      <p:bldP spid="44" grpId="0"/>
      <p:bldP spid="45" grpId="0"/>
      <p:bldP spid="47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1799"/>
            <a:ext cx="5181600" cy="4532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</a:rPr>
              <a:t>Look at these pictures.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</a:rPr>
              <a:t>Which one do you think is the odd one out? 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</a:rPr>
              <a:t>Think about the animal features to help you.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172200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 dirty="0"/>
              <a:t>You may have chosen body colour, body shape, number of legs or another feature to describe the odd one out.</a:t>
            </a:r>
          </a:p>
          <a:p>
            <a:pPr>
              <a:lnSpc>
                <a:spcPct val="100000"/>
              </a:lnSpc>
            </a:pPr>
            <a:r>
              <a:rPr lang="en-GB" sz="2400" dirty="0"/>
              <a:t>The features of animals can be used to create branching key questions with yes/no answers, such as: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solidFill>
                  <a:srgbClr val="0070C0"/>
                </a:solidFill>
              </a:rPr>
              <a:t>Is it a brown colour?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solidFill>
                  <a:srgbClr val="0070C0"/>
                </a:solidFill>
              </a:rPr>
              <a:t>Does it have a long thin body?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solidFill>
                  <a:srgbClr val="0070C0"/>
                </a:solidFill>
              </a:rPr>
              <a:t>Does it have any legs?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D1FA60-ED12-4A13-9DA3-FD2EBF8C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5</a:t>
            </a:fld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FDF4C0-C224-46E5-9D67-7672FBFC28EB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C498DC-383D-4B5D-90C9-74B254E75BE6}"/>
              </a:ext>
            </a:extLst>
          </p:cNvPr>
          <p:cNvSpPr/>
          <p:nvPr/>
        </p:nvSpPr>
        <p:spPr>
          <a:xfrm>
            <a:off x="0" y="6416196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2B1460-68BA-41EA-8E04-FE8CEB44D387}"/>
              </a:ext>
            </a:extLst>
          </p:cNvPr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Exploring animal features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BC067D-E150-42C8-9D17-25B92C153A9D}"/>
              </a:ext>
            </a:extLst>
          </p:cNvPr>
          <p:cNvSpPr txBox="1"/>
          <p:nvPr/>
        </p:nvSpPr>
        <p:spPr>
          <a:xfrm>
            <a:off x="1468072" y="500744"/>
            <a:ext cx="75871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Which is the odd one out?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CE5610-FD66-484D-ABD1-35E31FB26A29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(5 minutes)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7122AC-BA51-4544-985E-99A5969DA1C3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67CFBB1-972D-4335-9632-0211EFA7F822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75F929-0179-4726-B990-35716BACECB4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23" name="Picture 2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A216C370-FCE0-44A3-AB78-64E1D2CB6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5BFEDA2-3B1B-406A-A7F4-4FD96D3A9C4E}"/>
              </a:ext>
            </a:extLst>
          </p:cNvPr>
          <p:cNvSpPr txBox="1"/>
          <p:nvPr/>
        </p:nvSpPr>
        <p:spPr>
          <a:xfrm>
            <a:off x="162727" y="6441335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CC4002-0F26-4D68-B110-598710F50EEB}" type="slidenum">
              <a:rPr lang="en-GB" smtClean="0">
                <a:solidFill>
                  <a:schemeClr val="bg1"/>
                </a:solidFill>
              </a:rPr>
              <a:t>5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9" name="Picture 28" descr="A picture containing clock, room, plate&#10;&#10;Description automatically generated">
            <a:extLst>
              <a:ext uri="{FF2B5EF4-FFF2-40B4-BE49-F238E27FC236}">
                <a16:creationId xmlns:a16="http://schemas.microsoft.com/office/drawing/2014/main" id="{C03C7103-8D2A-4578-91FD-F14F44D346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0" y="50438"/>
            <a:ext cx="1082042" cy="1082042"/>
          </a:xfrm>
          <a:prstGeom prst="rect">
            <a:avLst/>
          </a:prstGeom>
        </p:spPr>
      </p:pic>
      <p:pic>
        <p:nvPicPr>
          <p:cNvPr id="30" name="Picture 29" descr="The Beetle, Macro, Insect, Leaf, Garden">
            <a:extLst>
              <a:ext uri="{FF2B5EF4-FFF2-40B4-BE49-F238E27FC236}">
                <a16:creationId xmlns:a16="http://schemas.microsoft.com/office/drawing/2014/main" id="{8C598A65-20A7-4885-9670-5DAB37566C6A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" t="21412" r="22537" b="7530"/>
          <a:stretch/>
        </p:blipFill>
        <p:spPr bwMode="auto">
          <a:xfrm>
            <a:off x="1468072" y="3858210"/>
            <a:ext cx="1493520" cy="10585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Snail, Black, Dirt, Environment, Grass">
            <a:extLst>
              <a:ext uri="{FF2B5EF4-FFF2-40B4-BE49-F238E27FC236}">
                <a16:creationId xmlns:a16="http://schemas.microsoft.com/office/drawing/2014/main" id="{48F21891-792B-4CB0-B47C-E436813DF60B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5" r="26646" b="14117"/>
          <a:stretch/>
        </p:blipFill>
        <p:spPr bwMode="auto">
          <a:xfrm>
            <a:off x="3429000" y="3858210"/>
            <a:ext cx="1661160" cy="1057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Worm, Earthworm, Annelid, Belt Worm">
            <a:extLst>
              <a:ext uri="{FF2B5EF4-FFF2-40B4-BE49-F238E27FC236}">
                <a16:creationId xmlns:a16="http://schemas.microsoft.com/office/drawing/2014/main" id="{193E419F-D964-4A70-9A9E-063E9CE3C27F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69" b="27705"/>
          <a:stretch/>
        </p:blipFill>
        <p:spPr bwMode="auto">
          <a:xfrm>
            <a:off x="1615576" y="5081903"/>
            <a:ext cx="3279140" cy="876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845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26385"/>
            <a:ext cx="5181600" cy="45328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chemeClr val="tx1"/>
                </a:solidFill>
              </a:rPr>
              <a:t>Think about and jot down some questions you could ask when making a key for these four animals.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6172202" y="1626385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Here is one example of a key for a slug, a snail, a centipede and a beetle.</a:t>
            </a: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933D13-2E13-426F-8889-57DB07D52A00}"/>
              </a:ext>
            </a:extLst>
          </p:cNvPr>
          <p:cNvSpPr/>
          <p:nvPr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6AB09C-B8E5-42A4-B189-890047EBC83B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F2C311-02AA-4EF7-B87F-16A20FEE5352}"/>
              </a:ext>
            </a:extLst>
          </p:cNvPr>
          <p:cNvSpPr txBox="1"/>
          <p:nvPr/>
        </p:nvSpPr>
        <p:spPr>
          <a:xfrm>
            <a:off x="1468072" y="-35644"/>
            <a:ext cx="7088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Making a branching key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2D6F00-3F95-4C86-9E3A-2134F398488C}"/>
              </a:ext>
            </a:extLst>
          </p:cNvPr>
          <p:cNvSpPr txBox="1"/>
          <p:nvPr/>
        </p:nvSpPr>
        <p:spPr>
          <a:xfrm>
            <a:off x="1468072" y="500744"/>
            <a:ext cx="106379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>
                <a:solidFill>
                  <a:schemeClr val="bg1"/>
                </a:solidFill>
                <a:latin typeface="+mj-lt"/>
              </a:rPr>
              <a:t>Make a branching key for </a:t>
            </a:r>
            <a:r>
              <a:rPr lang="en-GB" sz="2200" b="1" i="1">
                <a:solidFill>
                  <a:schemeClr val="bg1"/>
                </a:solidFill>
                <a:latin typeface="+mj-lt"/>
              </a:rPr>
              <a:t>woodland invertebrates </a:t>
            </a:r>
            <a:r>
              <a:rPr lang="en-GB" sz="2200" b="1" i="1" dirty="0">
                <a:solidFill>
                  <a:schemeClr val="bg1"/>
                </a:solidFill>
                <a:latin typeface="+mj-lt"/>
              </a:rPr>
              <a:t>using questions about their features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B3DDCF-3F51-4AAE-B72D-05FA9D1C3922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(page 5-7: 20 to 30 minutes)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629D61-E092-4B1E-ABDD-D03F630CD850}"/>
              </a:ext>
            </a:extLst>
          </p:cNvPr>
          <p:cNvSpPr/>
          <p:nvPr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F9788D-7153-4ACB-9E7E-92A934BFEBE8}"/>
              </a:ext>
            </a:extLst>
          </p:cNvPr>
          <p:cNvSpPr/>
          <p:nvPr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79F925-C708-41E8-A60E-874E22A10BB0}"/>
              </a:ext>
            </a:extLst>
          </p:cNvPr>
          <p:cNvSpPr txBox="1"/>
          <p:nvPr/>
        </p:nvSpPr>
        <p:spPr>
          <a:xfrm>
            <a:off x="343419" y="226066"/>
            <a:ext cx="781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rgbClr val="C00000"/>
                </a:solidFill>
              </a:rPr>
              <a:t>Logo for section to sit inside roundel</a:t>
            </a:r>
          </a:p>
        </p:txBody>
      </p:sp>
      <p:pic>
        <p:nvPicPr>
          <p:cNvPr id="22" name="Picture 21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329569BE-8C42-470D-AD08-3554ABA2F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6D69AE7-B1B3-4D8A-8A42-45004D429AA4}"/>
              </a:ext>
            </a:extLst>
          </p:cNvPr>
          <p:cNvSpPr txBox="1"/>
          <p:nvPr/>
        </p:nvSpPr>
        <p:spPr>
          <a:xfrm>
            <a:off x="7383588" y="2314831"/>
            <a:ext cx="2532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Does it have any legs?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6040A9-8C8B-4BEB-A7B3-9E717B6B4903}"/>
              </a:ext>
            </a:extLst>
          </p:cNvPr>
          <p:cNvGrpSpPr/>
          <p:nvPr/>
        </p:nvGrpSpPr>
        <p:grpSpPr>
          <a:xfrm>
            <a:off x="7587101" y="2714941"/>
            <a:ext cx="734237" cy="836136"/>
            <a:chOff x="6717089" y="4116812"/>
            <a:chExt cx="734237" cy="836136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530CB64-CD77-4C4A-B66F-E8F5B66407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25021" y="4116812"/>
              <a:ext cx="726305" cy="8361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5DF15A3-188A-4515-9BF2-0FD12768DD5D}"/>
                </a:ext>
              </a:extLst>
            </p:cNvPr>
            <p:cNvSpPr txBox="1"/>
            <p:nvPr/>
          </p:nvSpPr>
          <p:spPr>
            <a:xfrm>
              <a:off x="6717089" y="4229715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yes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510C554-EE51-447A-BF2A-2E5EC91FEFDB}"/>
              </a:ext>
            </a:extLst>
          </p:cNvPr>
          <p:cNvGrpSpPr/>
          <p:nvPr/>
        </p:nvGrpSpPr>
        <p:grpSpPr>
          <a:xfrm>
            <a:off x="8829651" y="2714941"/>
            <a:ext cx="807683" cy="836136"/>
            <a:chOff x="7631470" y="4116812"/>
            <a:chExt cx="807683" cy="836136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D852518-26AB-4995-B691-255D82178823}"/>
                </a:ext>
              </a:extLst>
            </p:cNvPr>
            <p:cNvCxnSpPr>
              <a:cxnSpLocks/>
            </p:cNvCxnSpPr>
            <p:nvPr/>
          </p:nvCxnSpPr>
          <p:spPr>
            <a:xfrm>
              <a:off x="7631470" y="4116812"/>
              <a:ext cx="745354" cy="8361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1C1AD06-41B8-4F8E-AAED-CF4CF78E6863}"/>
                </a:ext>
              </a:extLst>
            </p:cNvPr>
            <p:cNvSpPr txBox="1"/>
            <p:nvPr/>
          </p:nvSpPr>
          <p:spPr>
            <a:xfrm>
              <a:off x="8004147" y="4220446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no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786CDD1-D7A0-498A-A3AF-A8053C595FCA}"/>
              </a:ext>
            </a:extLst>
          </p:cNvPr>
          <p:cNvSpPr txBox="1"/>
          <p:nvPr/>
        </p:nvSpPr>
        <p:spPr>
          <a:xfrm>
            <a:off x="6215285" y="3551077"/>
            <a:ext cx="2189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Does it have more than six legs?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9DAF43-623F-4367-AEF1-B96E22719D22}"/>
              </a:ext>
            </a:extLst>
          </p:cNvPr>
          <p:cNvSpPr txBox="1"/>
          <p:nvPr/>
        </p:nvSpPr>
        <p:spPr>
          <a:xfrm>
            <a:off x="8556769" y="3569337"/>
            <a:ext cx="2532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Does it have a shell?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AB97844-A9FF-4884-A090-F82052126767}"/>
              </a:ext>
            </a:extLst>
          </p:cNvPr>
          <p:cNvGrpSpPr/>
          <p:nvPr/>
        </p:nvGrpSpPr>
        <p:grpSpPr>
          <a:xfrm>
            <a:off x="8917812" y="4081891"/>
            <a:ext cx="734237" cy="836136"/>
            <a:chOff x="6717089" y="4116812"/>
            <a:chExt cx="734237" cy="836136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793B4B5-C290-4B3D-B309-7EF56B1764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25021" y="4116812"/>
              <a:ext cx="726305" cy="8361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8D79047-6768-4ECA-B1A1-73B3B006ED39}"/>
                </a:ext>
              </a:extLst>
            </p:cNvPr>
            <p:cNvSpPr txBox="1"/>
            <p:nvPr/>
          </p:nvSpPr>
          <p:spPr>
            <a:xfrm>
              <a:off x="6717089" y="4229715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yes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E5B25EF-9405-46DE-A2D1-49D177EDEE50}"/>
              </a:ext>
            </a:extLst>
          </p:cNvPr>
          <p:cNvGrpSpPr/>
          <p:nvPr/>
        </p:nvGrpSpPr>
        <p:grpSpPr>
          <a:xfrm>
            <a:off x="6481114" y="4233167"/>
            <a:ext cx="726305" cy="652520"/>
            <a:chOff x="6717089" y="4116812"/>
            <a:chExt cx="734237" cy="836136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89310F1B-8A4A-4C7B-9548-67876942DB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25021" y="4116812"/>
              <a:ext cx="726305" cy="8361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3A58E8B-AA20-47B7-91E9-EAB10E475C7E}"/>
                </a:ext>
              </a:extLst>
            </p:cNvPr>
            <p:cNvSpPr txBox="1"/>
            <p:nvPr/>
          </p:nvSpPr>
          <p:spPr>
            <a:xfrm>
              <a:off x="6717089" y="4229715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yes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AC7B358-2724-4E1F-B7FF-A205A9B949D8}"/>
              </a:ext>
            </a:extLst>
          </p:cNvPr>
          <p:cNvGrpSpPr/>
          <p:nvPr/>
        </p:nvGrpSpPr>
        <p:grpSpPr>
          <a:xfrm>
            <a:off x="9916358" y="4081891"/>
            <a:ext cx="807683" cy="836136"/>
            <a:chOff x="7631470" y="4116812"/>
            <a:chExt cx="807683" cy="836136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E5B4B77-D00F-4DE4-99EA-97D36A5829ED}"/>
                </a:ext>
              </a:extLst>
            </p:cNvPr>
            <p:cNvCxnSpPr>
              <a:cxnSpLocks/>
            </p:cNvCxnSpPr>
            <p:nvPr/>
          </p:nvCxnSpPr>
          <p:spPr>
            <a:xfrm>
              <a:off x="7631470" y="4116812"/>
              <a:ext cx="745354" cy="8361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89186EF-2863-4E22-AC62-850A3CC18F06}"/>
                </a:ext>
              </a:extLst>
            </p:cNvPr>
            <p:cNvSpPr txBox="1"/>
            <p:nvPr/>
          </p:nvSpPr>
          <p:spPr>
            <a:xfrm>
              <a:off x="8004147" y="4220446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no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1F514B2-7556-45AE-9287-F1F68B688560}"/>
              </a:ext>
            </a:extLst>
          </p:cNvPr>
          <p:cNvGrpSpPr/>
          <p:nvPr/>
        </p:nvGrpSpPr>
        <p:grpSpPr>
          <a:xfrm>
            <a:off x="7414436" y="4233167"/>
            <a:ext cx="726305" cy="615883"/>
            <a:chOff x="7631470" y="4116812"/>
            <a:chExt cx="807683" cy="836136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FAD537A2-04AC-4115-BE60-3ADA728D80E2}"/>
                </a:ext>
              </a:extLst>
            </p:cNvPr>
            <p:cNvCxnSpPr>
              <a:cxnSpLocks/>
            </p:cNvCxnSpPr>
            <p:nvPr/>
          </p:nvCxnSpPr>
          <p:spPr>
            <a:xfrm>
              <a:off x="7631470" y="4116812"/>
              <a:ext cx="745354" cy="8361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489B957-2954-4E11-9EFB-9007D670B3B1}"/>
                </a:ext>
              </a:extLst>
            </p:cNvPr>
            <p:cNvSpPr txBox="1"/>
            <p:nvPr/>
          </p:nvSpPr>
          <p:spPr>
            <a:xfrm>
              <a:off x="8004147" y="4220446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no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878F7442-29D4-46E3-BDD2-3F91AFEF8D91}"/>
              </a:ext>
            </a:extLst>
          </p:cNvPr>
          <p:cNvSpPr txBox="1"/>
          <p:nvPr/>
        </p:nvSpPr>
        <p:spPr>
          <a:xfrm>
            <a:off x="162727" y="6441335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CC4002-0F26-4D68-B110-598710F50EEB}" type="slidenum">
              <a:rPr lang="en-GB" smtClean="0">
                <a:solidFill>
                  <a:schemeClr val="bg1"/>
                </a:solidFill>
              </a:rPr>
              <a:t>6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5" name="Picture 44" descr="A picture containing clock, room, plate&#10;&#10;Description automatically generated">
            <a:extLst>
              <a:ext uri="{FF2B5EF4-FFF2-40B4-BE49-F238E27FC236}">
                <a16:creationId xmlns:a16="http://schemas.microsoft.com/office/drawing/2014/main" id="{03A528DE-3C3A-432A-A422-9AA75EBCC8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0" y="50438"/>
            <a:ext cx="1082042" cy="1082042"/>
          </a:xfrm>
          <a:prstGeom prst="rect">
            <a:avLst/>
          </a:prstGeom>
        </p:spPr>
      </p:pic>
      <p:pic>
        <p:nvPicPr>
          <p:cNvPr id="50" name="Picture 49" descr="Snail, Black, Dirt, Environment, Grass">
            <a:extLst>
              <a:ext uri="{FF2B5EF4-FFF2-40B4-BE49-F238E27FC236}">
                <a16:creationId xmlns:a16="http://schemas.microsoft.com/office/drawing/2014/main" id="{B2B2FFA2-9B86-4C3D-9444-DA7B588DACAD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5" r="26646" b="14117"/>
          <a:stretch/>
        </p:blipFill>
        <p:spPr bwMode="auto">
          <a:xfrm>
            <a:off x="1455521" y="2827844"/>
            <a:ext cx="1721108" cy="11297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Snail, Shell, Mollusk, Probe, Mucus">
            <a:extLst>
              <a:ext uri="{FF2B5EF4-FFF2-40B4-BE49-F238E27FC236}">
                <a16:creationId xmlns:a16="http://schemas.microsoft.com/office/drawing/2014/main" id="{D885F503-37A4-4A93-937C-60296A54F18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083" y="4779189"/>
            <a:ext cx="1809687" cy="112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Picture 51" descr="closeup photography of brown bug on flower">
            <a:extLst>
              <a:ext uri="{FF2B5EF4-FFF2-40B4-BE49-F238E27FC236}">
                <a16:creationId xmlns:a16="http://schemas.microsoft.com/office/drawing/2014/main" id="{1055D799-C79D-4EE4-B569-B65CAB461C92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0" t="25191" r="21537" b="28900"/>
          <a:stretch/>
        </p:blipFill>
        <p:spPr bwMode="auto">
          <a:xfrm>
            <a:off x="1580435" y="4081891"/>
            <a:ext cx="1471280" cy="18231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Centipedes, Creeping, Insect, Members">
            <a:extLst>
              <a:ext uri="{FF2B5EF4-FFF2-40B4-BE49-F238E27FC236}">
                <a16:creationId xmlns:a16="http://schemas.microsoft.com/office/drawing/2014/main" id="{3CAAD115-CFF0-4E97-8CE5-817F8E150E58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6" r="22344"/>
          <a:stretch/>
        </p:blipFill>
        <p:spPr bwMode="auto">
          <a:xfrm>
            <a:off x="3521107" y="2827844"/>
            <a:ext cx="1634390" cy="17568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Centipedes, Creeping, Insect, Members">
            <a:extLst>
              <a:ext uri="{FF2B5EF4-FFF2-40B4-BE49-F238E27FC236}">
                <a16:creationId xmlns:a16="http://schemas.microsoft.com/office/drawing/2014/main" id="{CBC33EFD-D329-43C2-BC80-1B085948C5AA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6" r="22344"/>
          <a:stretch/>
        </p:blipFill>
        <p:spPr bwMode="auto">
          <a:xfrm>
            <a:off x="6260465" y="4991863"/>
            <a:ext cx="1003139" cy="10653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closeup photography of brown bug on flower">
            <a:extLst>
              <a:ext uri="{FF2B5EF4-FFF2-40B4-BE49-F238E27FC236}">
                <a16:creationId xmlns:a16="http://schemas.microsoft.com/office/drawing/2014/main" id="{EABAEDF0-B0D1-4A80-8926-4316EBDD28FA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0" t="25191" r="21537" b="28900"/>
          <a:stretch/>
        </p:blipFill>
        <p:spPr bwMode="auto">
          <a:xfrm>
            <a:off x="7483465" y="4980214"/>
            <a:ext cx="920901" cy="1088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Snail, Shell, Mollusk, Probe, Mucus">
            <a:extLst>
              <a:ext uri="{FF2B5EF4-FFF2-40B4-BE49-F238E27FC236}">
                <a16:creationId xmlns:a16="http://schemas.microsoft.com/office/drawing/2014/main" id="{E4A38480-351D-44D6-9C4B-E695DB2C0792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23"/>
          <a:stretch/>
        </p:blipFill>
        <p:spPr bwMode="auto">
          <a:xfrm>
            <a:off x="8622512" y="5046951"/>
            <a:ext cx="1200642" cy="932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Picture 56" descr="Snail, Black, Dirt, Environment, Grass">
            <a:extLst>
              <a:ext uri="{FF2B5EF4-FFF2-40B4-BE49-F238E27FC236}">
                <a16:creationId xmlns:a16="http://schemas.microsoft.com/office/drawing/2014/main" id="{CA3E5E20-65B7-4343-ADE0-2EB0AF49A682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7" t="15765" r="26646" b="14117"/>
          <a:stretch/>
        </p:blipFill>
        <p:spPr bwMode="auto">
          <a:xfrm>
            <a:off x="10054432" y="5025020"/>
            <a:ext cx="1200642" cy="9759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221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1FB7-C98C-4289-87E2-73C60BF39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34" y="257452"/>
            <a:ext cx="3317289" cy="622546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1800" dirty="0">
                <a:solidFill>
                  <a:srgbClr val="7030A0"/>
                </a:solidFill>
              </a:rPr>
              <a:t>Copy and solve the branching keys opposite for these animals:</a:t>
            </a:r>
            <a:endParaRPr lang="en-GB" sz="1800" b="1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200" i="1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endParaRPr lang="en-GB" sz="2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83873-1ACC-4285-9071-305DE9E2508F}"/>
              </a:ext>
            </a:extLst>
          </p:cNvPr>
          <p:cNvSpPr txBox="1">
            <a:spLocks/>
          </p:cNvSpPr>
          <p:nvPr/>
        </p:nvSpPr>
        <p:spPr>
          <a:xfrm>
            <a:off x="3734371" y="55332"/>
            <a:ext cx="7712155" cy="65747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I can identify animals using a branching key. 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42BEA5-4E9D-4148-B8C0-D03391A85B92}"/>
              </a:ext>
            </a:extLst>
          </p:cNvPr>
          <p:cNvSpPr/>
          <p:nvPr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7" name="Picture 26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2588E099-A086-4989-9AAD-FE3A20EDAC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F6D72D2-C64A-44CA-952D-A9F8E45672D0}"/>
              </a:ext>
            </a:extLst>
          </p:cNvPr>
          <p:cNvSpPr txBox="1"/>
          <p:nvPr/>
        </p:nvSpPr>
        <p:spPr>
          <a:xfrm>
            <a:off x="177916" y="6466169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09A22B6-0086-4BE4-A239-746F8055627F}" type="slidenum">
              <a:rPr lang="en-GB" smtClean="0"/>
              <a:t>7</a:t>
            </a:fld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017F18-9DAF-4E93-B120-FF39AEA605F1}"/>
              </a:ext>
            </a:extLst>
          </p:cNvPr>
          <p:cNvSpPr txBox="1"/>
          <p:nvPr/>
        </p:nvSpPr>
        <p:spPr>
          <a:xfrm>
            <a:off x="4336024" y="515817"/>
            <a:ext cx="895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KEY 1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921224A-2036-4786-BFF7-9A8CF1E47A64}"/>
              </a:ext>
            </a:extLst>
          </p:cNvPr>
          <p:cNvGrpSpPr/>
          <p:nvPr/>
        </p:nvGrpSpPr>
        <p:grpSpPr>
          <a:xfrm>
            <a:off x="8234428" y="1925225"/>
            <a:ext cx="581501" cy="547993"/>
            <a:chOff x="6869827" y="4113463"/>
            <a:chExt cx="581501" cy="547993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091C9B6-0AB6-4748-B5E6-56D29115E8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83703" y="4116812"/>
              <a:ext cx="467625" cy="5446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1A80509-C0FD-486A-831B-753031D6D6F9}"/>
                </a:ext>
              </a:extLst>
            </p:cNvPr>
            <p:cNvSpPr txBox="1"/>
            <p:nvPr/>
          </p:nvSpPr>
          <p:spPr>
            <a:xfrm>
              <a:off x="6869827" y="4113463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yes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049FAE3-7299-4D1E-97BE-3A6A9C2D583B}"/>
              </a:ext>
            </a:extLst>
          </p:cNvPr>
          <p:cNvGrpSpPr/>
          <p:nvPr/>
        </p:nvGrpSpPr>
        <p:grpSpPr>
          <a:xfrm>
            <a:off x="7752712" y="940130"/>
            <a:ext cx="628845" cy="539953"/>
            <a:chOff x="7631470" y="4116812"/>
            <a:chExt cx="628845" cy="539953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E603AEF-D2B7-41B9-8AC1-80CA4913EDB2}"/>
                </a:ext>
              </a:extLst>
            </p:cNvPr>
            <p:cNvCxnSpPr>
              <a:cxnSpLocks/>
            </p:cNvCxnSpPr>
            <p:nvPr/>
          </p:nvCxnSpPr>
          <p:spPr>
            <a:xfrm>
              <a:off x="7631470" y="4116812"/>
              <a:ext cx="534406" cy="5399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8A40777-4C70-4DB9-BE68-AFA4AF571923}"/>
                </a:ext>
              </a:extLst>
            </p:cNvPr>
            <p:cNvSpPr txBox="1"/>
            <p:nvPr/>
          </p:nvSpPr>
          <p:spPr>
            <a:xfrm>
              <a:off x="7825309" y="4124144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no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93F1DA7-617E-4B7C-A5B3-AE5DA4AA72DB}"/>
              </a:ext>
            </a:extLst>
          </p:cNvPr>
          <p:cNvGrpSpPr/>
          <p:nvPr/>
        </p:nvGrpSpPr>
        <p:grpSpPr>
          <a:xfrm>
            <a:off x="1907232" y="3997648"/>
            <a:ext cx="1329386" cy="721428"/>
            <a:chOff x="266558" y="1051158"/>
            <a:chExt cx="1329386" cy="721428"/>
          </a:xfrm>
        </p:grpSpPr>
        <p:pic>
          <p:nvPicPr>
            <p:cNvPr id="20" name="Picture 19" descr="Insects, Yellow, Flower, Ladybug, Bug">
              <a:extLst>
                <a:ext uri="{FF2B5EF4-FFF2-40B4-BE49-F238E27FC236}">
                  <a16:creationId xmlns:a16="http://schemas.microsoft.com/office/drawing/2014/main" id="{CCFE0EE4-30F1-43AB-B1A8-2D97CBE47CDF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53" t="32316" r="47950" b="32154"/>
            <a:stretch/>
          </p:blipFill>
          <p:spPr bwMode="auto">
            <a:xfrm>
              <a:off x="331435" y="1051158"/>
              <a:ext cx="1264509" cy="6658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382D587-5AB3-4265-8229-C3328FA35797}"/>
                </a:ext>
              </a:extLst>
            </p:cNvPr>
            <p:cNvSpPr txBox="1"/>
            <p:nvPr/>
          </p:nvSpPr>
          <p:spPr>
            <a:xfrm>
              <a:off x="266558" y="1464809"/>
              <a:ext cx="11172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ladybird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F875160-1AA2-4312-8AF9-5C8A3B4C9DCA}"/>
              </a:ext>
            </a:extLst>
          </p:cNvPr>
          <p:cNvGrpSpPr/>
          <p:nvPr/>
        </p:nvGrpSpPr>
        <p:grpSpPr>
          <a:xfrm>
            <a:off x="1922749" y="2615758"/>
            <a:ext cx="1356253" cy="930814"/>
            <a:chOff x="334802" y="2930185"/>
            <a:chExt cx="1356253" cy="930814"/>
          </a:xfrm>
        </p:grpSpPr>
        <p:pic>
          <p:nvPicPr>
            <p:cNvPr id="31" name="Picture 30" descr="Fly, Blowfly, Insect, Compound Eyes">
              <a:extLst>
                <a:ext uri="{FF2B5EF4-FFF2-40B4-BE49-F238E27FC236}">
                  <a16:creationId xmlns:a16="http://schemas.microsoft.com/office/drawing/2014/main" id="{F3014C0F-1CB6-4B64-8F5C-704EF53E6D1D}"/>
                </a:ext>
              </a:extLst>
            </p:cNvPr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82" r="31818" b="17647"/>
            <a:stretch/>
          </p:blipFill>
          <p:spPr bwMode="auto">
            <a:xfrm>
              <a:off x="334802" y="2930185"/>
              <a:ext cx="1356253" cy="93081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9F08490-091B-4B31-82C2-C5BC23545CD5}"/>
                </a:ext>
              </a:extLst>
            </p:cNvPr>
            <p:cNvSpPr txBox="1"/>
            <p:nvPr/>
          </p:nvSpPr>
          <p:spPr>
            <a:xfrm>
              <a:off x="347149" y="2938514"/>
              <a:ext cx="6018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bg1"/>
                  </a:solidFill>
                </a:rPr>
                <a:t>fly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3CEA23C-60AC-45A5-BE4F-0BE43263427A}"/>
              </a:ext>
            </a:extLst>
          </p:cNvPr>
          <p:cNvSpPr txBox="1"/>
          <p:nvPr/>
        </p:nvSpPr>
        <p:spPr>
          <a:xfrm>
            <a:off x="544788" y="3981490"/>
            <a:ext cx="69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KEY 2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9E7AE96-8871-4443-A891-71EF879517E3}"/>
              </a:ext>
            </a:extLst>
          </p:cNvPr>
          <p:cNvGrpSpPr/>
          <p:nvPr/>
        </p:nvGrpSpPr>
        <p:grpSpPr>
          <a:xfrm>
            <a:off x="386852" y="4464146"/>
            <a:ext cx="1236854" cy="1197773"/>
            <a:chOff x="1912407" y="4484956"/>
            <a:chExt cx="1236854" cy="1197773"/>
          </a:xfrm>
        </p:grpSpPr>
        <p:pic>
          <p:nvPicPr>
            <p:cNvPr id="23" name="Picture 22" descr="closeup photography of brown bug on flower">
              <a:extLst>
                <a:ext uri="{FF2B5EF4-FFF2-40B4-BE49-F238E27FC236}">
                  <a16:creationId xmlns:a16="http://schemas.microsoft.com/office/drawing/2014/main" id="{4A04EE65-E701-45CB-98D2-50E245BFD945}"/>
                </a:ext>
              </a:extLst>
            </p:cNvPr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0" t="30392" r="21537" b="33202"/>
            <a:stretch/>
          </p:blipFill>
          <p:spPr bwMode="auto">
            <a:xfrm>
              <a:off x="1920456" y="4489113"/>
              <a:ext cx="1228805" cy="119361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124D452-9332-47F3-8868-A524C4D8C924}"/>
                </a:ext>
              </a:extLst>
            </p:cNvPr>
            <p:cNvSpPr txBox="1"/>
            <p:nvPr/>
          </p:nvSpPr>
          <p:spPr>
            <a:xfrm>
              <a:off x="1912407" y="4484956"/>
              <a:ext cx="11172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beetle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F242353-A34C-4130-B37D-FB8958CC6555}"/>
              </a:ext>
            </a:extLst>
          </p:cNvPr>
          <p:cNvGrpSpPr/>
          <p:nvPr/>
        </p:nvGrpSpPr>
        <p:grpSpPr>
          <a:xfrm>
            <a:off x="353360" y="2710993"/>
            <a:ext cx="1458292" cy="835579"/>
            <a:chOff x="333513" y="4893725"/>
            <a:chExt cx="1458292" cy="835579"/>
          </a:xfrm>
        </p:grpSpPr>
        <p:pic>
          <p:nvPicPr>
            <p:cNvPr id="24" name="Picture 23" descr="Bee, Blur, Close-Up, Flora, Flower">
              <a:extLst>
                <a:ext uri="{FF2B5EF4-FFF2-40B4-BE49-F238E27FC236}">
                  <a16:creationId xmlns:a16="http://schemas.microsoft.com/office/drawing/2014/main" id="{EAD99770-CC8C-4DA7-86AA-4D87A1F374F8}"/>
                </a:ext>
              </a:extLst>
            </p:cNvPr>
            <p:cNvPicPr/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5" t="52254" r="10971" b="6428"/>
            <a:stretch/>
          </p:blipFill>
          <p:spPr bwMode="auto">
            <a:xfrm>
              <a:off x="333513" y="4893725"/>
              <a:ext cx="1458292" cy="83557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E82D8F5-6A2F-44D2-A2B1-66362A85C17C}"/>
                </a:ext>
              </a:extLst>
            </p:cNvPr>
            <p:cNvSpPr txBox="1"/>
            <p:nvPr/>
          </p:nvSpPr>
          <p:spPr>
            <a:xfrm>
              <a:off x="389257" y="5353119"/>
              <a:ext cx="8718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bg1"/>
                  </a:solidFill>
                </a:rPr>
                <a:t>bee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80300C3-13F8-4DA7-A27B-B3DF637ABAA0}"/>
              </a:ext>
            </a:extLst>
          </p:cNvPr>
          <p:cNvGrpSpPr/>
          <p:nvPr/>
        </p:nvGrpSpPr>
        <p:grpSpPr>
          <a:xfrm>
            <a:off x="1841103" y="1172306"/>
            <a:ext cx="1461632" cy="1292306"/>
            <a:chOff x="1835264" y="2002095"/>
            <a:chExt cx="1461632" cy="1292306"/>
          </a:xfrm>
        </p:grpSpPr>
        <p:pic>
          <p:nvPicPr>
            <p:cNvPr id="22" name="Picture 21" descr="Centipedes, Creeping, Insect, Members">
              <a:extLst>
                <a:ext uri="{FF2B5EF4-FFF2-40B4-BE49-F238E27FC236}">
                  <a16:creationId xmlns:a16="http://schemas.microsoft.com/office/drawing/2014/main" id="{02807AD4-4890-463E-A9DF-0367598E7C02}"/>
                </a:ext>
              </a:extLst>
            </p:cNvPr>
            <p:cNvPicPr/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56" t="5490" r="22344" b="8487"/>
            <a:stretch/>
          </p:blipFill>
          <p:spPr bwMode="auto">
            <a:xfrm>
              <a:off x="1838604" y="2007139"/>
              <a:ext cx="1458292" cy="128726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DE6C35F-ECC7-44B4-999F-1183AAA384A8}"/>
                </a:ext>
              </a:extLst>
            </p:cNvPr>
            <p:cNvSpPr txBox="1"/>
            <p:nvPr/>
          </p:nvSpPr>
          <p:spPr>
            <a:xfrm>
              <a:off x="1835264" y="2002095"/>
              <a:ext cx="11172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bg1"/>
                  </a:solidFill>
                </a:rPr>
                <a:t>centipede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C4532DA-E562-49A5-9BFF-DCCC42F93A63}"/>
              </a:ext>
            </a:extLst>
          </p:cNvPr>
          <p:cNvGrpSpPr/>
          <p:nvPr/>
        </p:nvGrpSpPr>
        <p:grpSpPr>
          <a:xfrm>
            <a:off x="372258" y="1548384"/>
            <a:ext cx="1306637" cy="998554"/>
            <a:chOff x="289307" y="1815494"/>
            <a:chExt cx="1306637" cy="998554"/>
          </a:xfrm>
        </p:grpSpPr>
        <p:pic>
          <p:nvPicPr>
            <p:cNvPr id="30" name="Picture 29" descr="Araneus, Garden Spider, Insect, Spider">
              <a:extLst>
                <a:ext uri="{FF2B5EF4-FFF2-40B4-BE49-F238E27FC236}">
                  <a16:creationId xmlns:a16="http://schemas.microsoft.com/office/drawing/2014/main" id="{AC1B1A90-04EF-4A24-AAFF-43F8B47A4461}"/>
                </a:ext>
              </a:extLst>
            </p:cNvPr>
            <p:cNvPicPr/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37" r="19497" b="13412"/>
            <a:stretch/>
          </p:blipFill>
          <p:spPr bwMode="auto">
            <a:xfrm>
              <a:off x="331435" y="1815494"/>
              <a:ext cx="1264509" cy="99436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1A72C9E-B0D0-43F1-9D0C-8CD4308D63D2}"/>
                </a:ext>
              </a:extLst>
            </p:cNvPr>
            <p:cNvSpPr txBox="1"/>
            <p:nvPr/>
          </p:nvSpPr>
          <p:spPr>
            <a:xfrm>
              <a:off x="289307" y="2506271"/>
              <a:ext cx="11172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spider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7577DE1-BCB4-4019-9AF4-78D8123D4D4E}"/>
              </a:ext>
            </a:extLst>
          </p:cNvPr>
          <p:cNvGrpSpPr/>
          <p:nvPr/>
        </p:nvGrpSpPr>
        <p:grpSpPr>
          <a:xfrm>
            <a:off x="1730072" y="4803450"/>
            <a:ext cx="1510495" cy="865670"/>
            <a:chOff x="1835265" y="1043163"/>
            <a:chExt cx="1510495" cy="865670"/>
          </a:xfrm>
        </p:grpSpPr>
        <p:pic>
          <p:nvPicPr>
            <p:cNvPr id="29" name="Picture 28" descr="Centipede, Centipedes, Legs, Africa">
              <a:extLst>
                <a:ext uri="{FF2B5EF4-FFF2-40B4-BE49-F238E27FC236}">
                  <a16:creationId xmlns:a16="http://schemas.microsoft.com/office/drawing/2014/main" id="{70F5F94E-3C62-4FA0-81CF-D7EE03790730}"/>
                </a:ext>
              </a:extLst>
            </p:cNvPr>
            <p:cNvPicPr/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4" t="22117" r="9876"/>
            <a:stretch/>
          </p:blipFill>
          <p:spPr bwMode="auto">
            <a:xfrm>
              <a:off x="1845418" y="1051158"/>
              <a:ext cx="1500342" cy="85767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F092744-C0AE-4BAB-B727-424FB4961E9C}"/>
                </a:ext>
              </a:extLst>
            </p:cNvPr>
            <p:cNvSpPr txBox="1"/>
            <p:nvPr/>
          </p:nvSpPr>
          <p:spPr>
            <a:xfrm>
              <a:off x="1835265" y="1043163"/>
              <a:ext cx="11172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bg1"/>
                  </a:solidFill>
                </a:rPr>
                <a:t>millipede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AE8423C-7724-4F9B-A805-27852D4F5F9A}"/>
              </a:ext>
            </a:extLst>
          </p:cNvPr>
          <p:cNvGrpSpPr/>
          <p:nvPr/>
        </p:nvGrpSpPr>
        <p:grpSpPr>
          <a:xfrm>
            <a:off x="544788" y="5779232"/>
            <a:ext cx="2626530" cy="556522"/>
            <a:chOff x="522731" y="5816661"/>
            <a:chExt cx="2626530" cy="556522"/>
          </a:xfrm>
        </p:grpSpPr>
        <p:pic>
          <p:nvPicPr>
            <p:cNvPr id="32" name="Picture 31" descr="Worm, Earthworm, Annelid, Belt Worm">
              <a:extLst>
                <a:ext uri="{FF2B5EF4-FFF2-40B4-BE49-F238E27FC236}">
                  <a16:creationId xmlns:a16="http://schemas.microsoft.com/office/drawing/2014/main" id="{AA304CBF-1310-4C02-AC04-ED3AE2955CC4}"/>
                </a:ext>
              </a:extLst>
            </p:cNvPr>
            <p:cNvPicPr/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69" b="27705"/>
            <a:stretch/>
          </p:blipFill>
          <p:spPr bwMode="auto">
            <a:xfrm>
              <a:off x="522731" y="5816661"/>
              <a:ext cx="2533728" cy="55652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EDDB7C2-32DC-47A3-8478-CD8209134EAD}"/>
                </a:ext>
              </a:extLst>
            </p:cNvPr>
            <p:cNvSpPr txBox="1"/>
            <p:nvPr/>
          </p:nvSpPr>
          <p:spPr>
            <a:xfrm>
              <a:off x="2277399" y="6058506"/>
              <a:ext cx="8718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bg1"/>
                  </a:solidFill>
                </a:rPr>
                <a:t>worm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247378E1-7029-4021-BC4A-46F257864649}"/>
              </a:ext>
            </a:extLst>
          </p:cNvPr>
          <p:cNvSpPr txBox="1"/>
          <p:nvPr/>
        </p:nvSpPr>
        <p:spPr>
          <a:xfrm>
            <a:off x="648070" y="1083859"/>
            <a:ext cx="69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KEY 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E120D1-7899-4B45-9E71-F5B278E22AE1}"/>
              </a:ext>
            </a:extLst>
          </p:cNvPr>
          <p:cNvSpPr txBox="1"/>
          <p:nvPr/>
        </p:nvSpPr>
        <p:spPr>
          <a:xfrm>
            <a:off x="8882357" y="5415800"/>
            <a:ext cx="2482874" cy="1169551"/>
          </a:xfrm>
          <a:prstGeom prst="rect">
            <a:avLst/>
          </a:prstGeom>
          <a:noFill/>
          <a:ln w="127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rgbClr val="FF0000"/>
                </a:solidFill>
              </a:rPr>
              <a:t>You may like to try making your own keys. </a:t>
            </a:r>
            <a:r>
              <a:rPr lang="en-GB" sz="1400" dirty="0">
                <a:solidFill>
                  <a:srgbClr val="FF0000"/>
                </a:solidFill>
              </a:rPr>
              <a:t>You can draw your keys with a pencil and ruler or ‘cut and stick’ using labels like the ones on page 8.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91FC69C-C7C7-4BA7-8129-1EC969DC9CB7}"/>
              </a:ext>
            </a:extLst>
          </p:cNvPr>
          <p:cNvSpPr txBox="1"/>
          <p:nvPr/>
        </p:nvSpPr>
        <p:spPr>
          <a:xfrm>
            <a:off x="7946551" y="1521497"/>
            <a:ext cx="2585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Does it have eight legs?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3FFF118-12D1-4928-9333-B801D109E7E1}"/>
              </a:ext>
            </a:extLst>
          </p:cNvPr>
          <p:cNvSpPr txBox="1"/>
          <p:nvPr/>
        </p:nvSpPr>
        <p:spPr>
          <a:xfrm>
            <a:off x="6556217" y="538643"/>
            <a:ext cx="2585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Does it have wings?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47EE683-A5C2-463E-B40A-0569BD01DBAF}"/>
              </a:ext>
            </a:extLst>
          </p:cNvPr>
          <p:cNvSpPr txBox="1"/>
          <p:nvPr/>
        </p:nvSpPr>
        <p:spPr>
          <a:xfrm>
            <a:off x="4803405" y="1491069"/>
            <a:ext cx="2585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Does it have a striped body?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53BE467-F6E8-4A4B-9F35-7DA5AA9641E6}"/>
              </a:ext>
            </a:extLst>
          </p:cNvPr>
          <p:cNvGrpSpPr/>
          <p:nvPr/>
        </p:nvGrpSpPr>
        <p:grpSpPr>
          <a:xfrm>
            <a:off x="5118064" y="1895502"/>
            <a:ext cx="581501" cy="547993"/>
            <a:chOff x="6869827" y="4113463"/>
            <a:chExt cx="581501" cy="547993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A8A690F-30D2-43CA-B310-CFE42D6C81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83703" y="4116812"/>
              <a:ext cx="467625" cy="5446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5D10296-5B3C-49F5-B5D1-A4AB6FA13E20}"/>
                </a:ext>
              </a:extLst>
            </p:cNvPr>
            <p:cNvSpPr txBox="1"/>
            <p:nvPr/>
          </p:nvSpPr>
          <p:spPr>
            <a:xfrm>
              <a:off x="6869827" y="4113463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yes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99B27E5-902B-40F4-93C6-2DF94BC7EFA6}"/>
              </a:ext>
            </a:extLst>
          </p:cNvPr>
          <p:cNvGrpSpPr/>
          <p:nvPr/>
        </p:nvGrpSpPr>
        <p:grpSpPr>
          <a:xfrm>
            <a:off x="6661779" y="917830"/>
            <a:ext cx="581501" cy="547993"/>
            <a:chOff x="6869827" y="4113463"/>
            <a:chExt cx="581501" cy="547993"/>
          </a:xfrm>
        </p:grpSpPr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F5BA4669-A7F6-48EA-8886-2A98405C96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83703" y="4116812"/>
              <a:ext cx="467625" cy="5446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DC1D23A-35CF-4A22-B644-68B1BC404800}"/>
                </a:ext>
              </a:extLst>
            </p:cNvPr>
            <p:cNvSpPr txBox="1"/>
            <p:nvPr/>
          </p:nvSpPr>
          <p:spPr>
            <a:xfrm>
              <a:off x="6869827" y="4113463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yes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A71E07B-4E29-4978-8B4D-69C6819ED6AE}"/>
              </a:ext>
            </a:extLst>
          </p:cNvPr>
          <p:cNvGrpSpPr/>
          <p:nvPr/>
        </p:nvGrpSpPr>
        <p:grpSpPr>
          <a:xfrm>
            <a:off x="6448929" y="3536193"/>
            <a:ext cx="581501" cy="547993"/>
            <a:chOff x="6869827" y="4113463"/>
            <a:chExt cx="581501" cy="547993"/>
          </a:xfrm>
        </p:grpSpPr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759B3AA4-0726-4BD9-B2E3-6D42E2FEBF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83703" y="4116812"/>
              <a:ext cx="467625" cy="5446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33ABA13-0C8E-4E23-9260-FA93582782DF}"/>
                </a:ext>
              </a:extLst>
            </p:cNvPr>
            <p:cNvSpPr txBox="1"/>
            <p:nvPr/>
          </p:nvSpPr>
          <p:spPr>
            <a:xfrm>
              <a:off x="6869827" y="4113463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yes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8BB813E-D8EC-496F-98CC-DFA908EA7976}"/>
              </a:ext>
            </a:extLst>
          </p:cNvPr>
          <p:cNvGrpSpPr/>
          <p:nvPr/>
        </p:nvGrpSpPr>
        <p:grpSpPr>
          <a:xfrm>
            <a:off x="5514499" y="4406614"/>
            <a:ext cx="581501" cy="547993"/>
            <a:chOff x="6869827" y="4113463"/>
            <a:chExt cx="581501" cy="547993"/>
          </a:xfrm>
        </p:grpSpPr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3A22E261-1F7B-4CD3-AB83-B41131A95E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83703" y="4116812"/>
              <a:ext cx="467625" cy="5446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30B2725-7E6A-42C7-A086-79A24B5E32B0}"/>
                </a:ext>
              </a:extLst>
            </p:cNvPr>
            <p:cNvSpPr txBox="1"/>
            <p:nvPr/>
          </p:nvSpPr>
          <p:spPr>
            <a:xfrm>
              <a:off x="6869827" y="4113463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yes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77DFBE5-4AA8-45AE-953B-4362E432D674}"/>
              </a:ext>
            </a:extLst>
          </p:cNvPr>
          <p:cNvGrpSpPr/>
          <p:nvPr/>
        </p:nvGrpSpPr>
        <p:grpSpPr>
          <a:xfrm>
            <a:off x="6110835" y="1905028"/>
            <a:ext cx="628845" cy="539953"/>
            <a:chOff x="7631470" y="4116812"/>
            <a:chExt cx="628845" cy="539953"/>
          </a:xfrm>
        </p:grpSpPr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A4BA412C-F470-45E9-A3FF-F8DE5F9FB29A}"/>
                </a:ext>
              </a:extLst>
            </p:cNvPr>
            <p:cNvCxnSpPr>
              <a:cxnSpLocks/>
            </p:cNvCxnSpPr>
            <p:nvPr/>
          </p:nvCxnSpPr>
          <p:spPr>
            <a:xfrm>
              <a:off x="7631470" y="4116812"/>
              <a:ext cx="534406" cy="5399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E76A841-FE6C-434F-B9E3-7D97E150D88D}"/>
                </a:ext>
              </a:extLst>
            </p:cNvPr>
            <p:cNvSpPr txBox="1"/>
            <p:nvPr/>
          </p:nvSpPr>
          <p:spPr>
            <a:xfrm>
              <a:off x="7825309" y="4124144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no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63A0F98-ACCB-4872-9461-1EDDBC73E8BE}"/>
              </a:ext>
            </a:extLst>
          </p:cNvPr>
          <p:cNvGrpSpPr/>
          <p:nvPr/>
        </p:nvGrpSpPr>
        <p:grpSpPr>
          <a:xfrm>
            <a:off x="9589388" y="1909053"/>
            <a:ext cx="628845" cy="539953"/>
            <a:chOff x="7631470" y="4116812"/>
            <a:chExt cx="628845" cy="539953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D5193FAE-3D21-4BA0-A397-9472866DA92D}"/>
                </a:ext>
              </a:extLst>
            </p:cNvPr>
            <p:cNvCxnSpPr>
              <a:cxnSpLocks/>
            </p:cNvCxnSpPr>
            <p:nvPr/>
          </p:nvCxnSpPr>
          <p:spPr>
            <a:xfrm>
              <a:off x="7631470" y="4116812"/>
              <a:ext cx="534406" cy="5399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CB4AE85-EFAC-4829-96B0-3F2B803AB792}"/>
                </a:ext>
              </a:extLst>
            </p:cNvPr>
            <p:cNvSpPr txBox="1"/>
            <p:nvPr/>
          </p:nvSpPr>
          <p:spPr>
            <a:xfrm>
              <a:off x="7825309" y="4124144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no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94A1232-1867-4445-9D97-874EAC3BCE3F}"/>
              </a:ext>
            </a:extLst>
          </p:cNvPr>
          <p:cNvGrpSpPr/>
          <p:nvPr/>
        </p:nvGrpSpPr>
        <p:grpSpPr>
          <a:xfrm>
            <a:off x="8536385" y="3553297"/>
            <a:ext cx="628845" cy="539953"/>
            <a:chOff x="7631470" y="4116812"/>
            <a:chExt cx="628845" cy="539953"/>
          </a:xfrm>
        </p:grpSpPr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99017677-B8EC-4A29-AC9D-568E99015A6E}"/>
                </a:ext>
              </a:extLst>
            </p:cNvPr>
            <p:cNvCxnSpPr>
              <a:cxnSpLocks/>
            </p:cNvCxnSpPr>
            <p:nvPr/>
          </p:nvCxnSpPr>
          <p:spPr>
            <a:xfrm>
              <a:off x="7631470" y="4116812"/>
              <a:ext cx="534406" cy="5399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DC2A84E9-6B14-48FB-B419-BBA6935FCFF4}"/>
                </a:ext>
              </a:extLst>
            </p:cNvPr>
            <p:cNvSpPr txBox="1"/>
            <p:nvPr/>
          </p:nvSpPr>
          <p:spPr>
            <a:xfrm>
              <a:off x="7825309" y="4124144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no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2F5380E-228A-435B-A1CC-28783BCBC187}"/>
              </a:ext>
            </a:extLst>
          </p:cNvPr>
          <p:cNvGrpSpPr/>
          <p:nvPr/>
        </p:nvGrpSpPr>
        <p:grpSpPr>
          <a:xfrm>
            <a:off x="7009933" y="4393496"/>
            <a:ext cx="628845" cy="539953"/>
            <a:chOff x="7631470" y="4116812"/>
            <a:chExt cx="628845" cy="539953"/>
          </a:xfrm>
        </p:grpSpPr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B4F7351D-696E-427C-A53D-C1228660AE47}"/>
                </a:ext>
              </a:extLst>
            </p:cNvPr>
            <p:cNvCxnSpPr>
              <a:cxnSpLocks/>
            </p:cNvCxnSpPr>
            <p:nvPr/>
          </p:nvCxnSpPr>
          <p:spPr>
            <a:xfrm>
              <a:off x="7631470" y="4116812"/>
              <a:ext cx="534406" cy="5399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BF769B8-7FB3-4E89-AF44-2856EFE7F1D3}"/>
                </a:ext>
              </a:extLst>
            </p:cNvPr>
            <p:cNvSpPr txBox="1"/>
            <p:nvPr/>
          </p:nvSpPr>
          <p:spPr>
            <a:xfrm>
              <a:off x="7825309" y="4124144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no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E301161C-8A44-415A-931A-A3B000118E93}"/>
              </a:ext>
            </a:extLst>
          </p:cNvPr>
          <p:cNvSpPr txBox="1"/>
          <p:nvPr/>
        </p:nvSpPr>
        <p:spPr>
          <a:xfrm>
            <a:off x="3898733" y="2551466"/>
            <a:ext cx="1573847" cy="33855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sz="16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22E7320-BC11-4CBD-891F-B018C6D44C42}"/>
              </a:ext>
            </a:extLst>
          </p:cNvPr>
          <p:cNvSpPr txBox="1"/>
          <p:nvPr/>
        </p:nvSpPr>
        <p:spPr>
          <a:xfrm>
            <a:off x="6759103" y="3166375"/>
            <a:ext cx="2585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Does it have any legs?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A2AA601-DDEA-4063-B22E-FE5870A5E18C}"/>
              </a:ext>
            </a:extLst>
          </p:cNvPr>
          <p:cNvSpPr txBox="1"/>
          <p:nvPr/>
        </p:nvSpPr>
        <p:spPr>
          <a:xfrm>
            <a:off x="8996303" y="4199192"/>
            <a:ext cx="1573847" cy="33855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sz="160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A30B51A-985F-4D0B-99A0-BB6AC54AB1A5}"/>
              </a:ext>
            </a:extLst>
          </p:cNvPr>
          <p:cNvSpPr txBox="1"/>
          <p:nvPr/>
        </p:nvSpPr>
        <p:spPr>
          <a:xfrm>
            <a:off x="5676452" y="2542791"/>
            <a:ext cx="1573847" cy="33855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sz="16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6808150-4A13-4265-82C4-4083DE397416}"/>
              </a:ext>
            </a:extLst>
          </p:cNvPr>
          <p:cNvSpPr txBox="1"/>
          <p:nvPr/>
        </p:nvSpPr>
        <p:spPr>
          <a:xfrm>
            <a:off x="7687590" y="2536491"/>
            <a:ext cx="1573847" cy="33855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sz="16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79385F0-516B-43D4-B710-AF74E00BD6E0}"/>
              </a:ext>
            </a:extLst>
          </p:cNvPr>
          <p:cNvSpPr txBox="1"/>
          <p:nvPr/>
        </p:nvSpPr>
        <p:spPr>
          <a:xfrm>
            <a:off x="9476511" y="2536771"/>
            <a:ext cx="1573847" cy="33855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sz="1600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6FED1E5-D235-4C64-A4E5-F2CC33D3811C}"/>
              </a:ext>
            </a:extLst>
          </p:cNvPr>
          <p:cNvSpPr txBox="1"/>
          <p:nvPr/>
        </p:nvSpPr>
        <p:spPr>
          <a:xfrm>
            <a:off x="4364049" y="3127933"/>
            <a:ext cx="895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KEY 2</a:t>
            </a:r>
            <a:endParaRPr lang="en-GB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D0E49A4-D0BE-4E2E-A08D-6EA9F1F45046}"/>
              </a:ext>
            </a:extLst>
          </p:cNvPr>
          <p:cNvSpPr txBox="1"/>
          <p:nvPr/>
        </p:nvSpPr>
        <p:spPr>
          <a:xfrm>
            <a:off x="4353525" y="4990999"/>
            <a:ext cx="2380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Does it have black spots?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9F92DE5-67A1-4618-B4F6-99BDD2F71C79}"/>
              </a:ext>
            </a:extLst>
          </p:cNvPr>
          <p:cNvSpPr txBox="1"/>
          <p:nvPr/>
        </p:nvSpPr>
        <p:spPr>
          <a:xfrm>
            <a:off x="4580583" y="4052257"/>
            <a:ext cx="3107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Does it have an oval shaped body?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5F9C3ADB-D478-4E7E-B131-908572328FD8}"/>
              </a:ext>
            </a:extLst>
          </p:cNvPr>
          <p:cNvSpPr txBox="1"/>
          <p:nvPr/>
        </p:nvSpPr>
        <p:spPr>
          <a:xfrm>
            <a:off x="7008269" y="5065111"/>
            <a:ext cx="1573847" cy="33855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sz="1600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4A0E927-C2A3-4E13-A4E8-1B35022CBACF}"/>
              </a:ext>
            </a:extLst>
          </p:cNvPr>
          <p:cNvSpPr txBox="1"/>
          <p:nvPr/>
        </p:nvSpPr>
        <p:spPr>
          <a:xfrm>
            <a:off x="5705641" y="5955133"/>
            <a:ext cx="1573847" cy="33855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sz="1600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6A5D05E-7A08-4D8F-9843-E8E5AA592ED7}"/>
              </a:ext>
            </a:extLst>
          </p:cNvPr>
          <p:cNvSpPr txBox="1"/>
          <p:nvPr/>
        </p:nvSpPr>
        <p:spPr>
          <a:xfrm>
            <a:off x="3898733" y="5955133"/>
            <a:ext cx="1573847" cy="33855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sz="1600" dirty="0"/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2DA063F-CC59-407A-9ACE-2D75604B4B61}"/>
              </a:ext>
            </a:extLst>
          </p:cNvPr>
          <p:cNvGrpSpPr/>
          <p:nvPr/>
        </p:nvGrpSpPr>
        <p:grpSpPr>
          <a:xfrm>
            <a:off x="4438507" y="5329553"/>
            <a:ext cx="581501" cy="547993"/>
            <a:chOff x="6869827" y="4113463"/>
            <a:chExt cx="581501" cy="547993"/>
          </a:xfrm>
        </p:grpSpPr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35DDA588-81BC-4465-955D-44C6B05A1F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83703" y="4116812"/>
              <a:ext cx="467625" cy="5446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1B9EB0CF-A4CE-4C6B-BC09-EC26E1E17C67}"/>
                </a:ext>
              </a:extLst>
            </p:cNvPr>
            <p:cNvSpPr txBox="1"/>
            <p:nvPr/>
          </p:nvSpPr>
          <p:spPr>
            <a:xfrm>
              <a:off x="6869827" y="4113463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yes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ADBB2E97-24B4-4D49-B88B-8243D643FA5B}"/>
              </a:ext>
            </a:extLst>
          </p:cNvPr>
          <p:cNvGrpSpPr/>
          <p:nvPr/>
        </p:nvGrpSpPr>
        <p:grpSpPr>
          <a:xfrm>
            <a:off x="5872058" y="5335247"/>
            <a:ext cx="628845" cy="539953"/>
            <a:chOff x="7631470" y="4116812"/>
            <a:chExt cx="628845" cy="539953"/>
          </a:xfrm>
        </p:grpSpPr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60802B6B-C43D-4CF7-BBDE-9938248A6711}"/>
                </a:ext>
              </a:extLst>
            </p:cNvPr>
            <p:cNvCxnSpPr>
              <a:cxnSpLocks/>
            </p:cNvCxnSpPr>
            <p:nvPr/>
          </p:nvCxnSpPr>
          <p:spPr>
            <a:xfrm>
              <a:off x="7631470" y="4116812"/>
              <a:ext cx="534406" cy="5399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C08B2FD9-92C8-4523-9C3C-E1057EAFA54A}"/>
                </a:ext>
              </a:extLst>
            </p:cNvPr>
            <p:cNvSpPr txBox="1"/>
            <p:nvPr/>
          </p:nvSpPr>
          <p:spPr>
            <a:xfrm>
              <a:off x="7825309" y="4124144"/>
              <a:ext cx="4350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254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6D2C09-A0F3-44A5-9BDF-29DE01E21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22B11B-9AFC-45B9-B08E-215E7BEC06EF}"/>
              </a:ext>
            </a:extLst>
          </p:cNvPr>
          <p:cNvSpPr txBox="1"/>
          <p:nvPr/>
        </p:nvSpPr>
        <p:spPr>
          <a:xfrm>
            <a:off x="159871" y="6444733"/>
            <a:ext cx="47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B401A7F-DEF2-471B-895A-AFB028894AAB}" type="slidenum">
              <a:rPr lang="en-GB" smtClean="0"/>
              <a:t>8</a:t>
            </a:fld>
            <a:endParaRPr lang="en-GB" dirty="0"/>
          </a:p>
        </p:txBody>
      </p:sp>
      <p:pic>
        <p:nvPicPr>
          <p:cNvPr id="8" name="Picture 2" descr="Great Bug Hunt 2018 winners announced | National Insect Week">
            <a:extLst>
              <a:ext uri="{FF2B5EF4-FFF2-40B4-BE49-F238E27FC236}">
                <a16:creationId xmlns:a16="http://schemas.microsoft.com/office/drawing/2014/main" id="{1AB61405-EF97-4404-AE45-CDF21E5E9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89647" y="5449147"/>
            <a:ext cx="2132722" cy="41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2542549-EBB3-4D3C-8715-57D39EEE42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1"/>
          <a:stretch/>
        </p:blipFill>
        <p:spPr>
          <a:xfrm>
            <a:off x="941034" y="136525"/>
            <a:ext cx="10209008" cy="667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44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22C769-3FBC-4A4D-8918-228D3C6A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t>9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59C842-3F6E-4E2B-AA99-880BECE8EFFE}"/>
              </a:ext>
            </a:extLst>
          </p:cNvPr>
          <p:cNvSpPr txBox="1"/>
          <p:nvPr/>
        </p:nvSpPr>
        <p:spPr>
          <a:xfrm>
            <a:off x="545429" y="290246"/>
            <a:ext cx="10200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Pictures of some liquorice </a:t>
            </a:r>
            <a:r>
              <a:rPr lang="en-GB" dirty="0" err="1"/>
              <a:t>allsorts</a:t>
            </a:r>
            <a:r>
              <a:rPr lang="en-GB" dirty="0"/>
              <a:t> to print and cut out - or to draw yourself!</a:t>
            </a:r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151284-95E2-46BC-AF1D-AF7680CED2EA}"/>
              </a:ext>
            </a:extLst>
          </p:cNvPr>
          <p:cNvGrpSpPr/>
          <p:nvPr/>
        </p:nvGrpSpPr>
        <p:grpSpPr>
          <a:xfrm>
            <a:off x="545431" y="919753"/>
            <a:ext cx="11261566" cy="3919470"/>
            <a:chOff x="545431" y="2080279"/>
            <a:chExt cx="11261566" cy="3919470"/>
          </a:xfrm>
        </p:grpSpPr>
        <p:pic>
          <p:nvPicPr>
            <p:cNvPr id="5" name="Picture 4" descr="A picture containing white, food, sitting, piece&#10;&#10;Description automatically generated">
              <a:extLst>
                <a:ext uri="{FF2B5EF4-FFF2-40B4-BE49-F238E27FC236}">
                  <a16:creationId xmlns:a16="http://schemas.microsoft.com/office/drawing/2014/main" id="{71D3AAB9-D00A-4A51-9E27-3E49B3A98D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27" t="16598" r="26756" b="27116"/>
            <a:stretch/>
          </p:blipFill>
          <p:spPr>
            <a:xfrm>
              <a:off x="545431" y="2080280"/>
              <a:ext cx="1828800" cy="1588169"/>
            </a:xfrm>
            <a:prstGeom prst="rect">
              <a:avLst/>
            </a:prstGeom>
          </p:spPr>
        </p:pic>
        <p:pic>
          <p:nvPicPr>
            <p:cNvPr id="7" name="Picture 6" descr="A picture containing white, snow, covered, food&#10;&#10;Description automatically generated">
              <a:extLst>
                <a:ext uri="{FF2B5EF4-FFF2-40B4-BE49-F238E27FC236}">
                  <a16:creationId xmlns:a16="http://schemas.microsoft.com/office/drawing/2014/main" id="{E398802C-7D1F-4AE1-B5EE-6775E33AE3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01" t="12618" r="21882" b="31096"/>
            <a:stretch/>
          </p:blipFill>
          <p:spPr>
            <a:xfrm>
              <a:off x="2903622" y="2080279"/>
              <a:ext cx="1828800" cy="1588169"/>
            </a:xfrm>
            <a:prstGeom prst="rect">
              <a:avLst/>
            </a:prstGeom>
          </p:spPr>
        </p:pic>
        <p:pic>
          <p:nvPicPr>
            <p:cNvPr id="9" name="Picture 8" descr="A picture containing white, table, holding, man&#10;&#10;Description automatically generated">
              <a:extLst>
                <a:ext uri="{FF2B5EF4-FFF2-40B4-BE49-F238E27FC236}">
                  <a16:creationId xmlns:a16="http://schemas.microsoft.com/office/drawing/2014/main" id="{AF3EE687-092F-4F5B-A2E3-24F3DB24D6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02" t="17165" r="25681" b="26549"/>
            <a:stretch/>
          </p:blipFill>
          <p:spPr>
            <a:xfrm>
              <a:off x="5261813" y="2080279"/>
              <a:ext cx="1828800" cy="1588169"/>
            </a:xfrm>
            <a:prstGeom prst="rect">
              <a:avLst/>
            </a:prstGeom>
          </p:spPr>
        </p:pic>
        <p:pic>
          <p:nvPicPr>
            <p:cNvPr id="11" name="Picture 10" descr="A picture containing doughnut, donut, food, pink&#10;&#10;Description automatically generated">
              <a:extLst>
                <a:ext uri="{FF2B5EF4-FFF2-40B4-BE49-F238E27FC236}">
                  <a16:creationId xmlns:a16="http://schemas.microsoft.com/office/drawing/2014/main" id="{0492541F-3928-46CC-BF9C-293CD3F528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21" t="23988" r="24162" b="19725"/>
            <a:stretch/>
          </p:blipFill>
          <p:spPr>
            <a:xfrm>
              <a:off x="7620004" y="2080279"/>
              <a:ext cx="1828801" cy="1588169"/>
            </a:xfrm>
            <a:prstGeom prst="rect">
              <a:avLst/>
            </a:prstGeom>
          </p:spPr>
        </p:pic>
        <p:pic>
          <p:nvPicPr>
            <p:cNvPr id="13" name="Picture 12" descr="A picture containing yellow, food, fruit, doughnut&#10;&#10;Description automatically generated">
              <a:extLst>
                <a:ext uri="{FF2B5EF4-FFF2-40B4-BE49-F238E27FC236}">
                  <a16:creationId xmlns:a16="http://schemas.microsoft.com/office/drawing/2014/main" id="{B54F4B19-90F3-4665-A1A4-28912BC576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41" t="16599" r="26441" b="27115"/>
            <a:stretch/>
          </p:blipFill>
          <p:spPr>
            <a:xfrm>
              <a:off x="9978196" y="2080279"/>
              <a:ext cx="1828801" cy="1588169"/>
            </a:xfrm>
            <a:prstGeom prst="rect">
              <a:avLst/>
            </a:prstGeom>
          </p:spPr>
        </p:pic>
        <p:pic>
          <p:nvPicPr>
            <p:cNvPr id="15" name="Picture 14" descr="A close up of a white wall&#10;&#10;Description automatically generated">
              <a:extLst>
                <a:ext uri="{FF2B5EF4-FFF2-40B4-BE49-F238E27FC236}">
                  <a16:creationId xmlns:a16="http://schemas.microsoft.com/office/drawing/2014/main" id="{510A22AC-4BBF-40E4-897F-8A7A9CF80C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62" t="26832" r="30621" b="16883"/>
            <a:stretch/>
          </p:blipFill>
          <p:spPr>
            <a:xfrm>
              <a:off x="545431" y="4411579"/>
              <a:ext cx="1828801" cy="1588169"/>
            </a:xfrm>
            <a:prstGeom prst="rect">
              <a:avLst/>
            </a:prstGeom>
          </p:spPr>
        </p:pic>
        <p:pic>
          <p:nvPicPr>
            <p:cNvPr id="17" name="Picture 16" descr="A picture containing sitting, white, table, food&#10;&#10;Description automatically generated">
              <a:extLst>
                <a:ext uri="{FF2B5EF4-FFF2-40B4-BE49-F238E27FC236}">
                  <a16:creationId xmlns:a16="http://schemas.microsoft.com/office/drawing/2014/main" id="{A4BAEB23-FFD3-466C-B43C-087E46E97D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22" t="18872" r="29861" b="24841"/>
            <a:stretch/>
          </p:blipFill>
          <p:spPr>
            <a:xfrm>
              <a:off x="2903622" y="4411579"/>
              <a:ext cx="1828801" cy="1588169"/>
            </a:xfrm>
            <a:prstGeom prst="rect">
              <a:avLst/>
            </a:prstGeom>
          </p:spPr>
        </p:pic>
        <p:pic>
          <p:nvPicPr>
            <p:cNvPr id="19" name="Picture 18" descr="A close up of a device&#10;&#10;Description automatically generated">
              <a:extLst>
                <a:ext uri="{FF2B5EF4-FFF2-40B4-BE49-F238E27FC236}">
                  <a16:creationId xmlns:a16="http://schemas.microsoft.com/office/drawing/2014/main" id="{044D034A-4414-48F1-9A90-873FD3111E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02" t="12049" r="31381" b="31664"/>
            <a:stretch/>
          </p:blipFill>
          <p:spPr>
            <a:xfrm>
              <a:off x="5261813" y="4411579"/>
              <a:ext cx="1828800" cy="1588170"/>
            </a:xfrm>
            <a:prstGeom prst="rect">
              <a:avLst/>
            </a:prstGeom>
          </p:spPr>
        </p:pic>
        <p:pic>
          <p:nvPicPr>
            <p:cNvPr id="21" name="Picture 20" descr="A picture containing pink, food&#10;&#10;Description automatically generated">
              <a:extLst>
                <a:ext uri="{FF2B5EF4-FFF2-40B4-BE49-F238E27FC236}">
                  <a16:creationId xmlns:a16="http://schemas.microsoft.com/office/drawing/2014/main" id="{B3271C63-531A-4E5F-A144-465E5EE865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62" t="21857" r="30621" b="21857"/>
            <a:stretch/>
          </p:blipFill>
          <p:spPr>
            <a:xfrm>
              <a:off x="7620004" y="4411579"/>
              <a:ext cx="1828801" cy="1588170"/>
            </a:xfrm>
            <a:prstGeom prst="rect">
              <a:avLst/>
            </a:prstGeom>
          </p:spPr>
        </p:pic>
        <p:pic>
          <p:nvPicPr>
            <p:cNvPr id="23" name="Picture 22" descr="A close up of a white wall&#10;&#10;Description automatically generated">
              <a:extLst>
                <a:ext uri="{FF2B5EF4-FFF2-40B4-BE49-F238E27FC236}">
                  <a16:creationId xmlns:a16="http://schemas.microsoft.com/office/drawing/2014/main" id="{460C8AC7-4136-4546-87E7-0294CE908D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81" t="20009" r="29102" b="23704"/>
            <a:stretch/>
          </p:blipFill>
          <p:spPr>
            <a:xfrm>
              <a:off x="9978194" y="4411579"/>
              <a:ext cx="1828801" cy="158817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C44398B-5506-47AE-8A4F-58149146A19B}"/>
              </a:ext>
            </a:extLst>
          </p:cNvPr>
          <p:cNvSpPr txBox="1"/>
          <p:nvPr/>
        </p:nvSpPr>
        <p:spPr>
          <a:xfrm>
            <a:off x="545430" y="5272727"/>
            <a:ext cx="10200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Alternatively, try making your key using a mixture of biscuits from a variety pack.</a:t>
            </a:r>
          </a:p>
        </p:txBody>
      </p:sp>
    </p:spTree>
    <p:extLst>
      <p:ext uri="{BB962C8B-B14F-4D97-AF65-F5344CB8AC3E}">
        <p14:creationId xmlns:p14="http://schemas.microsoft.com/office/powerpoint/2010/main" val="331270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A16988A4411D43993AF1AD54B21A42" ma:contentTypeVersion="18" ma:contentTypeDescription="Create a new document." ma:contentTypeScope="" ma:versionID="7d3cd43ba70f36fa3c37690c706d8f06">
  <xsd:schema xmlns:xsd="http://www.w3.org/2001/XMLSchema" xmlns:xs="http://www.w3.org/2001/XMLSchema" xmlns:p="http://schemas.microsoft.com/office/2006/metadata/properties" xmlns:ns2="595e4c87-8aad-4424-8d13-4e1a0ac8f772" xmlns:ns3="a06a9706-ad8f-4101-9ff4-bb1986540cca" targetNamespace="http://schemas.microsoft.com/office/2006/metadata/properties" ma:root="true" ma:fieldsID="98fd641a8cfad8eba1586fc43b07f76d" ns2:_="" ns3:_="">
    <xsd:import namespace="595e4c87-8aad-4424-8d13-4e1a0ac8f772"/>
    <xsd:import namespace="a06a9706-ad8f-4101-9ff4-bb1986540c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e4c87-8aad-4424-8d13-4e1a0ac8f7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b860b5a-276f-4e20-a60a-049ecf2d2c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6a9706-ad8f-4101-9ff4-bb1986540c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c8a0f90-a25b-428a-ba85-bf7ee30a594a}" ma:internalName="TaxCatchAll" ma:showField="CatchAllData" ma:web="a06a9706-ad8f-4101-9ff4-bb1986540c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5e4c87-8aad-4424-8d13-4e1a0ac8f772">
      <Terms xmlns="http://schemas.microsoft.com/office/infopath/2007/PartnerControls"/>
    </lcf76f155ced4ddcb4097134ff3c332f>
    <TaxCatchAll xmlns="a06a9706-ad8f-4101-9ff4-bb1986540cc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DF9B37-1CA2-4DB0-B5D7-DC640F57CB27}"/>
</file>

<file path=customXml/itemProps2.xml><?xml version="1.0" encoding="utf-8"?>
<ds:datastoreItem xmlns:ds="http://schemas.openxmlformats.org/officeDocument/2006/customXml" ds:itemID="{89562C40-ACB1-464D-9655-61DD85FFCCBE}">
  <ds:schemaRefs>
    <ds:schemaRef ds:uri="http://schemas.microsoft.com/office/2006/metadata/properties"/>
    <ds:schemaRef ds:uri="http://www.w3.org/XML/1998/namespace"/>
    <ds:schemaRef ds:uri="89114d93-40b0-4de1-aa32-14ecbdb0e84d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0ff8adc4-58f0-4cfe-ad48-79a46b32a9f8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AE97B64-45E2-443B-B583-1E31A8C59F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1842</TotalTime>
  <Words>1239</Words>
  <Application>Microsoft Office PowerPoint</Application>
  <PresentationFormat>Widescreen</PresentationFormat>
  <Paragraphs>292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Lato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Wood</dc:creator>
  <cp:lastModifiedBy>Lucy Wood</cp:lastModifiedBy>
  <cp:revision>9</cp:revision>
  <cp:lastPrinted>2020-03-28T17:18:56Z</cp:lastPrinted>
  <dcterms:created xsi:type="dcterms:W3CDTF">2020-03-28T09:27:35Z</dcterms:created>
  <dcterms:modified xsi:type="dcterms:W3CDTF">2020-04-16T10:37:03Z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0x010100ECDF125A2BE7EC4BBA5D53924D00436D</vt:lpwstr>
  </property>
</Properties>
</file>