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267" r:id="rId7"/>
    <p:sldId id="268" r:id="rId8"/>
    <p:sldId id="272" r:id="rId9"/>
    <p:sldId id="269" r:id="rId10"/>
    <p:sldId id="270" r:id="rId11"/>
    <p:sldId id="266" r:id="rId12"/>
    <p:sldId id="271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2A7BA-162F-4C53-9DED-13D2BF7306A7}" v="1" dt="2020-04-18T15:06:36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8BF500A4-DEBF-4684-9045-459E4B3D5BBB}"/>
    <pc:docChg chg="undo addSld delSld modSld">
      <pc:chgData name="Wood, Lucy" userId="fc26114c-1456-4dbd-af7e-8d6f300a5a38" providerId="ADAL" clId="{8BF500A4-DEBF-4684-9045-459E4B3D5BBB}" dt="2020-04-16T09:27:59.450" v="9"/>
      <pc:docMkLst>
        <pc:docMk/>
      </pc:docMkLst>
      <pc:sldChg chg="addSp modSp add del modAnim">
        <pc:chgData name="Wood, Lucy" userId="fc26114c-1456-4dbd-af7e-8d6f300a5a38" providerId="ADAL" clId="{8BF500A4-DEBF-4684-9045-459E4B3D5BBB}" dt="2020-04-16T09:27:59.450" v="9"/>
        <pc:sldMkLst>
          <pc:docMk/>
          <pc:sldMk cId="1942843046" sldId="267"/>
        </pc:sldMkLst>
        <pc:spChg chg="mod">
          <ac:chgData name="Wood, Lucy" userId="fc26114c-1456-4dbd-af7e-8d6f300a5a38" providerId="ADAL" clId="{8BF500A4-DEBF-4684-9045-459E4B3D5BBB}" dt="2020-04-16T09:27:49.049" v="8" actId="164"/>
          <ac:spMkLst>
            <pc:docMk/>
            <pc:sldMk cId="1942843046" sldId="267"/>
            <ac:spMk id="6" creationId="{9C383873-1ACC-4285-9071-305DE9E2508F}"/>
          </ac:spMkLst>
        </pc:spChg>
        <pc:spChg chg="mod">
          <ac:chgData name="Wood, Lucy" userId="fc26114c-1456-4dbd-af7e-8d6f300a5a38" providerId="ADAL" clId="{8BF500A4-DEBF-4684-9045-459E4B3D5BBB}" dt="2020-04-16T09:27:49.049" v="8" actId="164"/>
          <ac:spMkLst>
            <pc:docMk/>
            <pc:sldMk cId="1942843046" sldId="267"/>
            <ac:spMk id="8" creationId="{45E35022-29EF-4D1F-954F-214B924D7501}"/>
          </ac:spMkLst>
        </pc:spChg>
        <pc:grpChg chg="mod">
          <ac:chgData name="Wood, Lucy" userId="fc26114c-1456-4dbd-af7e-8d6f300a5a38" providerId="ADAL" clId="{8BF500A4-DEBF-4684-9045-459E4B3D5BBB}" dt="2020-04-16T09:27:49.049" v="8" actId="164"/>
          <ac:grpSpMkLst>
            <pc:docMk/>
            <pc:sldMk cId="1942843046" sldId="267"/>
            <ac:grpSpMk id="9" creationId="{7D398859-6C05-4341-B7F2-A623EFDB9C5E}"/>
          </ac:grpSpMkLst>
        </pc:grpChg>
        <pc:grpChg chg="add mod">
          <ac:chgData name="Wood, Lucy" userId="fc26114c-1456-4dbd-af7e-8d6f300a5a38" providerId="ADAL" clId="{8BF500A4-DEBF-4684-9045-459E4B3D5BBB}" dt="2020-04-16T09:27:49.049" v="8" actId="164"/>
          <ac:grpSpMkLst>
            <pc:docMk/>
            <pc:sldMk cId="1942843046" sldId="267"/>
            <ac:grpSpMk id="10" creationId="{03D841F9-78D4-4575-ADF2-43B60F2317A0}"/>
          </ac:grpSpMkLst>
        </pc:grpChg>
      </pc:sldChg>
    </pc:docChg>
  </pc:docChgLst>
  <pc:docChgLst>
    <pc:chgData name="Wood, Lucy" userId="fc26114c-1456-4dbd-af7e-8d6f300a5a38" providerId="ADAL" clId="{0AEB6842-62FD-4257-B473-248C459AA68B}"/>
    <pc:docChg chg="modSld">
      <pc:chgData name="Wood, Lucy" userId="fc26114c-1456-4dbd-af7e-8d6f300a5a38" providerId="ADAL" clId="{0AEB6842-62FD-4257-B473-248C459AA68B}" dt="2020-04-14T18:02:23.361" v="242" actId="20577"/>
      <pc:docMkLst>
        <pc:docMk/>
      </pc:docMkLst>
      <pc:sldChg chg="modSp">
        <pc:chgData name="Wood, Lucy" userId="fc26114c-1456-4dbd-af7e-8d6f300a5a38" providerId="ADAL" clId="{0AEB6842-62FD-4257-B473-248C459AA68B}" dt="2020-04-14T17:51:44.704" v="0" actId="20577"/>
        <pc:sldMkLst>
          <pc:docMk/>
          <pc:sldMk cId="2263889346" sldId="266"/>
        </pc:sldMkLst>
        <pc:spChg chg="mod">
          <ac:chgData name="Wood, Lucy" userId="fc26114c-1456-4dbd-af7e-8d6f300a5a38" providerId="ADAL" clId="{0AEB6842-62FD-4257-B473-248C459AA68B}" dt="2020-04-14T17:51:44.704" v="0" actId="20577"/>
          <ac:spMkLst>
            <pc:docMk/>
            <pc:sldMk cId="2263889346" sldId="266"/>
            <ac:spMk id="6" creationId="{9C383873-1ACC-4285-9071-305DE9E2508F}"/>
          </ac:spMkLst>
        </pc:spChg>
      </pc:sldChg>
      <pc:sldChg chg="addSp modSp modAnim">
        <pc:chgData name="Wood, Lucy" userId="fc26114c-1456-4dbd-af7e-8d6f300a5a38" providerId="ADAL" clId="{0AEB6842-62FD-4257-B473-248C459AA68B}" dt="2020-04-14T18:02:23.361" v="242" actId="20577"/>
        <pc:sldMkLst>
          <pc:docMk/>
          <pc:sldMk cId="1942843046" sldId="267"/>
        </pc:sldMkLst>
        <pc:spChg chg="mod">
          <ac:chgData name="Wood, Lucy" userId="fc26114c-1456-4dbd-af7e-8d6f300a5a38" providerId="ADAL" clId="{0AEB6842-62FD-4257-B473-248C459AA68B}" dt="2020-04-14T17:53:04.028" v="6" actId="20577"/>
          <ac:spMkLst>
            <pc:docMk/>
            <pc:sldMk cId="1942843046" sldId="267"/>
            <ac:spMk id="5" creationId="{133F805D-6AA2-443D-9E7F-668F554FBFD8}"/>
          </ac:spMkLst>
        </pc:spChg>
        <pc:spChg chg="mod">
          <ac:chgData name="Wood, Lucy" userId="fc26114c-1456-4dbd-af7e-8d6f300a5a38" providerId="ADAL" clId="{0AEB6842-62FD-4257-B473-248C459AA68B}" dt="2020-04-14T18:02:02.978" v="217" actId="20577"/>
          <ac:spMkLst>
            <pc:docMk/>
            <pc:sldMk cId="1942843046" sldId="267"/>
            <ac:spMk id="6" creationId="{9C383873-1ACC-4285-9071-305DE9E2508F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7" creationId="{B863FD33-BCE9-4B05-ABCA-4A4ACF2E31DD}"/>
          </ac:spMkLst>
        </pc:spChg>
        <pc:spChg chg="mod">
          <ac:chgData name="Wood, Lucy" userId="fc26114c-1456-4dbd-af7e-8d6f300a5a38" providerId="ADAL" clId="{0AEB6842-62FD-4257-B473-248C459AA68B}" dt="2020-04-14T18:02:23.361" v="242" actId="20577"/>
          <ac:spMkLst>
            <pc:docMk/>
            <pc:sldMk cId="1942843046" sldId="267"/>
            <ac:spMk id="8" creationId="{45E35022-29EF-4D1F-954F-214B924D7501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42" creationId="{E77413EA-CD2F-41C7-BD7B-B914EA61E4F9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43" creationId="{37FDDE2B-ADD1-4DDE-AFFD-1429A49D5BDB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44" creationId="{FE0A90FD-7B13-406E-A033-14121CDD4E9C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45" creationId="{DF0B31F4-64D7-45FB-82C9-09A2D3B0290E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46" creationId="{C6FBDB6F-FE80-4131-842A-E198BC95F951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47" creationId="{3D14067F-0E4C-46A8-8A2A-AE435E9663B9}"/>
          </ac:spMkLst>
        </pc:spChg>
        <pc:spChg chg="mod">
          <ac:chgData name="Wood, Lucy" userId="fc26114c-1456-4dbd-af7e-8d6f300a5a38" providerId="ADAL" clId="{0AEB6842-62FD-4257-B473-248C459AA68B}" dt="2020-04-14T17:54:45.643" v="39" actId="164"/>
          <ac:spMkLst>
            <pc:docMk/>
            <pc:sldMk cId="1942843046" sldId="267"/>
            <ac:spMk id="48" creationId="{D03055ED-3C4B-474E-BEBE-BAA8F698D0FE}"/>
          </ac:spMkLst>
        </pc:spChg>
        <pc:spChg chg="add mod">
          <ac:chgData name="Wood, Lucy" userId="fc26114c-1456-4dbd-af7e-8d6f300a5a38" providerId="ADAL" clId="{0AEB6842-62FD-4257-B473-248C459AA68B}" dt="2020-04-14T17:54:22.464" v="38" actId="571"/>
          <ac:spMkLst>
            <pc:docMk/>
            <pc:sldMk cId="1942843046" sldId="267"/>
            <ac:spMk id="50" creationId="{C31F2153-B283-4B5D-AD8D-90141D217983}"/>
          </ac:spMkLst>
        </pc:spChg>
        <pc:spChg chg="add mod">
          <ac:chgData name="Wood, Lucy" userId="fc26114c-1456-4dbd-af7e-8d6f300a5a38" providerId="ADAL" clId="{0AEB6842-62FD-4257-B473-248C459AA68B}" dt="2020-04-14T17:54:22.464" v="38" actId="571"/>
          <ac:spMkLst>
            <pc:docMk/>
            <pc:sldMk cId="1942843046" sldId="267"/>
            <ac:spMk id="51" creationId="{87B0F99E-40CE-4136-AB3A-8E45AFEDADF2}"/>
          </ac:spMkLst>
        </pc:spChg>
        <pc:spChg chg="add mod">
          <ac:chgData name="Wood, Lucy" userId="fc26114c-1456-4dbd-af7e-8d6f300a5a38" providerId="ADAL" clId="{0AEB6842-62FD-4257-B473-248C459AA68B}" dt="2020-04-14T17:54:22.464" v="38" actId="571"/>
          <ac:spMkLst>
            <pc:docMk/>
            <pc:sldMk cId="1942843046" sldId="267"/>
            <ac:spMk id="52" creationId="{B275805F-9B09-4F23-884D-4BBBC919D35E}"/>
          </ac:spMkLst>
        </pc:spChg>
        <pc:grpChg chg="add mod">
          <ac:chgData name="Wood, Lucy" userId="fc26114c-1456-4dbd-af7e-8d6f300a5a38" providerId="ADAL" clId="{0AEB6842-62FD-4257-B473-248C459AA68B}" dt="2020-04-14T17:55:07.093" v="41" actId="164"/>
          <ac:grpSpMkLst>
            <pc:docMk/>
            <pc:sldMk cId="1942843046" sldId="267"/>
            <ac:grpSpMk id="4" creationId="{079CCB0C-7F2F-4878-8267-CDD060224760}"/>
          </ac:grpSpMkLst>
        </pc:grpChg>
        <pc:grpChg chg="add mod">
          <ac:chgData name="Wood, Lucy" userId="fc26114c-1456-4dbd-af7e-8d6f300a5a38" providerId="ADAL" clId="{0AEB6842-62FD-4257-B473-248C459AA68B}" dt="2020-04-14T17:56:00.128" v="52" actId="1076"/>
          <ac:grpSpMkLst>
            <pc:docMk/>
            <pc:sldMk cId="1942843046" sldId="267"/>
            <ac:grpSpMk id="9" creationId="{7D398859-6C05-4341-B7F2-A623EFDB9C5E}"/>
          </ac:grpSpMkLst>
        </pc:grpChg>
        <pc:picChg chg="mod">
          <ac:chgData name="Wood, Lucy" userId="fc26114c-1456-4dbd-af7e-8d6f300a5a38" providerId="ADAL" clId="{0AEB6842-62FD-4257-B473-248C459AA68B}" dt="2020-04-14T17:54:45.643" v="39" actId="164"/>
          <ac:picMkLst>
            <pc:docMk/>
            <pc:sldMk cId="1942843046" sldId="267"/>
            <ac:picMk id="26" creationId="{14C492F8-38E6-4EBA-8A33-7456AF38213D}"/>
          </ac:picMkLst>
        </pc:picChg>
        <pc:picChg chg="mod">
          <ac:chgData name="Wood, Lucy" userId="fc26114c-1456-4dbd-af7e-8d6f300a5a38" providerId="ADAL" clId="{0AEB6842-62FD-4257-B473-248C459AA68B}" dt="2020-04-14T17:54:45.643" v="39" actId="164"/>
          <ac:picMkLst>
            <pc:docMk/>
            <pc:sldMk cId="1942843046" sldId="267"/>
            <ac:picMk id="27" creationId="{3612AB56-9B90-44C2-91CC-F009C89D4AB2}"/>
          </ac:picMkLst>
        </pc:picChg>
        <pc:picChg chg="mod">
          <ac:chgData name="Wood, Lucy" userId="fc26114c-1456-4dbd-af7e-8d6f300a5a38" providerId="ADAL" clId="{0AEB6842-62FD-4257-B473-248C459AA68B}" dt="2020-04-14T17:54:45.643" v="39" actId="164"/>
          <ac:picMkLst>
            <pc:docMk/>
            <pc:sldMk cId="1942843046" sldId="267"/>
            <ac:picMk id="28" creationId="{8019E8AB-5353-4301-A26A-420DE7D3AC21}"/>
          </ac:picMkLst>
        </pc:picChg>
        <pc:picChg chg="mod">
          <ac:chgData name="Wood, Lucy" userId="fc26114c-1456-4dbd-af7e-8d6f300a5a38" providerId="ADAL" clId="{0AEB6842-62FD-4257-B473-248C459AA68B}" dt="2020-04-14T17:54:45.643" v="39" actId="164"/>
          <ac:picMkLst>
            <pc:docMk/>
            <pc:sldMk cId="1942843046" sldId="267"/>
            <ac:picMk id="33" creationId="{79F2DC25-D77A-45D9-A5BA-138E3051BC5A}"/>
          </ac:picMkLst>
        </pc:picChg>
        <pc:picChg chg="add mod">
          <ac:chgData name="Wood, Lucy" userId="fc26114c-1456-4dbd-af7e-8d6f300a5a38" providerId="ADAL" clId="{0AEB6842-62FD-4257-B473-248C459AA68B}" dt="2020-04-14T17:54:22.464" v="38" actId="571"/>
          <ac:picMkLst>
            <pc:docMk/>
            <pc:sldMk cId="1942843046" sldId="267"/>
            <ac:picMk id="35" creationId="{459A5C47-6614-4F16-8B90-98B936240828}"/>
          </ac:picMkLst>
        </pc:picChg>
        <pc:picChg chg="add mod">
          <ac:chgData name="Wood, Lucy" userId="fc26114c-1456-4dbd-af7e-8d6f300a5a38" providerId="ADAL" clId="{0AEB6842-62FD-4257-B473-248C459AA68B}" dt="2020-04-14T17:54:22.464" v="38" actId="571"/>
          <ac:picMkLst>
            <pc:docMk/>
            <pc:sldMk cId="1942843046" sldId="267"/>
            <ac:picMk id="36" creationId="{DB2F3D35-664C-449A-A5B0-3F23B3AED118}"/>
          </ac:picMkLst>
        </pc:picChg>
        <pc:picChg chg="mod">
          <ac:chgData name="Wood, Lucy" userId="fc26114c-1456-4dbd-af7e-8d6f300a5a38" providerId="ADAL" clId="{0AEB6842-62FD-4257-B473-248C459AA68B}" dt="2020-04-14T17:55:07.093" v="41" actId="164"/>
          <ac:picMkLst>
            <pc:docMk/>
            <pc:sldMk cId="1942843046" sldId="267"/>
            <ac:picMk id="37" creationId="{5B6F7860-0401-4ABF-8E20-3B6E5F65F90E}"/>
          </ac:picMkLst>
        </pc:picChg>
        <pc:picChg chg="mod">
          <ac:chgData name="Wood, Lucy" userId="fc26114c-1456-4dbd-af7e-8d6f300a5a38" providerId="ADAL" clId="{0AEB6842-62FD-4257-B473-248C459AA68B}" dt="2020-04-14T17:54:45.643" v="39" actId="164"/>
          <ac:picMkLst>
            <pc:docMk/>
            <pc:sldMk cId="1942843046" sldId="267"/>
            <ac:picMk id="38" creationId="{8C4CF50A-F929-4A05-82AC-54D7F524BC0B}"/>
          </ac:picMkLst>
        </pc:picChg>
        <pc:picChg chg="mod">
          <ac:chgData name="Wood, Lucy" userId="fc26114c-1456-4dbd-af7e-8d6f300a5a38" providerId="ADAL" clId="{0AEB6842-62FD-4257-B473-248C459AA68B}" dt="2020-04-14T17:54:45.643" v="39" actId="164"/>
          <ac:picMkLst>
            <pc:docMk/>
            <pc:sldMk cId="1942843046" sldId="267"/>
            <ac:picMk id="39" creationId="{36C17116-CEF6-420B-B60A-F9BD2DE53696}"/>
          </ac:picMkLst>
        </pc:picChg>
        <pc:picChg chg="add mod">
          <ac:chgData name="Wood, Lucy" userId="fc26114c-1456-4dbd-af7e-8d6f300a5a38" providerId="ADAL" clId="{0AEB6842-62FD-4257-B473-248C459AA68B}" dt="2020-04-14T17:54:22.464" v="38" actId="571"/>
          <ac:picMkLst>
            <pc:docMk/>
            <pc:sldMk cId="1942843046" sldId="267"/>
            <ac:picMk id="40" creationId="{C2687380-A879-4C15-B76F-7F024AC04527}"/>
          </ac:picMkLst>
        </pc:picChg>
        <pc:picChg chg="mod">
          <ac:chgData name="Wood, Lucy" userId="fc26114c-1456-4dbd-af7e-8d6f300a5a38" providerId="ADAL" clId="{0AEB6842-62FD-4257-B473-248C459AA68B}" dt="2020-04-14T17:54:45.643" v="39" actId="164"/>
          <ac:picMkLst>
            <pc:docMk/>
            <pc:sldMk cId="1942843046" sldId="267"/>
            <ac:picMk id="41" creationId="{EDC61251-54CF-4210-A89D-1479FB5A6181}"/>
          </ac:picMkLst>
        </pc:picChg>
        <pc:picChg chg="add mod">
          <ac:chgData name="Wood, Lucy" userId="fc26114c-1456-4dbd-af7e-8d6f300a5a38" providerId="ADAL" clId="{0AEB6842-62FD-4257-B473-248C459AA68B}" dt="2020-04-14T17:54:22.464" v="38" actId="571"/>
          <ac:picMkLst>
            <pc:docMk/>
            <pc:sldMk cId="1942843046" sldId="267"/>
            <ac:picMk id="49" creationId="{C2E0167E-6AC8-490F-ABCB-23AC73D71389}"/>
          </ac:picMkLst>
        </pc:picChg>
      </pc:sldChg>
    </pc:docChg>
  </pc:docChgLst>
  <pc:docChgLst>
    <pc:chgData name="Alistair Strayton" userId="54cf08bdfc25132b" providerId="LiveId" clId="{9A32A7BA-162F-4C53-9DED-13D2BF7306A7}"/>
    <pc:docChg chg="custSel modSld">
      <pc:chgData name="Alistair Strayton" userId="54cf08bdfc25132b" providerId="LiveId" clId="{9A32A7BA-162F-4C53-9DED-13D2BF7306A7}" dt="2020-04-18T15:08:27.753" v="109" actId="1076"/>
      <pc:docMkLst>
        <pc:docMk/>
      </pc:docMkLst>
      <pc:sldChg chg="modSp">
        <pc:chgData name="Alistair Strayton" userId="54cf08bdfc25132b" providerId="LiveId" clId="{9A32A7BA-162F-4C53-9DED-13D2BF7306A7}" dt="2020-04-18T15:08:27.753" v="109" actId="1076"/>
        <pc:sldMkLst>
          <pc:docMk/>
          <pc:sldMk cId="4268399292" sldId="264"/>
        </pc:sldMkLst>
        <pc:spChg chg="mod">
          <ac:chgData name="Alistair Strayton" userId="54cf08bdfc25132b" providerId="LiveId" clId="{9A32A7BA-162F-4C53-9DED-13D2BF7306A7}" dt="2020-04-18T15:08:27.753" v="109" actId="1076"/>
          <ac:spMkLst>
            <pc:docMk/>
            <pc:sldMk cId="4268399292" sldId="264"/>
            <ac:spMk id="23" creationId="{448DBB14-452D-48E7-8FC6-16F403D91C1C}"/>
          </ac:spMkLst>
        </pc:spChg>
        <pc:picChg chg="mod">
          <ac:chgData name="Alistair Strayton" userId="54cf08bdfc25132b" providerId="LiveId" clId="{9A32A7BA-162F-4C53-9DED-13D2BF7306A7}" dt="2020-04-18T15:08:23.342" v="108" actId="14100"/>
          <ac:picMkLst>
            <pc:docMk/>
            <pc:sldMk cId="4268399292" sldId="264"/>
            <ac:picMk id="21" creationId="{B7D18EC0-71FE-4588-85DE-3D465BC6C2BF}"/>
          </ac:picMkLst>
        </pc:picChg>
        <pc:picChg chg="mod modCrop">
          <ac:chgData name="Alistair Strayton" userId="54cf08bdfc25132b" providerId="LiveId" clId="{9A32A7BA-162F-4C53-9DED-13D2BF7306A7}" dt="2020-04-18T15:06:57.915" v="34" actId="732"/>
          <ac:picMkLst>
            <pc:docMk/>
            <pc:sldMk cId="4268399292" sldId="264"/>
            <ac:picMk id="22" creationId="{7CEEB49D-698B-4C1C-A5DA-04047682DBB2}"/>
          </ac:picMkLst>
        </pc:picChg>
      </pc:sldChg>
      <pc:sldChg chg="modSp">
        <pc:chgData name="Alistair Strayton" userId="54cf08bdfc25132b" providerId="LiveId" clId="{9A32A7BA-162F-4C53-9DED-13D2BF7306A7}" dt="2020-04-18T15:08:03.620" v="106" actId="27636"/>
        <pc:sldMkLst>
          <pc:docMk/>
          <pc:sldMk cId="2263889346" sldId="266"/>
        </pc:sldMkLst>
        <pc:spChg chg="mod">
          <ac:chgData name="Alistair Strayton" userId="54cf08bdfc25132b" providerId="LiveId" clId="{9A32A7BA-162F-4C53-9DED-13D2BF7306A7}" dt="2020-04-18T15:08:03.620" v="106" actId="27636"/>
          <ac:spMkLst>
            <pc:docMk/>
            <pc:sldMk cId="2263889346" sldId="266"/>
            <ac:spMk id="6" creationId="{9C383873-1ACC-4285-9071-305DE9E2508F}"/>
          </ac:spMkLst>
        </pc:spChg>
      </pc:sldChg>
      <pc:sldChg chg="modSp">
        <pc:chgData name="Alistair Strayton" userId="54cf08bdfc25132b" providerId="LiveId" clId="{9A32A7BA-162F-4C53-9DED-13D2BF7306A7}" dt="2020-04-18T15:07:57.343" v="104" actId="14100"/>
        <pc:sldMkLst>
          <pc:docMk/>
          <pc:sldMk cId="1942843046" sldId="267"/>
        </pc:sldMkLst>
        <pc:grpChg chg="mod">
          <ac:chgData name="Alistair Strayton" userId="54cf08bdfc25132b" providerId="LiveId" clId="{9A32A7BA-162F-4C53-9DED-13D2BF7306A7}" dt="2020-04-18T15:07:57.343" v="104" actId="14100"/>
          <ac:grpSpMkLst>
            <pc:docMk/>
            <pc:sldMk cId="1942843046" sldId="267"/>
            <ac:grpSpMk id="10" creationId="{03D841F9-78D4-4575-ADF2-43B60F2317A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6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4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hyperlink" Target="https://www.bbc.co.uk/bitesize/clips/z9nhfg8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bbc.co.uk/bitesize/clips/zjshfg8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bbc.co.uk/bitesize/topics/zbnnb9q/articles/zsphrwx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13.jpeg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p003xjbk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Ladybug on a yellow flower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/>
          <a:stretch/>
        </p:blipFill>
        <p:spPr>
          <a:xfrm flipH="1">
            <a:off x="3614818" y="469643"/>
            <a:ext cx="8577181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Food chains in woodland habitats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4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8-9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D18EC0-71FE-4588-85DE-3D465BC6C2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86988" y="612768"/>
            <a:ext cx="3920266" cy="55531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8DBB14-452D-48E7-8FC6-16F403D91C1C}"/>
              </a:ext>
            </a:extLst>
          </p:cNvPr>
          <p:cNvSpPr txBox="1"/>
          <p:nvPr/>
        </p:nvSpPr>
        <p:spPr>
          <a:xfrm>
            <a:off x="8187656" y="450413"/>
            <a:ext cx="38195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" b="1" dirty="0">
              <a:solidFill>
                <a:schemeClr val="bg1"/>
              </a:solidFill>
            </a:endParaRPr>
          </a:p>
          <a:p>
            <a:r>
              <a:rPr lang="en-GB" sz="1700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sz="1700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sz="1700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Please read slide 2 so you know what your child is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As an alternative to lined paper, slide 5 may be printed for your child to record on.</a:t>
            </a:r>
          </a:p>
          <a:p>
            <a:pPr fontAlgn="base"/>
            <a:r>
              <a:rPr lang="en-GB" sz="1700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Support your child with the main activities on slides 3 to 6,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Slide 7 is a further, optional activity.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Slide 8 has a glossary of key terms.</a:t>
            </a:r>
          </a:p>
          <a:p>
            <a:pPr fontAlgn="base"/>
            <a:r>
              <a:rPr lang="en-GB" sz="1700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Slide 9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33112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Key Learning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/>
              <a:t>A </a:t>
            </a:r>
            <a:r>
              <a:rPr lang="en-GB" sz="2000" b="1" dirty="0"/>
              <a:t>food chain </a:t>
            </a:r>
            <a:r>
              <a:rPr lang="en-GB" sz="2000" dirty="0"/>
              <a:t>shows the links between different living things and where they get their energy from.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/>
              <a:t>Living things can be classified as </a:t>
            </a:r>
            <a:r>
              <a:rPr lang="en-GB" sz="2000" b="1" dirty="0"/>
              <a:t>producers</a:t>
            </a:r>
            <a:r>
              <a:rPr lang="en-GB" sz="2000" dirty="0"/>
              <a:t> or </a:t>
            </a:r>
            <a:r>
              <a:rPr lang="en-GB" sz="2000" b="1" dirty="0"/>
              <a:t>consumers</a:t>
            </a:r>
            <a:r>
              <a:rPr lang="en-GB" sz="2000" dirty="0"/>
              <a:t> according to their place in the food chain.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/>
              <a:t>A </a:t>
            </a:r>
            <a:r>
              <a:rPr lang="en-GB" sz="2000" b="1" dirty="0"/>
              <a:t>predator</a:t>
            </a:r>
            <a:r>
              <a:rPr lang="en-GB" sz="2000" dirty="0"/>
              <a:t> is an animal that feeds on other animals (its </a:t>
            </a:r>
            <a:r>
              <a:rPr lang="en-GB" sz="2000" b="1" dirty="0"/>
              <a:t>prey</a:t>
            </a:r>
            <a:r>
              <a:rPr lang="en-GB" sz="2000" dirty="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chemeClr val="tx1"/>
                </a:solidFill>
              </a:rPr>
              <a:t>Animals can be described as </a:t>
            </a:r>
            <a:r>
              <a:rPr lang="en-GB" sz="2000" b="1" dirty="0">
                <a:solidFill>
                  <a:schemeClr val="tx1"/>
                </a:solidFill>
              </a:rPr>
              <a:t>carnivores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b="1" dirty="0">
                <a:solidFill>
                  <a:schemeClr val="tx1"/>
                </a:solidFill>
              </a:rPr>
              <a:t>herbivores</a:t>
            </a:r>
            <a:r>
              <a:rPr lang="en-GB" sz="2000" dirty="0">
                <a:solidFill>
                  <a:schemeClr val="tx1"/>
                </a:solidFill>
              </a:rPr>
              <a:t> or </a:t>
            </a:r>
            <a:r>
              <a:rPr lang="en-GB" sz="2000" b="1" dirty="0">
                <a:solidFill>
                  <a:schemeClr val="tx1"/>
                </a:solidFill>
              </a:rPr>
              <a:t>omnivores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3-6): 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6 as a worksheet.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7): 30 - 60 mins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You may like to explore more about predators and their prey</a:t>
            </a:r>
            <a:r>
              <a:rPr lang="en-GB" sz="2000" b="1" i="1" dirty="0">
                <a:solidFill>
                  <a:srgbClr val="0070C0"/>
                </a:solidFill>
              </a:rPr>
              <a:t>.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Draw food chains for woodland plants and animals.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r>
              <a:rPr lang="en-GB" sz="2000" dirty="0">
                <a:solidFill>
                  <a:schemeClr val="tx1"/>
                </a:solidFill>
              </a:rPr>
              <a:t>Describe the relationship between predators and their prey.</a:t>
            </a:r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72" y="2932182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Food chains in a woodland habitat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All animals need to eat food to survive.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Talk about what you already know about the kind of food different animals eat.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70C0"/>
                </a:solidFill>
              </a:rPr>
              <a:t>What is the name of an animal that only eats plants?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70C0"/>
                </a:solidFill>
              </a:rPr>
              <a:t>What is the name of an animal that only eats other animals?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70C0"/>
                </a:solidFill>
              </a:rPr>
              <a:t>What is the name of an animal that eats both plants and other animals</a:t>
            </a:r>
            <a:r>
              <a:rPr lang="en-GB" sz="2000" dirty="0">
                <a:solidFill>
                  <a:srgbClr val="0070C0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782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how animals feed?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4DB7A4D-DD03-467E-A1CE-75676305C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F805D-6AA2-443D-9E7F-668F554FBFD8}"/>
              </a:ext>
            </a:extLst>
          </p:cNvPr>
          <p:cNvSpPr txBox="1"/>
          <p:nvPr/>
        </p:nvSpPr>
        <p:spPr>
          <a:xfrm>
            <a:off x="3367780" y="4407947"/>
            <a:ext cx="2536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this clip about birds. What kind of food do they eat? </a:t>
            </a:r>
            <a:r>
              <a:rPr lang="en-GB" dirty="0">
                <a:hlinkClick r:id="rId5"/>
              </a:rPr>
              <a:t>https://www.bbc.co.uk/bitesize/clips/z9nhfg8</a:t>
            </a:r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25" name="Picture 24" descr="Animal, Bird, Sparrow, Sperling">
            <a:extLst>
              <a:ext uri="{FF2B5EF4-FFF2-40B4-BE49-F238E27FC236}">
                <a16:creationId xmlns:a16="http://schemas.microsoft.com/office/drawing/2014/main" id="{9B3853F9-B352-40BF-BD8E-0AE4B51513C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10031"/>
          <a:stretch/>
        </p:blipFill>
        <p:spPr bwMode="auto">
          <a:xfrm>
            <a:off x="1169974" y="4407947"/>
            <a:ext cx="1921510" cy="154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D841F9-78D4-4575-ADF2-43B60F2317A0}"/>
              </a:ext>
            </a:extLst>
          </p:cNvPr>
          <p:cNvGrpSpPr/>
          <p:nvPr/>
        </p:nvGrpSpPr>
        <p:grpSpPr>
          <a:xfrm>
            <a:off x="6180870" y="1591800"/>
            <a:ext cx="5096730" cy="4532822"/>
            <a:chOff x="6096000" y="1619494"/>
            <a:chExt cx="5181600" cy="4532822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C383873-1ACC-4285-9071-305DE9E2508F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1619494"/>
              <a:ext cx="5181600" cy="45328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dirty="0"/>
                <a:t>Animals can be described as </a:t>
              </a:r>
              <a:r>
                <a:rPr lang="en-GB" sz="2000" b="1" dirty="0"/>
                <a:t>herbivores</a:t>
              </a:r>
              <a:r>
                <a:rPr lang="en-GB" sz="2000" dirty="0"/>
                <a:t>, </a:t>
              </a:r>
              <a:r>
                <a:rPr lang="en-GB" sz="2000" b="1" dirty="0"/>
                <a:t>carnivores</a:t>
              </a:r>
              <a:r>
                <a:rPr lang="en-GB" sz="2000" dirty="0"/>
                <a:t> or </a:t>
              </a:r>
              <a:r>
                <a:rPr lang="en-GB" sz="2000" b="1" dirty="0"/>
                <a:t>omnivores</a:t>
              </a:r>
              <a:r>
                <a:rPr lang="en-GB" sz="2000" dirty="0"/>
                <a:t>.</a:t>
              </a:r>
            </a:p>
            <a:p>
              <a:r>
                <a:rPr lang="en-GB" sz="2000" dirty="0"/>
                <a:t>Birds like robins, blue tits and house sparrows  have a very varied diet!</a:t>
              </a:r>
            </a:p>
            <a:p>
              <a:pPr marL="0" indent="0">
                <a:buNone/>
              </a:pPr>
              <a:endParaRPr lang="en-GB" sz="2000" dirty="0"/>
            </a:p>
            <a:p>
              <a:pPr marL="0" indent="0">
                <a:buNone/>
              </a:pPr>
              <a:endParaRPr lang="en-GB" sz="2000" dirty="0"/>
            </a:p>
            <a:p>
              <a:endParaRPr lang="en-GB" sz="20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398859-6C05-4341-B7F2-A623EFDB9C5E}"/>
                </a:ext>
              </a:extLst>
            </p:cNvPr>
            <p:cNvGrpSpPr/>
            <p:nvPr/>
          </p:nvGrpSpPr>
          <p:grpSpPr>
            <a:xfrm>
              <a:off x="6211626" y="2928956"/>
              <a:ext cx="4989585" cy="3128266"/>
              <a:chOff x="6288015" y="2671513"/>
              <a:chExt cx="4989585" cy="3128266"/>
            </a:xfrm>
          </p:grpSpPr>
          <p:pic>
            <p:nvPicPr>
              <p:cNvPr id="37" name="Picture 36" descr="Bird, Sparrow, Berries, Branch, Perched">
                <a:extLst>
                  <a:ext uri="{FF2B5EF4-FFF2-40B4-BE49-F238E27FC236}">
                    <a16:creationId xmlns:a16="http://schemas.microsoft.com/office/drawing/2014/main" id="{5B6F7860-0401-4ABF-8E20-3B6E5F65F90E}"/>
                  </a:ext>
                </a:extLst>
              </p:cNvPr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6" t="17882" r="16144"/>
              <a:stretch/>
            </p:blipFill>
            <p:spPr bwMode="auto">
              <a:xfrm>
                <a:off x="7407366" y="3705421"/>
                <a:ext cx="1501140" cy="10604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79CCB0C-7F2F-4878-8267-CDD060224760}"/>
                  </a:ext>
                </a:extLst>
              </p:cNvPr>
              <p:cNvGrpSpPr/>
              <p:nvPr/>
            </p:nvGrpSpPr>
            <p:grpSpPr>
              <a:xfrm>
                <a:off x="6288015" y="2671513"/>
                <a:ext cx="4989585" cy="3128266"/>
                <a:chOff x="6296096" y="2671623"/>
                <a:chExt cx="4989585" cy="3128266"/>
              </a:xfrm>
            </p:grpSpPr>
            <p:pic>
              <p:nvPicPr>
                <p:cNvPr id="26" name="Picture 25" descr="Snail, Black, Dirt, Environment, Grass">
                  <a:extLst>
                    <a:ext uri="{FF2B5EF4-FFF2-40B4-BE49-F238E27FC236}">
                      <a16:creationId xmlns:a16="http://schemas.microsoft.com/office/drawing/2014/main" id="{14C492F8-38E6-4EBA-8A33-7456AF38213D}"/>
                    </a:ext>
                  </a:extLst>
                </p:cNvPr>
                <p:cNvPicPr/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765" r="26646" b="14117"/>
                <a:stretch/>
              </p:blipFill>
              <p:spPr bwMode="auto">
                <a:xfrm>
                  <a:off x="6353682" y="2699078"/>
                  <a:ext cx="1339567" cy="810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7" name="Picture 26" descr="Fly, Blowfly, Insect, Compound Eyes">
                  <a:extLst>
                    <a:ext uri="{FF2B5EF4-FFF2-40B4-BE49-F238E27FC236}">
                      <a16:creationId xmlns:a16="http://schemas.microsoft.com/office/drawing/2014/main" id="{3612AB56-9B90-44C2-91CC-F009C89D4AB2}"/>
                    </a:ext>
                  </a:extLst>
                </p:cNvPr>
                <p:cNvPicPr/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882" r="31818" b="17647"/>
                <a:stretch/>
              </p:blipFill>
              <p:spPr bwMode="auto">
                <a:xfrm>
                  <a:off x="7856596" y="2712258"/>
                  <a:ext cx="1134827" cy="810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8" name="Picture 27" descr="Araneus, Garden Spider, Insect, Spider">
                  <a:extLst>
                    <a:ext uri="{FF2B5EF4-FFF2-40B4-BE49-F238E27FC236}">
                      <a16:creationId xmlns:a16="http://schemas.microsoft.com/office/drawing/2014/main" id="{8019E8AB-5353-4301-A26A-420DE7D3AC21}"/>
                    </a:ext>
                  </a:extLst>
                </p:cNvPr>
                <p:cNvPicPr/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53" r="26167" b="13411"/>
                <a:stretch/>
              </p:blipFill>
              <p:spPr bwMode="auto">
                <a:xfrm>
                  <a:off x="9154770" y="2712258"/>
                  <a:ext cx="885826" cy="979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3" name="Picture 32" descr="Bird, Nature, Robin, Outdoors, Mealworms">
                  <a:extLst>
                    <a:ext uri="{FF2B5EF4-FFF2-40B4-BE49-F238E27FC236}">
                      <a16:creationId xmlns:a16="http://schemas.microsoft.com/office/drawing/2014/main" id="{79F2DC25-D77A-45D9-A5BA-138E3051BC5A}"/>
                    </a:ext>
                  </a:extLst>
                </p:cNvPr>
                <p:cNvPicPr/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857" t="23764" b="4706"/>
                <a:stretch/>
              </p:blipFill>
              <p:spPr bwMode="auto">
                <a:xfrm>
                  <a:off x="6358194" y="3611748"/>
                  <a:ext cx="885825" cy="1219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8" name="Picture 37" descr="Animals, Nature, Bird, Blackbird, Worm">
                  <a:extLst>
                    <a:ext uri="{FF2B5EF4-FFF2-40B4-BE49-F238E27FC236}">
                      <a16:creationId xmlns:a16="http://schemas.microsoft.com/office/drawing/2014/main" id="{8C4CF50A-F929-4A05-82AC-54D7F524BC0B}"/>
                    </a:ext>
                  </a:extLst>
                </p:cNvPr>
                <p:cNvPicPr/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65482" y="2671623"/>
                  <a:ext cx="885826" cy="1060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Picture 38" descr="Kleiber, Food, Bird, Animal World">
                  <a:extLst>
                    <a:ext uri="{FF2B5EF4-FFF2-40B4-BE49-F238E27FC236}">
                      <a16:creationId xmlns:a16="http://schemas.microsoft.com/office/drawing/2014/main" id="{36C17116-CEF6-420B-B60A-F9BD2DE53696}"/>
                    </a:ext>
                  </a:extLst>
                </p:cNvPr>
                <p:cNvPicPr/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602"/>
                <a:stretch/>
              </p:blipFill>
              <p:spPr bwMode="auto">
                <a:xfrm>
                  <a:off x="6358194" y="4963097"/>
                  <a:ext cx="1214413" cy="836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41" name="Picture 40" descr="Insect, Night, Nature, Macro, Animal">
                  <a:extLst>
                    <a:ext uri="{FF2B5EF4-FFF2-40B4-BE49-F238E27FC236}">
                      <a16:creationId xmlns:a16="http://schemas.microsoft.com/office/drawing/2014/main" id="{EDC61251-54CF-4210-A89D-1479FB5A6181}"/>
                    </a:ext>
                  </a:extLst>
                </p:cNvPr>
                <p:cNvPicPr/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068" t="29494" r="9995" b="5337"/>
                <a:stretch/>
              </p:blipFill>
              <p:spPr bwMode="auto">
                <a:xfrm>
                  <a:off x="7674350" y="4959860"/>
                  <a:ext cx="1234156" cy="836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63FD33-BCE9-4B05-ABCA-4A4ACF2E31DD}"/>
                    </a:ext>
                  </a:extLst>
                </p:cNvPr>
                <p:cNvSpPr txBox="1"/>
                <p:nvPr/>
              </p:nvSpPr>
              <p:spPr>
                <a:xfrm>
                  <a:off x="6383741" y="3183128"/>
                  <a:ext cx="8858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slugs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77413EA-CD2F-41C7-BD7B-B914EA61E4F9}"/>
                    </a:ext>
                  </a:extLst>
                </p:cNvPr>
                <p:cNvSpPr txBox="1"/>
                <p:nvPr/>
              </p:nvSpPr>
              <p:spPr>
                <a:xfrm>
                  <a:off x="7848515" y="3214984"/>
                  <a:ext cx="8858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flies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7FDDE2B-ADD1-4DDE-AFFD-1429A49D5BDB}"/>
                    </a:ext>
                  </a:extLst>
                </p:cNvPr>
                <p:cNvSpPr txBox="1"/>
                <p:nvPr/>
              </p:nvSpPr>
              <p:spPr>
                <a:xfrm>
                  <a:off x="9172573" y="3383661"/>
                  <a:ext cx="8858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spiders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A90FD-7B13-406E-A033-14121CDD4E9C}"/>
                    </a:ext>
                  </a:extLst>
                </p:cNvPr>
                <p:cNvSpPr txBox="1"/>
                <p:nvPr/>
              </p:nvSpPr>
              <p:spPr>
                <a:xfrm>
                  <a:off x="10399855" y="3372425"/>
                  <a:ext cx="8858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worms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F0B31F4-64D7-45FB-82C9-09A2D3B0290E}"/>
                    </a:ext>
                  </a:extLst>
                </p:cNvPr>
                <p:cNvSpPr txBox="1"/>
                <p:nvPr/>
              </p:nvSpPr>
              <p:spPr>
                <a:xfrm>
                  <a:off x="6392578" y="5443116"/>
                  <a:ext cx="11800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nuts &amp; seeds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6FBDB6F-FE80-4131-842A-E198BC95F951}"/>
                    </a:ext>
                  </a:extLst>
                </p:cNvPr>
                <p:cNvSpPr txBox="1"/>
                <p:nvPr/>
              </p:nvSpPr>
              <p:spPr>
                <a:xfrm>
                  <a:off x="7693249" y="5454799"/>
                  <a:ext cx="8858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woodlice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D14067F-0E4C-46A8-8A2A-AE435E9663B9}"/>
                    </a:ext>
                  </a:extLst>
                </p:cNvPr>
                <p:cNvSpPr txBox="1"/>
                <p:nvPr/>
              </p:nvSpPr>
              <p:spPr>
                <a:xfrm>
                  <a:off x="7413683" y="4442047"/>
                  <a:ext cx="8858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berries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03055ED-3C4B-474E-BEBE-BAA8F698D0FE}"/>
                    </a:ext>
                  </a:extLst>
                </p:cNvPr>
                <p:cNvSpPr txBox="1"/>
                <p:nvPr/>
              </p:nvSpPr>
              <p:spPr>
                <a:xfrm>
                  <a:off x="6296096" y="4213062"/>
                  <a:ext cx="1222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bg1"/>
                      </a:solidFill>
                    </a:rPr>
                    <a:t>mealworms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35022-29EF-4D1F-954F-214B924D7501}"/>
                </a:ext>
              </a:extLst>
            </p:cNvPr>
            <p:cNvSpPr txBox="1"/>
            <p:nvPr/>
          </p:nvSpPr>
          <p:spPr>
            <a:xfrm>
              <a:off x="9137730" y="4019515"/>
              <a:ext cx="180027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Robins, blue tits and house sparrows are </a:t>
              </a:r>
              <a:r>
                <a:rPr lang="en-GB" b="1" dirty="0">
                  <a:solidFill>
                    <a:srgbClr val="0070C0"/>
                  </a:solidFill>
                </a:rPr>
                <a:t>omnivores</a:t>
              </a:r>
              <a:r>
                <a:rPr lang="en-GB" dirty="0">
                  <a:solidFill>
                    <a:srgbClr val="0070C0"/>
                  </a:solidFill>
                </a:rPr>
                <a:t> because they eat plants and other animals.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8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Watch this clip describing a food chain. </a:t>
            </a:r>
            <a:r>
              <a:rPr lang="en-GB" sz="2200" dirty="0">
                <a:hlinkClick r:id="rId3"/>
              </a:rPr>
              <a:t>https://www.bbc.co.uk/bitesize/clips/zjshfg8</a:t>
            </a:r>
            <a:endParaRPr lang="en-GB" sz="2200" dirty="0"/>
          </a:p>
          <a:p>
            <a:pPr marL="0" indent="0">
              <a:lnSpc>
                <a:spcPct val="110000"/>
              </a:lnSpc>
              <a:buNone/>
            </a:pPr>
            <a:endParaRPr lang="en-GB" sz="2200" i="1" dirty="0"/>
          </a:p>
          <a:p>
            <a:pPr marL="0" indent="0">
              <a:lnSpc>
                <a:spcPct val="110000"/>
              </a:lnSpc>
              <a:buNone/>
            </a:pPr>
            <a:endParaRPr lang="en-GB" sz="2200" i="1" dirty="0"/>
          </a:p>
          <a:p>
            <a:pPr marL="0" indent="0">
              <a:lnSpc>
                <a:spcPct val="110000"/>
              </a:lnSpc>
              <a:buNone/>
            </a:pPr>
            <a:endParaRPr lang="en-GB" sz="2200" i="1" dirty="0"/>
          </a:p>
          <a:p>
            <a:pPr marL="0" indent="0">
              <a:lnSpc>
                <a:spcPct val="110000"/>
              </a:lnSpc>
              <a:buNone/>
            </a:pPr>
            <a:endParaRPr lang="en-GB" sz="2200" i="1" dirty="0"/>
          </a:p>
          <a:p>
            <a:pPr marL="0" indent="0">
              <a:lnSpc>
                <a:spcPct val="110000"/>
              </a:lnSpc>
              <a:buNone/>
            </a:pPr>
            <a:endParaRPr lang="en-GB" sz="2200" i="1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200" i="1" dirty="0"/>
              <a:t>Think about these questions as you watch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Where does a food chain start?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Which animals are herbivores?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Which animals are carnivores?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19494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food chain starts with energy from the </a:t>
            </a:r>
            <a:r>
              <a:rPr lang="en-GB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Sun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because </a:t>
            </a:r>
            <a:r>
              <a:rPr lang="en-GB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need the Sun’s </a:t>
            </a:r>
            <a:r>
              <a:rPr lang="en-GB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light energy 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GB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their own food 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their leaves. </a:t>
            </a:r>
          </a:p>
          <a:p>
            <a:pPr>
              <a:lnSpc>
                <a:spcPct val="100000"/>
              </a:lnSpc>
            </a:pP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 are eaten by animals.</a:t>
            </a:r>
          </a:p>
          <a:p>
            <a:pPr>
              <a:lnSpc>
                <a:spcPct val="100000"/>
              </a:lnSpc>
            </a:pP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These animals are then food for other animals, creating a </a:t>
            </a:r>
            <a:r>
              <a:rPr lang="en-GB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chain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Watch, read, listen…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Describing a food chain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0" name="Picture 2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2C5C780F-3CAB-4D11-AF11-A3B4AA7A1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Ringelspinner, Caterpillar, Insect">
            <a:extLst>
              <a:ext uri="{FF2B5EF4-FFF2-40B4-BE49-F238E27FC236}">
                <a16:creationId xmlns:a16="http://schemas.microsoft.com/office/drawing/2014/main" id="{DA2E774B-314A-47F3-B11B-2EF3DCA4A4A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05" y="2359894"/>
            <a:ext cx="1920758" cy="134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Magpie, Bird, Animal, Feather, Wildlife">
            <a:extLst>
              <a:ext uri="{FF2B5EF4-FFF2-40B4-BE49-F238E27FC236}">
                <a16:creationId xmlns:a16="http://schemas.microsoft.com/office/drawing/2014/main" id="{DDB61D83-E737-4EAC-B2F2-0ABF971F1F8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84" y="2359894"/>
            <a:ext cx="2007389" cy="130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at, Animal, Mackerel, Feline, Pet">
            <a:extLst>
              <a:ext uri="{FF2B5EF4-FFF2-40B4-BE49-F238E27FC236}">
                <a16:creationId xmlns:a16="http://schemas.microsoft.com/office/drawing/2014/main" id="{8867397D-52CB-4D8F-9F00-78DE87D35254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8805" b="16941"/>
          <a:stretch/>
        </p:blipFill>
        <p:spPr bwMode="auto">
          <a:xfrm>
            <a:off x="2504442" y="2992669"/>
            <a:ext cx="1795848" cy="1262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C8FD02-0808-40C8-8969-1459923FE1C0}"/>
              </a:ext>
            </a:extLst>
          </p:cNvPr>
          <p:cNvSpPr txBox="1"/>
          <p:nvPr/>
        </p:nvSpPr>
        <p:spPr>
          <a:xfrm>
            <a:off x="1124654" y="2400476"/>
            <a:ext cx="113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caterpillar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267902-91B2-4008-91AA-027BA0E319A4}"/>
              </a:ext>
            </a:extLst>
          </p:cNvPr>
          <p:cNvSpPr txBox="1"/>
          <p:nvPr/>
        </p:nvSpPr>
        <p:spPr>
          <a:xfrm>
            <a:off x="2535016" y="2987167"/>
            <a:ext cx="626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AE395A-DB2B-40CB-B5B8-EB92C6DD4E5D}"/>
              </a:ext>
            </a:extLst>
          </p:cNvPr>
          <p:cNvSpPr txBox="1"/>
          <p:nvPr/>
        </p:nvSpPr>
        <p:spPr>
          <a:xfrm>
            <a:off x="3876079" y="2400476"/>
            <a:ext cx="113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magpie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17C392-2719-4E71-90DD-7B4C937C954D}"/>
              </a:ext>
            </a:extLst>
          </p:cNvPr>
          <p:cNvGrpSpPr/>
          <p:nvPr/>
        </p:nvGrpSpPr>
        <p:grpSpPr>
          <a:xfrm>
            <a:off x="9917096" y="4669653"/>
            <a:ext cx="1182207" cy="1411885"/>
            <a:chOff x="9917096" y="4669653"/>
            <a:chExt cx="1182207" cy="14118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91F354-E517-4961-BA4C-EF64032926F2}"/>
                </a:ext>
              </a:extLst>
            </p:cNvPr>
            <p:cNvGrpSpPr/>
            <p:nvPr/>
          </p:nvGrpSpPr>
          <p:grpSpPr>
            <a:xfrm>
              <a:off x="9917096" y="4669653"/>
              <a:ext cx="1182207" cy="892137"/>
              <a:chOff x="9917096" y="4669653"/>
              <a:chExt cx="1182207" cy="892137"/>
            </a:xfrm>
          </p:grpSpPr>
          <p:pic>
            <p:nvPicPr>
              <p:cNvPr id="36" name="Picture 35" descr="Cat, Animal, Mackerel, Feline, Pet">
                <a:extLst>
                  <a:ext uri="{FF2B5EF4-FFF2-40B4-BE49-F238E27FC236}">
                    <a16:creationId xmlns:a16="http://schemas.microsoft.com/office/drawing/2014/main" id="{C5C262D4-A126-41F5-A368-55FCA6CEBE4C}"/>
                  </a:ext>
                </a:extLst>
              </p:cNvPr>
              <p:cNvPicPr/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61" r="26432" b="16941"/>
              <a:stretch/>
            </p:blipFill>
            <p:spPr bwMode="auto">
              <a:xfrm>
                <a:off x="10229291" y="4669653"/>
                <a:ext cx="870012" cy="89213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E9CDB7A-AC31-4183-B456-339A5B156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7096" y="5130643"/>
                <a:ext cx="28260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BCBA37A-7ACA-4F9A-A9F1-53FDDA6848A4}"/>
                </a:ext>
              </a:extLst>
            </p:cNvPr>
            <p:cNvCxnSpPr>
              <a:cxnSpLocks/>
            </p:cNvCxnSpPr>
            <p:nvPr/>
          </p:nvCxnSpPr>
          <p:spPr>
            <a:xfrm>
              <a:off x="9946685" y="5927450"/>
              <a:ext cx="28260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883D22-1C66-448D-9999-04DE91CDF5CE}"/>
                </a:ext>
              </a:extLst>
            </p:cNvPr>
            <p:cNvSpPr txBox="1"/>
            <p:nvPr/>
          </p:nvSpPr>
          <p:spPr>
            <a:xfrm>
              <a:off x="10351222" y="5742984"/>
              <a:ext cx="626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</a:rPr>
                <a:t>cat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382CBA-483A-4FCC-AF76-664E06439E9A}"/>
              </a:ext>
            </a:extLst>
          </p:cNvPr>
          <p:cNvGrpSpPr/>
          <p:nvPr/>
        </p:nvGrpSpPr>
        <p:grpSpPr>
          <a:xfrm>
            <a:off x="6533965" y="4430859"/>
            <a:ext cx="1019588" cy="1650412"/>
            <a:chOff x="6533965" y="4430859"/>
            <a:chExt cx="1019588" cy="16504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91B442-E231-4AA9-85EC-690593270350}"/>
                </a:ext>
              </a:extLst>
            </p:cNvPr>
            <p:cNvGrpSpPr/>
            <p:nvPr/>
          </p:nvGrpSpPr>
          <p:grpSpPr>
            <a:xfrm>
              <a:off x="6533965" y="4430859"/>
              <a:ext cx="870012" cy="1130932"/>
              <a:chOff x="6533965" y="4430859"/>
              <a:chExt cx="870012" cy="1130932"/>
            </a:xfrm>
          </p:grpSpPr>
          <p:pic>
            <p:nvPicPr>
              <p:cNvPr id="33" name="Picture 32" descr="Leaves, Beech, Beech Leaves, Young">
                <a:extLst>
                  <a:ext uri="{FF2B5EF4-FFF2-40B4-BE49-F238E27FC236}">
                    <a16:creationId xmlns:a16="http://schemas.microsoft.com/office/drawing/2014/main" id="{1A3D9D58-A27F-4993-8460-C262ED5EA5EF}"/>
                  </a:ext>
                </a:extLst>
              </p:cNvPr>
              <p:cNvPicPr/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31" t="28000" r="18291" b="12000"/>
              <a:stretch/>
            </p:blipFill>
            <p:spPr bwMode="auto">
              <a:xfrm>
                <a:off x="6533965" y="4669654"/>
                <a:ext cx="870012" cy="89213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F27ABC0-7CA9-4E83-B771-D7C2A57EC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8971" y="4430859"/>
                <a:ext cx="0" cy="23879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89031D-50E3-4D70-B22D-818E78AC6BEF}"/>
                </a:ext>
              </a:extLst>
            </p:cNvPr>
            <p:cNvSpPr txBox="1"/>
            <p:nvPr/>
          </p:nvSpPr>
          <p:spPr>
            <a:xfrm>
              <a:off x="6665585" y="5742717"/>
              <a:ext cx="88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</a:rPr>
                <a:t>leaves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D01D57-4C92-4FF3-A822-4959F4B5D631}"/>
              </a:ext>
            </a:extLst>
          </p:cNvPr>
          <p:cNvGrpSpPr/>
          <p:nvPr/>
        </p:nvGrpSpPr>
        <p:grpSpPr>
          <a:xfrm>
            <a:off x="8662386" y="4669653"/>
            <a:ext cx="1205141" cy="1425872"/>
            <a:chOff x="8662386" y="4669653"/>
            <a:chExt cx="1205141" cy="14258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7B8049-5568-4538-AE48-8C3D138BFEA3}"/>
                </a:ext>
              </a:extLst>
            </p:cNvPr>
            <p:cNvGrpSpPr/>
            <p:nvPr/>
          </p:nvGrpSpPr>
          <p:grpSpPr>
            <a:xfrm>
              <a:off x="8662386" y="4669653"/>
              <a:ext cx="1205141" cy="892137"/>
              <a:chOff x="8662386" y="4669653"/>
              <a:chExt cx="1205141" cy="892137"/>
            </a:xfrm>
          </p:grpSpPr>
          <p:pic>
            <p:nvPicPr>
              <p:cNvPr id="35" name="Picture 34" descr="Magpie, Bird, Animal, Feather, Wildlife">
                <a:extLst>
                  <a:ext uri="{FF2B5EF4-FFF2-40B4-BE49-F238E27FC236}">
                    <a16:creationId xmlns:a16="http://schemas.microsoft.com/office/drawing/2014/main" id="{1AD3866F-95D3-41B9-9A6C-911A75F8FF84}"/>
                  </a:ext>
                </a:extLst>
              </p:cNvPr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9" r="13286"/>
              <a:stretch/>
            </p:blipFill>
            <p:spPr bwMode="auto">
              <a:xfrm>
                <a:off x="8997515" y="4669653"/>
                <a:ext cx="870012" cy="89213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B3F3B69-25F7-4B4D-BB4F-55931E5EC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62386" y="5130643"/>
                <a:ext cx="28260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3D097B3-65AA-492D-BA7E-6CADD3E1FC1F}"/>
                </a:ext>
              </a:extLst>
            </p:cNvPr>
            <p:cNvCxnSpPr>
              <a:cxnSpLocks/>
            </p:cNvCxnSpPr>
            <p:nvPr/>
          </p:nvCxnSpPr>
          <p:spPr>
            <a:xfrm>
              <a:off x="8674967" y="5927450"/>
              <a:ext cx="28260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0D6DBF-5FA5-4C6F-92C2-78CA1469F82E}"/>
                </a:ext>
              </a:extLst>
            </p:cNvPr>
            <p:cNvSpPr txBox="1"/>
            <p:nvPr/>
          </p:nvSpPr>
          <p:spPr>
            <a:xfrm>
              <a:off x="9030201" y="5756971"/>
              <a:ext cx="810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</a:rPr>
                <a:t>magpie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E9B662-53E7-4655-8B9F-D05D69D42C0C}"/>
              </a:ext>
            </a:extLst>
          </p:cNvPr>
          <p:cNvGrpSpPr/>
          <p:nvPr/>
        </p:nvGrpSpPr>
        <p:grpSpPr>
          <a:xfrm>
            <a:off x="6533965" y="3863839"/>
            <a:ext cx="2076632" cy="567020"/>
            <a:chOff x="6533965" y="3863839"/>
            <a:chExt cx="2076632" cy="567020"/>
          </a:xfrm>
        </p:grpSpPr>
        <p:pic>
          <p:nvPicPr>
            <p:cNvPr id="37" name="Picture 36" descr="Nature, Forest, Sun, Moss, Rays, Green">
              <a:extLst>
                <a:ext uri="{FF2B5EF4-FFF2-40B4-BE49-F238E27FC236}">
                  <a16:creationId xmlns:a16="http://schemas.microsoft.com/office/drawing/2014/main" id="{973593DE-F0AD-4F24-ACAB-45137F3B38EB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2" r="55462" b="64574"/>
            <a:stretch/>
          </p:blipFill>
          <p:spPr bwMode="auto">
            <a:xfrm>
              <a:off x="6533965" y="3863839"/>
              <a:ext cx="870012" cy="5670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638BB6-5268-4BD3-933B-10F0F8D36F43}"/>
                </a:ext>
              </a:extLst>
            </p:cNvPr>
            <p:cNvSpPr txBox="1"/>
            <p:nvPr/>
          </p:nvSpPr>
          <p:spPr>
            <a:xfrm>
              <a:off x="7474256" y="3959535"/>
              <a:ext cx="1136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</a:rPr>
                <a:t>sunlight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1568A6E-EDFA-41FC-B66D-39D0F8B00C03}"/>
              </a:ext>
            </a:extLst>
          </p:cNvPr>
          <p:cNvGrpSpPr/>
          <p:nvPr/>
        </p:nvGrpSpPr>
        <p:grpSpPr>
          <a:xfrm>
            <a:off x="7438744" y="4669654"/>
            <a:ext cx="1322037" cy="1411884"/>
            <a:chOff x="7438744" y="4669654"/>
            <a:chExt cx="1322037" cy="141188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6868C79-A599-4629-98B0-7995864ABFB7}"/>
                </a:ext>
              </a:extLst>
            </p:cNvPr>
            <p:cNvGrpSpPr/>
            <p:nvPr/>
          </p:nvGrpSpPr>
          <p:grpSpPr>
            <a:xfrm>
              <a:off x="7438744" y="4669654"/>
              <a:ext cx="1322037" cy="1411884"/>
              <a:chOff x="7438744" y="4669654"/>
              <a:chExt cx="1322037" cy="1411884"/>
            </a:xfrm>
          </p:grpSpPr>
          <p:pic>
            <p:nvPicPr>
              <p:cNvPr id="34" name="Picture 33" descr="Ringelspinner, Caterpillar, Insect">
                <a:extLst>
                  <a:ext uri="{FF2B5EF4-FFF2-40B4-BE49-F238E27FC236}">
                    <a16:creationId xmlns:a16="http://schemas.microsoft.com/office/drawing/2014/main" id="{45AE53EE-6051-4E92-A90C-8D0E5B92D664}"/>
                  </a:ext>
                </a:extLst>
              </p:cNvPr>
              <p:cNvPicPr/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7" r="18637"/>
              <a:stretch/>
            </p:blipFill>
            <p:spPr bwMode="auto">
              <a:xfrm>
                <a:off x="7765740" y="4669654"/>
                <a:ext cx="870012" cy="89213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DB2B8DA-11FE-42F7-8743-23A4DB9CD1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8744" y="5927450"/>
                <a:ext cx="28260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B84837A-0C09-4109-89AA-1320CC0B6B17}"/>
                  </a:ext>
                </a:extLst>
              </p:cNvPr>
              <p:cNvSpPr txBox="1"/>
              <p:nvPr/>
            </p:nvSpPr>
            <p:spPr>
              <a:xfrm>
                <a:off x="7675484" y="5742984"/>
                <a:ext cx="10852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0070C0"/>
                    </a:solidFill>
                  </a:rPr>
                  <a:t>caterpillar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371B34-47D5-4679-A227-0499A8144136}"/>
                </a:ext>
              </a:extLst>
            </p:cNvPr>
            <p:cNvCxnSpPr>
              <a:cxnSpLocks/>
            </p:cNvCxnSpPr>
            <p:nvPr/>
          </p:nvCxnSpPr>
          <p:spPr>
            <a:xfrm>
              <a:off x="7438744" y="5130643"/>
              <a:ext cx="28260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920A34D-9068-4336-9105-4F5E47B84B83}"/>
              </a:ext>
            </a:extLst>
          </p:cNvPr>
          <p:cNvSpPr txBox="1"/>
          <p:nvPr/>
        </p:nvSpPr>
        <p:spPr>
          <a:xfrm>
            <a:off x="8722252" y="3611376"/>
            <a:ext cx="2473998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</a:t>
            </a:r>
            <a:r>
              <a:rPr lang="en-GB" b="1" i="1" dirty="0"/>
              <a:t>arrows</a:t>
            </a:r>
            <a:r>
              <a:rPr lang="en-GB" i="1" dirty="0"/>
              <a:t> in the food chain show the </a:t>
            </a:r>
            <a:r>
              <a:rPr lang="en-GB" b="1" i="1" dirty="0"/>
              <a:t>flow of energy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All plants make their own food. They are called </a:t>
            </a:r>
            <a:r>
              <a:rPr lang="en-GB" sz="2200" b="1" dirty="0">
                <a:solidFill>
                  <a:srgbClr val="0070C0"/>
                </a:solidFill>
              </a:rPr>
              <a:t>producers</a:t>
            </a:r>
            <a:r>
              <a:rPr lang="en-GB" sz="2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Animals eat plants or other animals to survive. They are called </a:t>
            </a:r>
            <a:r>
              <a:rPr lang="en-GB" sz="2200" b="1" dirty="0">
                <a:solidFill>
                  <a:srgbClr val="0070C0"/>
                </a:solidFill>
              </a:rPr>
              <a:t>consumers</a:t>
            </a:r>
            <a:r>
              <a:rPr lang="en-GB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>
                <a:solidFill>
                  <a:schemeClr val="tx1"/>
                </a:solidFill>
              </a:rPr>
              <a:t>Play this food chain game to identify some woodland producers and consumers. </a:t>
            </a:r>
            <a:r>
              <a:rPr lang="en-GB" sz="1600" dirty="0">
                <a:hlinkClick r:id="rId3"/>
              </a:rPr>
              <a:t>https://www.bbc.co.uk/bitesize/topics/zbnnb9q/articles/zsphrwx</a:t>
            </a: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endParaRPr lang="en-GB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4372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Animals which hunt and kill other animals to eat are called </a:t>
            </a:r>
            <a:r>
              <a:rPr lang="en-GB" sz="2200" b="1" dirty="0">
                <a:solidFill>
                  <a:srgbClr val="0070C0"/>
                </a:solidFill>
              </a:rPr>
              <a:t>predators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animals they eat are called </a:t>
            </a:r>
            <a:r>
              <a:rPr lang="en-GB" sz="2200" b="1" dirty="0">
                <a:solidFill>
                  <a:srgbClr val="0070C0"/>
                </a:solidFill>
              </a:rPr>
              <a:t>prey</a:t>
            </a:r>
            <a:r>
              <a:rPr lang="en-GB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>
                <a:solidFill>
                  <a:schemeClr val="tx1"/>
                </a:solidFill>
              </a:rPr>
              <a:t>Write down a list of predators and their prey from the food chain game.</a:t>
            </a:r>
            <a:endParaRPr lang="en-GB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87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Building food chains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8652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Describe producers, consumers, predators and prey in a food chain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5-6: 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0" name="Picture 2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2C5C780F-3CAB-4D11-AF11-A3B4AA7A1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8" name="Picture 27" descr="Fox, Red Fox, Red, Licking, Lips">
            <a:extLst>
              <a:ext uri="{FF2B5EF4-FFF2-40B4-BE49-F238E27FC236}">
                <a16:creationId xmlns:a16="http://schemas.microsoft.com/office/drawing/2014/main" id="{4334C1F3-3B69-44BA-9A89-8C8C4B333FF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9"/>
          <a:stretch/>
        </p:blipFill>
        <p:spPr bwMode="auto">
          <a:xfrm>
            <a:off x="4345531" y="4726728"/>
            <a:ext cx="1448777" cy="1274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Badger, Animal, Forest, Mammal, Badger">
            <a:extLst>
              <a:ext uri="{FF2B5EF4-FFF2-40B4-BE49-F238E27FC236}">
                <a16:creationId xmlns:a16="http://schemas.microsoft.com/office/drawing/2014/main" id="{47C35156-D932-406E-9273-91DC39C4DBE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r="27543"/>
          <a:stretch/>
        </p:blipFill>
        <p:spPr bwMode="auto">
          <a:xfrm>
            <a:off x="3476794" y="4179540"/>
            <a:ext cx="1198637" cy="1441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nimals, Nature, Bird, Blackbird, Worm">
            <a:extLst>
              <a:ext uri="{FF2B5EF4-FFF2-40B4-BE49-F238E27FC236}">
                <a16:creationId xmlns:a16="http://schemas.microsoft.com/office/drawing/2014/main" id="{5B6DB503-C94D-4385-BB53-1A7A71C69A6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16" y="4726728"/>
            <a:ext cx="1198637" cy="127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Bramble, Blackberry, Shrub, Thorny">
            <a:extLst>
              <a:ext uri="{FF2B5EF4-FFF2-40B4-BE49-F238E27FC236}">
                <a16:creationId xmlns:a16="http://schemas.microsoft.com/office/drawing/2014/main" id="{B825A349-C2C6-408C-B76B-7E197C01316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80" y="4270453"/>
            <a:ext cx="1467289" cy="10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Ringelspinner, Caterpillar, Insect">
            <a:extLst>
              <a:ext uri="{FF2B5EF4-FFF2-40B4-BE49-F238E27FC236}">
                <a16:creationId xmlns:a16="http://schemas.microsoft.com/office/drawing/2014/main" id="{040F60E3-75C2-41FD-B444-6640F681DD8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0" y="5126583"/>
            <a:ext cx="1419934" cy="883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61E9AE-14C5-44CC-81B4-B5A8D30BD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89409"/>
              </p:ext>
            </p:extLst>
          </p:nvPr>
        </p:nvGraphicFramePr>
        <p:xfrm>
          <a:off x="6872607" y="3809462"/>
          <a:ext cx="3780790" cy="2181606"/>
        </p:xfrm>
        <a:graphic>
          <a:graphicData uri="http://schemas.openxmlformats.org/drawingml/2006/table">
            <a:tbl>
              <a:tblPr firstRow="1" firstCol="1" bandRow="1"/>
              <a:tblGrid>
                <a:gridCol w="1866900">
                  <a:extLst>
                    <a:ext uri="{9D8B030D-6E8A-4147-A177-3AD203B41FA5}">
                      <a16:colId xmlns:a16="http://schemas.microsoft.com/office/drawing/2014/main" val="3588932455"/>
                    </a:ext>
                  </a:extLst>
                </a:gridCol>
                <a:gridCol w="1913890">
                  <a:extLst>
                    <a:ext uri="{9D8B030D-6E8A-4147-A177-3AD203B41FA5}">
                      <a16:colId xmlns:a16="http://schemas.microsoft.com/office/drawing/2014/main" val="2416575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708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badger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80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1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3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81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2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2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47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7030A0"/>
                </a:solidFill>
              </a:rPr>
              <a:t>Draw four different food chains for woodland animals.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7030A0"/>
                </a:solidFill>
              </a:rPr>
              <a:t>Label each living thing as producer or consumer. Write short sentences underneath to describe the predators and prey in the food chain.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7030A0"/>
                </a:solidFill>
              </a:rPr>
              <a:t>Use what you have learnt and the word bank and the pictures to help you.</a:t>
            </a:r>
            <a:endParaRPr lang="en-GB" sz="22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2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endParaRPr lang="en-GB" sz="22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draw and label food chains for woodland animals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I can </a:t>
            </a:r>
            <a:r>
              <a:rPr lang="en-GB" sz="2000" dirty="0">
                <a:solidFill>
                  <a:schemeClr val="tx1"/>
                </a:solidFill>
              </a:rPr>
              <a:t>describe the relationship between predators and their prey.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Example:</a:t>
            </a:r>
          </a:p>
          <a:p>
            <a:pPr marL="0" indent="0">
              <a:buNone/>
            </a:pPr>
            <a:endParaRPr lang="en-GB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3BEAFB-3EFA-405E-96E6-3C115DC5FE93}"/>
              </a:ext>
            </a:extLst>
          </p:cNvPr>
          <p:cNvGrpSpPr/>
          <p:nvPr/>
        </p:nvGrpSpPr>
        <p:grpSpPr>
          <a:xfrm>
            <a:off x="4251565" y="1227015"/>
            <a:ext cx="6186217" cy="646332"/>
            <a:chOff x="4189041" y="945661"/>
            <a:chExt cx="6186217" cy="646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879434-6755-4141-89DD-7D854322FE80}"/>
                </a:ext>
              </a:extLst>
            </p:cNvPr>
            <p:cNvSpPr txBox="1"/>
            <p:nvPr/>
          </p:nvSpPr>
          <p:spPr>
            <a:xfrm>
              <a:off x="4189041" y="945662"/>
              <a:ext cx="118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leaves</a:t>
              </a:r>
            </a:p>
            <a:p>
              <a:r>
                <a:rPr lang="en-GB" dirty="0">
                  <a:solidFill>
                    <a:srgbClr val="0070C0"/>
                  </a:solidFill>
                </a:rPr>
                <a:t>producer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75BA9F-8B90-434E-B425-47BB19FFA444}"/>
                </a:ext>
              </a:extLst>
            </p:cNvPr>
            <p:cNvSpPr txBox="1"/>
            <p:nvPr/>
          </p:nvSpPr>
          <p:spPr>
            <a:xfrm>
              <a:off x="5790009" y="945661"/>
              <a:ext cx="118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caterpillar</a:t>
              </a:r>
            </a:p>
            <a:p>
              <a:r>
                <a:rPr lang="en-GB" dirty="0">
                  <a:solidFill>
                    <a:srgbClr val="0070C0"/>
                  </a:solidFill>
                </a:rPr>
                <a:t>consumer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D73048-A80F-4DFA-945E-A32CD96BF849}"/>
                </a:ext>
              </a:extLst>
            </p:cNvPr>
            <p:cNvSpPr txBox="1"/>
            <p:nvPr/>
          </p:nvSpPr>
          <p:spPr>
            <a:xfrm>
              <a:off x="7586352" y="945661"/>
              <a:ext cx="118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bird</a:t>
              </a:r>
            </a:p>
            <a:p>
              <a:r>
                <a:rPr lang="en-GB" dirty="0">
                  <a:solidFill>
                    <a:srgbClr val="0070C0"/>
                  </a:solidFill>
                </a:rPr>
                <a:t>consumer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D2A6A6-36F0-404D-AA77-6ABE8218EFC6}"/>
                </a:ext>
              </a:extLst>
            </p:cNvPr>
            <p:cNvSpPr txBox="1"/>
            <p:nvPr/>
          </p:nvSpPr>
          <p:spPr>
            <a:xfrm>
              <a:off x="9195135" y="945661"/>
              <a:ext cx="118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fox</a:t>
              </a:r>
            </a:p>
            <a:p>
              <a:r>
                <a:rPr lang="en-GB" dirty="0">
                  <a:solidFill>
                    <a:srgbClr val="0070C0"/>
                  </a:solidFill>
                </a:rPr>
                <a:t>consumer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92A0730-713A-456A-85E4-861A8EBF4FDE}"/>
                </a:ext>
              </a:extLst>
            </p:cNvPr>
            <p:cNvCxnSpPr>
              <a:cxnSpLocks/>
            </p:cNvCxnSpPr>
            <p:nvPr/>
          </p:nvCxnSpPr>
          <p:spPr>
            <a:xfrm>
              <a:off x="5165969" y="1172308"/>
              <a:ext cx="624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3A83176-482B-4196-B53F-652F2CD0226B}"/>
                </a:ext>
              </a:extLst>
            </p:cNvPr>
            <p:cNvCxnSpPr>
              <a:cxnSpLocks/>
            </p:cNvCxnSpPr>
            <p:nvPr/>
          </p:nvCxnSpPr>
          <p:spPr>
            <a:xfrm>
              <a:off x="6923237" y="1172308"/>
              <a:ext cx="624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4F1C53-5ECD-4EED-9019-F589027397A6}"/>
                </a:ext>
              </a:extLst>
            </p:cNvPr>
            <p:cNvCxnSpPr>
              <a:cxnSpLocks/>
            </p:cNvCxnSpPr>
            <p:nvPr/>
          </p:nvCxnSpPr>
          <p:spPr>
            <a:xfrm>
              <a:off x="8571095" y="1164493"/>
              <a:ext cx="624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AA2C77-A8EE-4474-AF62-BA2250CD2C7D}"/>
              </a:ext>
            </a:extLst>
          </p:cNvPr>
          <p:cNvSpPr txBox="1"/>
          <p:nvPr/>
        </p:nvSpPr>
        <p:spPr>
          <a:xfrm>
            <a:off x="4032738" y="1963387"/>
            <a:ext cx="689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caterpillar is the bird’s prey. The bird is a predator but it is also prey for the fox. The fox is the top predator in this food chain.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F0083-E850-4DA5-A868-788377B5A177}"/>
              </a:ext>
            </a:extLst>
          </p:cNvPr>
          <p:cNvSpPr txBox="1"/>
          <p:nvPr/>
        </p:nvSpPr>
        <p:spPr>
          <a:xfrm>
            <a:off x="289634" y="2853980"/>
            <a:ext cx="321743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producer  consumer  predator  prey</a:t>
            </a:r>
          </a:p>
        </p:txBody>
      </p:sp>
      <p:pic>
        <p:nvPicPr>
          <p:cNvPr id="18" name="Picture 17" descr="Badger, Animal, Forest, Mammal, Badger">
            <a:extLst>
              <a:ext uri="{FF2B5EF4-FFF2-40B4-BE49-F238E27FC236}">
                <a16:creationId xmlns:a16="http://schemas.microsoft.com/office/drawing/2014/main" id="{618DA4C6-BF09-40DE-B1A3-CB85B5B2B76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r="27543"/>
          <a:stretch/>
        </p:blipFill>
        <p:spPr bwMode="auto">
          <a:xfrm>
            <a:off x="1492694" y="4283275"/>
            <a:ext cx="773478" cy="956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Animals, Nature, Bird, Blackbird, Worm">
            <a:extLst>
              <a:ext uri="{FF2B5EF4-FFF2-40B4-BE49-F238E27FC236}">
                <a16:creationId xmlns:a16="http://schemas.microsoft.com/office/drawing/2014/main" id="{536477CF-FA84-4EBC-9C5F-8B6456B46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3" y="4263043"/>
            <a:ext cx="773478" cy="95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Fox, Red Fox, Red, Licking, Lips">
            <a:extLst>
              <a:ext uri="{FF2B5EF4-FFF2-40B4-BE49-F238E27FC236}">
                <a16:creationId xmlns:a16="http://schemas.microsoft.com/office/drawing/2014/main" id="{C62EDE0A-59B5-4F2D-9C26-2394103BCDA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9"/>
          <a:stretch/>
        </p:blipFill>
        <p:spPr bwMode="auto">
          <a:xfrm>
            <a:off x="2482516" y="4293391"/>
            <a:ext cx="907584" cy="936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Ringelspinner, Caterpillar, Insect">
            <a:extLst>
              <a:ext uri="{FF2B5EF4-FFF2-40B4-BE49-F238E27FC236}">
                <a16:creationId xmlns:a16="http://schemas.microsoft.com/office/drawing/2014/main" id="{5C5A65D0-F2DB-4F41-9F91-5F9A0927E6B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96" y="3333226"/>
            <a:ext cx="1267195" cy="80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Bramble, Blackberry, Shrub, Thorny">
            <a:extLst>
              <a:ext uri="{FF2B5EF4-FFF2-40B4-BE49-F238E27FC236}">
                <a16:creationId xmlns:a16="http://schemas.microsoft.com/office/drawing/2014/main" id="{B1DE4FD0-29A4-4FC3-A70C-6DB779DB206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9" y="3337330"/>
            <a:ext cx="1120066" cy="80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edgehog, Animal, Spur, Nature, Mammal">
            <a:extLst>
              <a:ext uri="{FF2B5EF4-FFF2-40B4-BE49-F238E27FC236}">
                <a16:creationId xmlns:a16="http://schemas.microsoft.com/office/drawing/2014/main" id="{A4522DF4-C673-4D32-ADDA-9934D29D3698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9"/>
          <a:stretch/>
        </p:blipFill>
        <p:spPr bwMode="auto">
          <a:xfrm>
            <a:off x="466907" y="5400538"/>
            <a:ext cx="923743" cy="839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Shrew, Mouse, Animal, Rodent, Nature">
            <a:extLst>
              <a:ext uri="{FF2B5EF4-FFF2-40B4-BE49-F238E27FC236}">
                <a16:creationId xmlns:a16="http://schemas.microsoft.com/office/drawing/2014/main" id="{47F4F4B9-1597-4750-B798-8E27927062A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t="26588" r="42947" b="21412"/>
          <a:stretch/>
        </p:blipFill>
        <p:spPr bwMode="auto">
          <a:xfrm>
            <a:off x="2544691" y="5400538"/>
            <a:ext cx="845409" cy="839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Barn Owl, Perched, Tree Stump, Owl">
            <a:extLst>
              <a:ext uri="{FF2B5EF4-FFF2-40B4-BE49-F238E27FC236}">
                <a16:creationId xmlns:a16="http://schemas.microsoft.com/office/drawing/2014/main" id="{667CF57D-603E-4255-A421-54AB93FD82B8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7" t="19662" r="7075" b="1"/>
          <a:stretch/>
        </p:blipFill>
        <p:spPr bwMode="auto">
          <a:xfrm>
            <a:off x="1573314" y="5363650"/>
            <a:ext cx="773479" cy="102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C5C6BC-6721-4889-9ED7-8A0D062EB28B}"/>
              </a:ext>
            </a:extLst>
          </p:cNvPr>
          <p:cNvSpPr txBox="1"/>
          <p:nvPr/>
        </p:nvSpPr>
        <p:spPr>
          <a:xfrm>
            <a:off x="695326" y="3816178"/>
            <a:ext cx="116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blackberries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D8E372-F726-41DD-BB65-7AAA80BA8ADA}"/>
              </a:ext>
            </a:extLst>
          </p:cNvPr>
          <p:cNvSpPr txBox="1"/>
          <p:nvPr/>
        </p:nvSpPr>
        <p:spPr>
          <a:xfrm>
            <a:off x="736303" y="4922040"/>
            <a:ext cx="54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bird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9B3F32-37A7-4D10-939A-7511F65843F7}"/>
              </a:ext>
            </a:extLst>
          </p:cNvPr>
          <p:cNvSpPr txBox="1"/>
          <p:nvPr/>
        </p:nvSpPr>
        <p:spPr>
          <a:xfrm>
            <a:off x="2507115" y="5390227"/>
            <a:ext cx="70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shrew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28D64C-49A9-448A-8702-EF51682E7876}"/>
              </a:ext>
            </a:extLst>
          </p:cNvPr>
          <p:cNvSpPr txBox="1"/>
          <p:nvPr/>
        </p:nvSpPr>
        <p:spPr>
          <a:xfrm>
            <a:off x="2052796" y="3320634"/>
            <a:ext cx="116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leaves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2F970-F7B2-44D7-9AAE-51BFBCFC0CC8}"/>
              </a:ext>
            </a:extLst>
          </p:cNvPr>
          <p:cNvSpPr txBox="1"/>
          <p:nvPr/>
        </p:nvSpPr>
        <p:spPr>
          <a:xfrm>
            <a:off x="2386370" y="3846017"/>
            <a:ext cx="116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caterpillar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AF7D65-2A4C-48CD-A708-066A4866ACE7}"/>
              </a:ext>
            </a:extLst>
          </p:cNvPr>
          <p:cNvSpPr txBox="1"/>
          <p:nvPr/>
        </p:nvSpPr>
        <p:spPr>
          <a:xfrm>
            <a:off x="1445291" y="4311570"/>
            <a:ext cx="77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badger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C37414-C086-407D-94CE-7A1D7D500285}"/>
              </a:ext>
            </a:extLst>
          </p:cNvPr>
          <p:cNvSpPr txBox="1"/>
          <p:nvPr/>
        </p:nvSpPr>
        <p:spPr>
          <a:xfrm>
            <a:off x="438372" y="5931875"/>
            <a:ext cx="116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hedgehog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52F2FB-AB65-4CAE-9D14-CFF27001E74B}"/>
              </a:ext>
            </a:extLst>
          </p:cNvPr>
          <p:cNvSpPr txBox="1"/>
          <p:nvPr/>
        </p:nvSpPr>
        <p:spPr>
          <a:xfrm>
            <a:off x="1524343" y="6024712"/>
            <a:ext cx="528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owl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15B0A1-3CA2-4BF9-ABC2-087F85AFC659}"/>
              </a:ext>
            </a:extLst>
          </p:cNvPr>
          <p:cNvSpPr txBox="1"/>
          <p:nvPr/>
        </p:nvSpPr>
        <p:spPr>
          <a:xfrm>
            <a:off x="2448836" y="4922039"/>
            <a:ext cx="116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fox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F1C5E5-608C-42F2-8D86-2F4D3B8F1777}"/>
              </a:ext>
            </a:extLst>
          </p:cNvPr>
          <p:cNvSpPr txBox="1"/>
          <p:nvPr/>
        </p:nvSpPr>
        <p:spPr>
          <a:xfrm>
            <a:off x="466907" y="4232897"/>
            <a:ext cx="69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worm</a:t>
            </a:r>
          </a:p>
        </p:txBody>
      </p: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Tiger beetles are </a:t>
            </a:r>
            <a:r>
              <a:rPr lang="en-GB" sz="2200" b="1" dirty="0"/>
              <a:t>predators</a:t>
            </a:r>
            <a:r>
              <a:rPr lang="en-GB" sz="2200" dirty="0"/>
              <a:t> and one of their favourite </a:t>
            </a:r>
            <a:r>
              <a:rPr lang="en-GB" sz="2200" b="1" dirty="0"/>
              <a:t>prey</a:t>
            </a:r>
            <a:r>
              <a:rPr lang="en-GB" sz="2200" dirty="0"/>
              <a:t> are ants. However, beetles can also be prey for another insect…  </a:t>
            </a:r>
          </a:p>
          <a:p>
            <a:pPr marL="0" indent="0">
              <a:buNone/>
            </a:pPr>
            <a:r>
              <a:rPr lang="en-GB" sz="2200" i="1" dirty="0"/>
              <a:t>Watch this BBC clip to find out more.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https://www.bbc.co.uk/programmes/p003xjbk</a:t>
            </a:r>
            <a:endParaRPr lang="en-GB" sz="20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000" dirty="0"/>
              <a:t>Most ants are omnivores. They like to eat plants, seeds, nectar, and even other animals.</a:t>
            </a:r>
            <a:endParaRPr lang="en-GB" sz="2000" i="1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000" i="1" dirty="0"/>
              <a:t>Make a food chain to show how the tiger beetle larva can be a predator and prey. Write a short paragraph to describe what happens.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>
                <a:solidFill>
                  <a:srgbClr val="0070C0"/>
                </a:solidFill>
              </a:rPr>
              <a:t>Taking it further….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Imagine you are </a:t>
            </a:r>
            <a:r>
              <a:rPr lang="en-GB" sz="2000" dirty="0" err="1">
                <a:solidFill>
                  <a:srgbClr val="0070C0"/>
                </a:solidFill>
              </a:rPr>
              <a:t>Methocha</a:t>
            </a:r>
            <a:r>
              <a:rPr lang="en-GB" sz="2000" dirty="0">
                <a:solidFill>
                  <a:srgbClr val="0070C0"/>
                </a:solidFill>
              </a:rPr>
              <a:t>, a parasitic wasp. Write a short story about how you trick a tiger beetle and what you do once you have paralysed it.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1019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 about predators and their prey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9557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Explore the relationship between ants, tiger beetles and parasitic wasps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89283-425E-4252-A2A0-12FD8CA5FEA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 – 30 minutes)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C7119-6A07-4413-9C23-392F66B0DA9D}"/>
              </a:ext>
            </a:extLst>
          </p:cNvPr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314E36-4335-4980-9CD7-A3C0E0C1A3AD}" type="slidenum">
              <a:rPr lang="en-GB" smtClean="0">
                <a:solidFill>
                  <a:schemeClr val="bg1"/>
                </a:solidFill>
              </a:rPr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62393445-ABEE-4FC2-9B90-76D7EB85C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3" name="Picture 22" descr="Ant, Nature, Macro, Ant, Ant, Ant, Ant">
            <a:extLst>
              <a:ext uri="{FF2B5EF4-FFF2-40B4-BE49-F238E27FC236}">
                <a16:creationId xmlns:a16="http://schemas.microsoft.com/office/drawing/2014/main" id="{2E14B541-1A84-4936-9724-3E1DE3785C2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85" y="4115267"/>
            <a:ext cx="2642361" cy="176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Tiger Beetle, Insect, Macro, Biology">
            <a:extLst>
              <a:ext uri="{FF2B5EF4-FFF2-40B4-BE49-F238E27FC236}">
                <a16:creationId xmlns:a16="http://schemas.microsoft.com/office/drawing/2014/main" id="{95BC5F77-4FCF-4286-81B9-2ED0BD6CD67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9" y="3245706"/>
            <a:ext cx="2642361" cy="176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6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186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Carnivore: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carnivore </a:t>
            </a:r>
            <a:r>
              <a:rPr lang="en-GB" dirty="0">
                <a:solidFill>
                  <a:schemeClr val="tx1"/>
                </a:solidFill>
              </a:rPr>
              <a:t>is an animal which only eats other animals.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Consumer: </a:t>
            </a:r>
            <a:r>
              <a:rPr lang="en-GB" dirty="0">
                <a:solidFill>
                  <a:schemeClr val="tx1"/>
                </a:solidFill>
              </a:rPr>
              <a:t>All animals are </a:t>
            </a:r>
            <a:r>
              <a:rPr lang="en-GB" b="1" dirty="0">
                <a:solidFill>
                  <a:schemeClr val="tx1"/>
                </a:solidFill>
              </a:rPr>
              <a:t>consumers</a:t>
            </a:r>
            <a:r>
              <a:rPr lang="en-GB" dirty="0">
                <a:solidFill>
                  <a:schemeClr val="tx1"/>
                </a:solidFill>
              </a:rPr>
              <a:t> because they cannot make their own food.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Food chain: </a:t>
            </a:r>
            <a:r>
              <a:rPr lang="en-GB" dirty="0"/>
              <a:t>A </a:t>
            </a:r>
            <a:r>
              <a:rPr lang="en-GB" b="1" dirty="0"/>
              <a:t>food chain </a:t>
            </a:r>
            <a:r>
              <a:rPr lang="en-GB" dirty="0"/>
              <a:t>shows the links between different living things and where they get their energy from.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Herbivore: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herbivore</a:t>
            </a:r>
            <a:r>
              <a:rPr lang="en-GB" dirty="0">
                <a:solidFill>
                  <a:schemeClr val="tx1"/>
                </a:solidFill>
              </a:rPr>
              <a:t> is an animal which only eats plants.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Omnivore: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b="1" dirty="0">
                <a:solidFill>
                  <a:schemeClr val="tx1"/>
                </a:solidFill>
              </a:rPr>
              <a:t>omnivore </a:t>
            </a:r>
            <a:r>
              <a:rPr lang="en-GB" dirty="0">
                <a:solidFill>
                  <a:schemeClr val="tx1"/>
                </a:solidFill>
              </a:rPr>
              <a:t>is an animals which eats plants and other animals.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Predator and Prey: </a:t>
            </a:r>
            <a:r>
              <a:rPr lang="en-GB" dirty="0"/>
              <a:t>A </a:t>
            </a:r>
            <a:r>
              <a:rPr lang="en-GB" b="1" dirty="0"/>
              <a:t>predator</a:t>
            </a:r>
            <a:r>
              <a:rPr lang="en-GB" dirty="0"/>
              <a:t> is an animal that feeds on other animals (its </a:t>
            </a:r>
            <a:r>
              <a:rPr lang="en-GB" b="1" dirty="0"/>
              <a:t>prey</a:t>
            </a:r>
            <a:r>
              <a:rPr lang="en-GB" dirty="0"/>
              <a:t>).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Producer: </a:t>
            </a:r>
            <a:r>
              <a:rPr lang="en-GB" dirty="0">
                <a:solidFill>
                  <a:schemeClr val="tx1"/>
                </a:solidFill>
              </a:rPr>
              <a:t>Plants are </a:t>
            </a:r>
            <a:r>
              <a:rPr lang="en-GB" b="1" dirty="0">
                <a:solidFill>
                  <a:schemeClr val="tx1"/>
                </a:solidFill>
              </a:rPr>
              <a:t>producers</a:t>
            </a:r>
            <a:r>
              <a:rPr lang="en-GB" dirty="0">
                <a:solidFill>
                  <a:schemeClr val="tx1"/>
                </a:solidFill>
              </a:rPr>
              <a:t>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/>
              <a:t>A food chain starts with the Sun providing energy for a plant (the producer) to make its own food.</a:t>
            </a:r>
          </a:p>
          <a:p>
            <a:pPr marL="0" indent="0">
              <a:lnSpc>
                <a:spcPct val="110000"/>
              </a:lnSpc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DA7BD9-485A-4E50-9BE5-CDCB29DCC649}"/>
              </a:ext>
            </a:extLst>
          </p:cNvPr>
          <p:cNvGrpSpPr/>
          <p:nvPr/>
        </p:nvGrpSpPr>
        <p:grpSpPr>
          <a:xfrm>
            <a:off x="290213" y="228599"/>
            <a:ext cx="1544715" cy="2225432"/>
            <a:chOff x="257452" y="328474"/>
            <a:chExt cx="1544715" cy="242360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E2ADF750-B0C9-490C-A789-87B7B92D30E8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707"/>
                <a:gd name="adj2" fmla="val 5772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806011-4143-4E15-806A-C24211AA6278}"/>
                </a:ext>
              </a:extLst>
            </p:cNvPr>
            <p:cNvSpPr txBox="1"/>
            <p:nvPr/>
          </p:nvSpPr>
          <p:spPr>
            <a:xfrm>
              <a:off x="346229" y="390617"/>
              <a:ext cx="1453718" cy="27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BCFB54-B6E2-46EF-B653-EC915152F1FD}"/>
              </a:ext>
            </a:extLst>
          </p:cNvPr>
          <p:cNvGrpSpPr/>
          <p:nvPr/>
        </p:nvGrpSpPr>
        <p:grpSpPr>
          <a:xfrm>
            <a:off x="302728" y="2898068"/>
            <a:ext cx="1544715" cy="3254418"/>
            <a:chOff x="257452" y="328474"/>
            <a:chExt cx="1544715" cy="2423604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548B3183-0402-4734-8A96-A0481562660D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5833"/>
                <a:gd name="adj2" fmla="val 5745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421E7A-98C6-4FE5-A6B9-A7E146E15F46}"/>
                </a:ext>
              </a:extLst>
            </p:cNvPr>
            <p:cNvSpPr txBox="1"/>
            <p:nvPr/>
          </p:nvSpPr>
          <p:spPr>
            <a:xfrm>
              <a:off x="346230" y="429294"/>
              <a:ext cx="1453719" cy="215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Badgers and foxes are omnivores. They eat berries as well as small animals. </a:t>
              </a:r>
            </a:p>
            <a:p>
              <a:r>
                <a:rPr lang="en-GB" sz="1400" dirty="0"/>
                <a:t>A food chain can have just a producer and one consumer. In this case there is no predator or prey.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B48C2-FDBF-46EE-9A61-996F66299127}"/>
              </a:ext>
            </a:extLst>
          </p:cNvPr>
          <p:cNvGrpSpPr/>
          <p:nvPr/>
        </p:nvGrpSpPr>
        <p:grpSpPr>
          <a:xfrm>
            <a:off x="10014849" y="645300"/>
            <a:ext cx="1544715" cy="2902886"/>
            <a:chOff x="301839" y="328032"/>
            <a:chExt cx="1544715" cy="2423604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2B87FE80-3962-4153-A6E0-E6449E3899BB}"/>
                </a:ext>
              </a:extLst>
            </p:cNvPr>
            <p:cNvSpPr/>
            <p:nvPr/>
          </p:nvSpPr>
          <p:spPr>
            <a:xfrm>
              <a:off x="301839" y="328032"/>
              <a:ext cx="1544715" cy="2423604"/>
            </a:xfrm>
            <a:prstGeom prst="wedgeRoundRectCallout">
              <a:avLst>
                <a:gd name="adj1" fmla="val -48420"/>
                <a:gd name="adj2" fmla="val 5977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A4D501-3C82-48E1-8002-DE94E40C64C4}"/>
                </a:ext>
              </a:extLst>
            </p:cNvPr>
            <p:cNvSpPr txBox="1"/>
            <p:nvPr/>
          </p:nvSpPr>
          <p:spPr>
            <a:xfrm>
              <a:off x="346227" y="402231"/>
              <a:ext cx="1455940" cy="2089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arrows in a food chain show the flow of energy. (</a:t>
              </a:r>
              <a:r>
                <a:rPr lang="en-GB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food chain starts with energy from the </a:t>
              </a:r>
              <a:r>
                <a:rPr lang="en-GB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Sun</a:t>
              </a:r>
              <a:r>
                <a:rPr lang="en-GB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because plants need the Sun’s </a:t>
              </a:r>
              <a:r>
                <a:rPr lang="en-GB" sz="1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light energy </a:t>
              </a:r>
              <a:r>
                <a:rPr lang="en-GB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make their own food in their leaves.)</a:t>
              </a:r>
              <a:endParaRPr lang="en-GB" sz="14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15A17A-6B67-4C58-AEC2-7C0E2CA44FFC}"/>
              </a:ext>
            </a:extLst>
          </p:cNvPr>
          <p:cNvGrpSpPr/>
          <p:nvPr/>
        </p:nvGrpSpPr>
        <p:grpSpPr>
          <a:xfrm>
            <a:off x="9970461" y="4124567"/>
            <a:ext cx="1544715" cy="1565033"/>
            <a:chOff x="257452" y="328474"/>
            <a:chExt cx="1544715" cy="2423604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0040C618-8E16-42F9-9225-0FBEA2B9DD21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51293"/>
                <a:gd name="adj2" fmla="val 6265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8458CD-925D-4FBB-BA07-1BFA1ECEED59}"/>
                </a:ext>
              </a:extLst>
            </p:cNvPr>
            <p:cNvSpPr txBox="1"/>
            <p:nvPr/>
          </p:nvSpPr>
          <p:spPr>
            <a:xfrm>
              <a:off x="346229" y="390617"/>
              <a:ext cx="1455938" cy="10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Hedgehogs are omnivores. They eat berries, worms and insects.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649C247-01C3-4293-99B5-62C2AAE559B2}"/>
              </a:ext>
            </a:extLst>
          </p:cNvPr>
          <p:cNvSpPr/>
          <p:nvPr/>
        </p:nvSpPr>
        <p:spPr>
          <a:xfrm>
            <a:off x="376770" y="310019"/>
            <a:ext cx="13262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In UK woodland, badgers and foxes are ‘top carnivores’ as they are not eaten by other animals.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C4128-7BBA-45F1-BB8E-E9BEB207F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01" y="645300"/>
            <a:ext cx="5967477" cy="59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D397B-F7F5-4EE5-A172-DD17F9F26ED5}"/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1277</Words>
  <Application>Microsoft Office PowerPoint</Application>
  <PresentationFormat>Widescreen</PresentationFormat>
  <Paragraphs>205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4</cp:revision>
  <cp:lastPrinted>2020-04-08T11:41:57Z</cp:lastPrinted>
  <dcterms:created xsi:type="dcterms:W3CDTF">2020-03-28T09:27:35Z</dcterms:created>
  <dcterms:modified xsi:type="dcterms:W3CDTF">2020-04-18T15:08:29Z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