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4" r:id="rId5"/>
    <p:sldId id="265" r:id="rId6"/>
    <p:sldId id="267" r:id="rId7"/>
    <p:sldId id="268" r:id="rId8"/>
    <p:sldId id="272" r:id="rId9"/>
    <p:sldId id="269" r:id="rId10"/>
    <p:sldId id="270" r:id="rId11"/>
    <p:sldId id="266" r:id="rId12"/>
    <p:sldId id="271" r:id="rId13"/>
  </p:sldIdLst>
  <p:sldSz cx="12192000" cy="6858000"/>
  <p:notesSz cx="6865938" cy="9998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19460C-63C5-4901-9799-F1586CB861CA}" v="1" dt="2020-04-18T15:10:43.5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tair Strayton" userId="54cf08bdfc25132b" providerId="LiveId" clId="{0C19460C-63C5-4901-9799-F1586CB861CA}"/>
    <pc:docChg chg="modSld">
      <pc:chgData name="Alistair Strayton" userId="54cf08bdfc25132b" providerId="LiveId" clId="{0C19460C-63C5-4901-9799-F1586CB861CA}" dt="2020-04-18T15:11:30.311" v="36" actId="14100"/>
      <pc:docMkLst>
        <pc:docMk/>
      </pc:docMkLst>
      <pc:sldChg chg="modSp">
        <pc:chgData name="Alistair Strayton" userId="54cf08bdfc25132b" providerId="LiveId" clId="{0C19460C-63C5-4901-9799-F1586CB861CA}" dt="2020-04-18T15:11:16.574" v="34" actId="1037"/>
        <pc:sldMkLst>
          <pc:docMk/>
          <pc:sldMk cId="4268399292" sldId="264"/>
        </pc:sldMkLst>
        <pc:spChg chg="mod">
          <ac:chgData name="Alistair Strayton" userId="54cf08bdfc25132b" providerId="LiveId" clId="{0C19460C-63C5-4901-9799-F1586CB861CA}" dt="2020-04-18T15:11:16.574" v="34" actId="1037"/>
          <ac:spMkLst>
            <pc:docMk/>
            <pc:sldMk cId="4268399292" sldId="264"/>
            <ac:spMk id="23" creationId="{448DBB14-452D-48E7-8FC6-16F403D91C1C}"/>
          </ac:spMkLst>
        </pc:spChg>
        <pc:picChg chg="mod">
          <ac:chgData name="Alistair Strayton" userId="54cf08bdfc25132b" providerId="LiveId" clId="{0C19460C-63C5-4901-9799-F1586CB861CA}" dt="2020-04-18T15:11:07.447" v="15" actId="1035"/>
          <ac:picMkLst>
            <pc:docMk/>
            <pc:sldMk cId="4268399292" sldId="264"/>
            <ac:picMk id="21" creationId="{B7D18EC0-71FE-4588-85DE-3D465BC6C2BF}"/>
          </ac:picMkLst>
        </pc:picChg>
        <pc:picChg chg="mod">
          <ac:chgData name="Alistair Strayton" userId="54cf08bdfc25132b" providerId="LiveId" clId="{0C19460C-63C5-4901-9799-F1586CB861CA}" dt="2020-04-18T15:10:51.244" v="1" actId="1076"/>
          <ac:picMkLst>
            <pc:docMk/>
            <pc:sldMk cId="4268399292" sldId="264"/>
            <ac:picMk id="22" creationId="{7CEEB49D-698B-4C1C-A5DA-04047682DBB2}"/>
          </ac:picMkLst>
        </pc:picChg>
      </pc:sldChg>
      <pc:sldChg chg="modSp">
        <pc:chgData name="Alistair Strayton" userId="54cf08bdfc25132b" providerId="LiveId" clId="{0C19460C-63C5-4901-9799-F1586CB861CA}" dt="2020-04-18T15:11:30.311" v="36" actId="14100"/>
        <pc:sldMkLst>
          <pc:docMk/>
          <pc:sldMk cId="1942843046" sldId="267"/>
        </pc:sldMkLst>
        <pc:spChg chg="mod">
          <ac:chgData name="Alistair Strayton" userId="54cf08bdfc25132b" providerId="LiveId" clId="{0C19460C-63C5-4901-9799-F1586CB861CA}" dt="2020-04-18T15:11:30.311" v="36" actId="14100"/>
          <ac:spMkLst>
            <pc:docMk/>
            <pc:sldMk cId="1942843046" sldId="267"/>
            <ac:spMk id="6" creationId="{9C383873-1ACC-4285-9071-305DE9E2508F}"/>
          </ac:spMkLst>
        </pc:spChg>
      </pc:sldChg>
    </pc:docChg>
  </pc:docChgLst>
  <pc:docChgLst>
    <pc:chgData name="Wood, Lucy" userId="fc26114c-1456-4dbd-af7e-8d6f300a5a38" providerId="ADAL" clId="{C05B3748-4C61-4FBA-A323-5B7F865F7E21}"/>
    <pc:docChg chg="undo custSel modSld">
      <pc:chgData name="Wood, Lucy" userId="fc26114c-1456-4dbd-af7e-8d6f300a5a38" providerId="ADAL" clId="{C05B3748-4C61-4FBA-A323-5B7F865F7E21}" dt="2020-04-15T15:31:27.901" v="820" actId="20577"/>
      <pc:docMkLst>
        <pc:docMk/>
      </pc:docMkLst>
      <pc:sldChg chg="modSp">
        <pc:chgData name="Wood, Lucy" userId="fc26114c-1456-4dbd-af7e-8d6f300a5a38" providerId="ADAL" clId="{C05B3748-4C61-4FBA-A323-5B7F865F7E21}" dt="2020-04-15T15:31:27.901" v="820" actId="20577"/>
        <pc:sldMkLst>
          <pc:docMk/>
          <pc:sldMk cId="3465454826" sldId="265"/>
        </pc:sldMkLst>
        <pc:spChg chg="mod">
          <ac:chgData name="Wood, Lucy" userId="fc26114c-1456-4dbd-af7e-8d6f300a5a38" providerId="ADAL" clId="{C05B3748-4C61-4FBA-A323-5B7F865F7E21}" dt="2020-04-15T15:31:27.901" v="820" actId="20577"/>
          <ac:spMkLst>
            <pc:docMk/>
            <pc:sldMk cId="3465454826" sldId="265"/>
            <ac:spMk id="7" creationId="{185DACEB-595C-438F-A77A-E53F98A2A227}"/>
          </ac:spMkLst>
        </pc:spChg>
      </pc:sldChg>
      <pc:sldChg chg="addSp delSp modSp">
        <pc:chgData name="Wood, Lucy" userId="fc26114c-1456-4dbd-af7e-8d6f300a5a38" providerId="ADAL" clId="{C05B3748-4C61-4FBA-A323-5B7F865F7E21}" dt="2020-04-15T15:30:48.815" v="816" actId="20577"/>
        <pc:sldMkLst>
          <pc:docMk/>
          <pc:sldMk cId="2893040652" sldId="271"/>
        </pc:sldMkLst>
        <pc:spChg chg="del mod">
          <ac:chgData name="Wood, Lucy" userId="fc26114c-1456-4dbd-af7e-8d6f300a5a38" providerId="ADAL" clId="{C05B3748-4C61-4FBA-A323-5B7F865F7E21}" dt="2020-04-15T15:24:23.549" v="203" actId="478"/>
          <ac:spMkLst>
            <pc:docMk/>
            <pc:sldMk cId="2893040652" sldId="271"/>
            <ac:spMk id="23" creationId="{A3618117-B5A3-42A4-91DB-96F31A8E817E}"/>
          </ac:spMkLst>
        </pc:spChg>
        <pc:spChg chg="add del mod topLvl">
          <ac:chgData name="Wood, Lucy" userId="fc26114c-1456-4dbd-af7e-8d6f300a5a38" providerId="ADAL" clId="{C05B3748-4C61-4FBA-A323-5B7F865F7E21}" dt="2020-04-15T15:24:08.017" v="198" actId="478"/>
          <ac:spMkLst>
            <pc:docMk/>
            <pc:sldMk cId="2893040652" sldId="271"/>
            <ac:spMk id="26" creationId="{E2ADF750-B0C9-490C-A789-87B7B92D30E8}"/>
          </ac:spMkLst>
        </pc:spChg>
        <pc:spChg chg="mod topLvl">
          <ac:chgData name="Wood, Lucy" userId="fc26114c-1456-4dbd-af7e-8d6f300a5a38" providerId="ADAL" clId="{C05B3748-4C61-4FBA-A323-5B7F865F7E21}" dt="2020-04-15T15:24:34.159" v="205" actId="1076"/>
          <ac:spMkLst>
            <pc:docMk/>
            <pc:sldMk cId="2893040652" sldId="271"/>
            <ac:spMk id="27" creationId="{CD806011-4143-4E15-806A-C24211AA6278}"/>
          </ac:spMkLst>
        </pc:spChg>
        <pc:spChg chg="mod">
          <ac:chgData name="Wood, Lucy" userId="fc26114c-1456-4dbd-af7e-8d6f300a5a38" providerId="ADAL" clId="{C05B3748-4C61-4FBA-A323-5B7F865F7E21}" dt="2020-04-15T15:26:27.282" v="428" actId="14100"/>
          <ac:spMkLst>
            <pc:docMk/>
            <pc:sldMk cId="2893040652" sldId="271"/>
            <ac:spMk id="30" creationId="{548B3183-0402-4734-8A96-A0481562660D}"/>
          </ac:spMkLst>
        </pc:spChg>
        <pc:spChg chg="mod">
          <ac:chgData name="Wood, Lucy" userId="fc26114c-1456-4dbd-af7e-8d6f300a5a38" providerId="ADAL" clId="{C05B3748-4C61-4FBA-A323-5B7F865F7E21}" dt="2020-04-15T15:26:09.644" v="426" actId="20577"/>
          <ac:spMkLst>
            <pc:docMk/>
            <pc:sldMk cId="2893040652" sldId="271"/>
            <ac:spMk id="31" creationId="{41421E7A-98C6-4FE5-A6B9-A7E146E15F46}"/>
          </ac:spMkLst>
        </pc:spChg>
        <pc:spChg chg="mod">
          <ac:chgData name="Wood, Lucy" userId="fc26114c-1456-4dbd-af7e-8d6f300a5a38" providerId="ADAL" clId="{C05B3748-4C61-4FBA-A323-5B7F865F7E21}" dt="2020-04-15T15:26:33.343" v="429" actId="14100"/>
          <ac:spMkLst>
            <pc:docMk/>
            <pc:sldMk cId="2893040652" sldId="271"/>
            <ac:spMk id="33" creationId="{2B87FE80-3962-4153-A6E0-E6449E3899BB}"/>
          </ac:spMkLst>
        </pc:spChg>
        <pc:spChg chg="mod">
          <ac:chgData name="Wood, Lucy" userId="fc26114c-1456-4dbd-af7e-8d6f300a5a38" providerId="ADAL" clId="{C05B3748-4C61-4FBA-A323-5B7F865F7E21}" dt="2020-04-15T15:30:48.815" v="816" actId="20577"/>
          <ac:spMkLst>
            <pc:docMk/>
            <pc:sldMk cId="2893040652" sldId="271"/>
            <ac:spMk id="34" creationId="{15A4D501-3C82-48E1-8002-DE94E40C64C4}"/>
          </ac:spMkLst>
        </pc:spChg>
        <pc:spChg chg="mod">
          <ac:chgData name="Wood, Lucy" userId="fc26114c-1456-4dbd-af7e-8d6f300a5a38" providerId="ADAL" clId="{C05B3748-4C61-4FBA-A323-5B7F865F7E21}" dt="2020-04-15T15:29:29.029" v="815" actId="14100"/>
          <ac:spMkLst>
            <pc:docMk/>
            <pc:sldMk cId="2893040652" sldId="271"/>
            <ac:spMk id="39" creationId="{0040C618-8E16-42F9-9225-0FBEA2B9DD21}"/>
          </ac:spMkLst>
        </pc:spChg>
        <pc:spChg chg="mod">
          <ac:chgData name="Wood, Lucy" userId="fc26114c-1456-4dbd-af7e-8d6f300a5a38" providerId="ADAL" clId="{C05B3748-4C61-4FBA-A323-5B7F865F7E21}" dt="2020-04-15T15:29:14.766" v="813" actId="20577"/>
          <ac:spMkLst>
            <pc:docMk/>
            <pc:sldMk cId="2893040652" sldId="271"/>
            <ac:spMk id="40" creationId="{BF8458CD-925D-4FBB-BA07-1BFA1ECEED59}"/>
          </ac:spMkLst>
        </pc:spChg>
        <pc:grpChg chg="add del mod">
          <ac:chgData name="Wood, Lucy" userId="fc26114c-1456-4dbd-af7e-8d6f300a5a38" providerId="ADAL" clId="{C05B3748-4C61-4FBA-A323-5B7F865F7E21}" dt="2020-04-15T15:24:28.003" v="204" actId="1076"/>
          <ac:grpSpMkLst>
            <pc:docMk/>
            <pc:sldMk cId="2893040652" sldId="271"/>
            <ac:grpSpMk id="25" creationId="{9CDA7BD9-485A-4E50-9BE5-CDCB29DCC649}"/>
          </ac:grpSpMkLst>
        </pc:grpChg>
        <pc:grpChg chg="mod">
          <ac:chgData name="Wood, Lucy" userId="fc26114c-1456-4dbd-af7e-8d6f300a5a38" providerId="ADAL" clId="{C05B3748-4C61-4FBA-A323-5B7F865F7E21}" dt="2020-04-15T15:26:23.881" v="427" actId="1076"/>
          <ac:grpSpMkLst>
            <pc:docMk/>
            <pc:sldMk cId="2893040652" sldId="271"/>
            <ac:grpSpMk id="29" creationId="{14BCFB54-B6E2-46EF-B653-EC915152F1FD}"/>
          </ac:grpSpMkLst>
        </pc:grpChg>
        <pc:grpChg chg="mod">
          <ac:chgData name="Wood, Lucy" userId="fc26114c-1456-4dbd-af7e-8d6f300a5a38" providerId="ADAL" clId="{C05B3748-4C61-4FBA-A323-5B7F865F7E21}" dt="2020-04-15T15:29:24.053" v="814" actId="14100"/>
          <ac:grpSpMkLst>
            <pc:docMk/>
            <pc:sldMk cId="2893040652" sldId="271"/>
            <ac:grpSpMk id="38" creationId="{0B15A17A-6B67-4C58-AEC2-7C0E2CA44FFC}"/>
          </ac:grpSpMkLst>
        </pc:grpChg>
        <pc:picChg chg="add mod modCrop">
          <ac:chgData name="Wood, Lucy" userId="fc26114c-1456-4dbd-af7e-8d6f300a5a38" providerId="ADAL" clId="{C05B3748-4C61-4FBA-A323-5B7F865F7E21}" dt="2020-04-15T15:22:30.215" v="8" actId="1076"/>
          <ac:picMkLst>
            <pc:docMk/>
            <pc:sldMk cId="2893040652" sldId="271"/>
            <ac:picMk id="3" creationId="{633527D6-58B2-4A6B-AAC2-E4FE1B1243D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41D06ED0-1F26-454B-B67A-67A563A84476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9E7AF5D8-1F05-48ED-8E4A-12DF23A77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15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44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32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376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863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74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142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2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44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97444-58CA-428B-98AD-227E882B5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FB410-21BB-4711-A41C-CFC183458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A0506-BFD3-40B0-A201-5065B24AE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FF89-3D73-4E9B-BE1E-45C87218D723}" type="datetime1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AA743-A7FC-4E80-AC63-433C4016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33622-3F99-4BA3-A8A4-8CE5512C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89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7DC0B-90F0-40DA-BF4A-1EE3344C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006052-49EC-4B26-81E2-D2F5C899F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41AF0-6649-406B-A588-44F867CB3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56BC-C05B-4CD0-AADB-EE74B56E2E70}" type="datetime1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85DB2-E2C0-4EB4-AEE3-A13B535A1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27997-F0C8-45FC-97ED-B922F9BA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72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0BB8A2-54FB-4AC4-A496-D892590803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D610B1-D4A2-49B6-AC30-EA357F9BF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FDD9E-20D5-4DD9-86E0-16EF6141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53B6-3CC2-477A-99E3-207C3D83100F}" type="datetime1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559BE-CD51-4700-B1B6-58A86EE5B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EAE30-46E0-47FE-98F5-DCC62A241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39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D870E-81AE-4784-B253-D00D0C0EC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A28E4-CFE3-4FFB-AD74-EC0B01A66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805AC-6E88-4E1D-84EB-3088DA77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1A46-AC9E-4BF9-8906-BC445D17B1B2}" type="datetime1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5CFAC-2981-4624-A8DE-57A2D041B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EE4AF-E334-44CB-9B9F-E79351CFD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48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0DC7-5601-4323-A10D-588D254E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05F0C-96A1-4C73-B74B-68A0EC2A2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98F3B-AFD0-48F5-9C17-46C277A6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3E22-76FF-4D99-A07F-FBBF05ECEFBF}" type="datetime1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375A5-8B34-4C2B-856B-3CFEB3A1B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800B6-722F-4EE0-80D4-2CCFBB3D1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8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CDDD6-4F9B-4341-A079-A473E8917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41AF4-CBC8-48EA-86F0-96AFEB2592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45709-27F0-4157-8399-B3593F72B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0CCB5-AF64-49CC-8F67-BA2176A38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538A-9AD3-4562-925B-5BA8E1AA4279}" type="datetime1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2F678-22B9-4FD5-A197-613C4CE9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36F21-E5AB-4488-BCF1-6A1281B21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6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5EBAA-3190-4245-B37E-3DAEB46A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1C23B-440B-4FB0-97D0-43709842A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5A205-5C1D-4642-B209-C65993662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F3485F-8462-47B4-BB9A-B3F920F1E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987CA-2F33-412D-9340-F633B7402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A232FB-D739-4DFC-8203-760080828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1575-FC21-4F72-9495-344C5D510227}" type="datetime1">
              <a:rPr lang="en-GB" smtClean="0"/>
              <a:t>18/04/2020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3B8FBB-DF31-48C5-9683-C792C81A7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845900-2A29-4133-83AA-BFA2D357E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6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39E89-3A24-404C-946F-F43494EA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78F2A0-688D-4B10-9E72-75FB76E5C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51E68-C151-435A-8222-B9BB1983971F}" type="datetime1">
              <a:rPr lang="en-GB" smtClean="0"/>
              <a:t>18/04/2020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B98D39-A7CB-40EC-99AC-F1324743E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6C117-ECF8-4BDE-8CC7-67F6A103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92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2F8F1A-6632-4ABC-A61D-3BE1B3128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EFFC-3947-4643-9571-C2489B0870C8}" type="datetime1">
              <a:rPr lang="en-GB" smtClean="0"/>
              <a:t>18/04/2020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F8E694-2B38-4796-9FD2-13C7DAF7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D8A79-9033-422B-B9BB-F20BC7E1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55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69243-003E-47B1-AD28-C56A4E49D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E5A77-550E-49D8-8474-689AC13D4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6DE0A-935F-4B30-B821-68478F09E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3F4C1-283B-45BB-9447-FB75EEB6A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9DB68-5464-4523-A98B-CD2C608C43DC}" type="datetime1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19CDB-0338-4E6F-9A81-A5B19CCA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02D56-D0C8-4321-9F79-72B1C77C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5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BAC76-CD2C-483F-9CC7-EEF6F9BD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7DC319-AB35-4701-9C71-DB1649A26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51A90-712A-49C8-89D7-82AF293B0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53047-E8E1-48B2-B254-778FF3596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0A09-9D51-442A-B7A6-706333BF911A}" type="datetime1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5E357-C5AA-4421-A821-6DFBCB38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DD2B9-6535-407F-A1E8-A0BD7E4A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61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B4564F-4FD9-4507-BD69-91924AE6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140F4-3B65-46B0-B87E-C7D52E6EB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AA53A-0EB5-44D4-8A53-07091BAA7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5C36-F3BD-434E-AA9E-4419F7793A4E}" type="datetime1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D27F9-EA9B-4195-AAB7-07CD07BF2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D8AED-EDA7-4635-BAF1-60886372A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95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clips/z284d2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s://ptes.org/campaigns/hedgehogs/" TargetMode="Externa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hyperlink" Target="https://www.britishhedgehogs.org.uk/" TargetMode="Externa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s://www.bbc.co.uk/bitesize/clips/z2ynvcw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hyperlink" Target="https://www.wildlifetrusts.org/wildlife-and-wild-places/saving-species/water-vol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 descr="Aerial view of icebergs in Antarctica">
            <a:extLst>
              <a:ext uri="{FF2B5EF4-FFF2-40B4-BE49-F238E27FC236}">
                <a16:creationId xmlns:a16="http://schemas.microsoft.com/office/drawing/2014/main" id="{7CEEB49D-698B-4C1C-A5DA-04047682DB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0249" y="469643"/>
            <a:ext cx="8901751" cy="5924359"/>
          </a:xfr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F6FC01-7A4C-42A0-A671-9933A7CC75A2}"/>
              </a:ext>
            </a:extLst>
          </p:cNvPr>
          <p:cNvSpPr/>
          <p:nvPr/>
        </p:nvSpPr>
        <p:spPr>
          <a:xfrm>
            <a:off x="0" y="6940"/>
            <a:ext cx="7219950" cy="6824678"/>
          </a:xfrm>
          <a:custGeom>
            <a:avLst/>
            <a:gdLst>
              <a:gd name="connsiteX0" fmla="*/ 5164852 w 5265336"/>
              <a:gd name="connsiteY0" fmla="*/ 90435 h 7355394"/>
              <a:gd name="connsiteX1" fmla="*/ 2642716 w 5265336"/>
              <a:gd name="connsiteY1" fmla="*/ 7285055 h 7355394"/>
              <a:gd name="connsiteX2" fmla="*/ 0 w 5265336"/>
              <a:gd name="connsiteY2" fmla="*/ 7355394 h 7355394"/>
              <a:gd name="connsiteX3" fmla="*/ 10048 w 5265336"/>
              <a:gd name="connsiteY3" fmla="*/ 20097 h 7355394"/>
              <a:gd name="connsiteX4" fmla="*/ 5265336 w 5265336"/>
              <a:gd name="connsiteY4" fmla="*/ 0 h 7355394"/>
              <a:gd name="connsiteX5" fmla="*/ 5255288 w 5265336"/>
              <a:gd name="connsiteY5" fmla="*/ 0 h 735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336" h="7355394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E50E18B-F434-4647-9123-D05FAAB53E96}"/>
              </a:ext>
            </a:extLst>
          </p:cNvPr>
          <p:cNvSpPr txBox="1">
            <a:spLocks/>
          </p:cNvSpPr>
          <p:nvPr/>
        </p:nvSpPr>
        <p:spPr>
          <a:xfrm>
            <a:off x="722630" y="641564"/>
            <a:ext cx="5422900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4400" kern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Living things and their habitats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DA896D1-C048-4C77-9F3B-54911F60C082}"/>
              </a:ext>
            </a:extLst>
          </p:cNvPr>
          <p:cNvSpPr/>
          <p:nvPr/>
        </p:nvSpPr>
        <p:spPr>
          <a:xfrm>
            <a:off x="722630" y="2145506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>
                <a:moveTo>
                  <a:pt x="0" y="0"/>
                </a:moveTo>
                <a:lnTo>
                  <a:pt x="810006" y="0"/>
                </a:lnTo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D86310-5FDD-4454-92F2-FCB9396B3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300" y="7251692"/>
            <a:ext cx="1981200" cy="2891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571E163-626D-475E-A518-59C3025AF857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FD0E528-065B-4B07-8252-55F07F81D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8C883CF-17F6-4C7B-A00B-B3E4BA853FC3}"/>
              </a:ext>
            </a:extLst>
          </p:cNvPr>
          <p:cNvSpPr/>
          <p:nvPr/>
        </p:nvSpPr>
        <p:spPr>
          <a:xfrm>
            <a:off x="0" y="28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B370D3A3-4B18-46A8-9623-BCE4A8D48555}"/>
              </a:ext>
            </a:extLst>
          </p:cNvPr>
          <p:cNvSpPr txBox="1">
            <a:spLocks/>
          </p:cNvSpPr>
          <p:nvPr/>
        </p:nvSpPr>
        <p:spPr>
          <a:xfrm>
            <a:off x="717550" y="2362546"/>
            <a:ext cx="427154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dirty="0">
                <a:solidFill>
                  <a:schemeClr val="bg1"/>
                </a:solidFill>
              </a:rPr>
              <a:t>Changing environments: seasonal changes and changes due to human activity</a:t>
            </a:r>
          </a:p>
        </p:txBody>
      </p:sp>
      <p:sp>
        <p:nvSpPr>
          <p:cNvPr id="20" name="Title 6">
            <a:extLst>
              <a:ext uri="{FF2B5EF4-FFF2-40B4-BE49-F238E27FC236}">
                <a16:creationId xmlns:a16="http://schemas.microsoft.com/office/drawing/2014/main" id="{84AD8CF2-1F27-4141-A103-04168FC7AC96}"/>
              </a:ext>
            </a:extLst>
          </p:cNvPr>
          <p:cNvSpPr txBox="1">
            <a:spLocks/>
          </p:cNvSpPr>
          <p:nvPr/>
        </p:nvSpPr>
        <p:spPr>
          <a:xfrm>
            <a:off x="717550" y="5439710"/>
            <a:ext cx="54229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Year 4</a:t>
            </a:r>
          </a:p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Age 8-9 </a:t>
            </a:r>
            <a:b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endParaRPr lang="en-GB" sz="2400" i="1" kern="0" dirty="0">
              <a:solidFill>
                <a:schemeClr val="bg1"/>
              </a:solidFill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7D18EC0-71FE-4588-85DE-3D465BC6C2B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7491368" y="608007"/>
            <a:ext cx="4456021" cy="576911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48DBB14-452D-48E7-8FC6-16F403D91C1C}"/>
              </a:ext>
            </a:extLst>
          </p:cNvPr>
          <p:cNvSpPr txBox="1"/>
          <p:nvPr/>
        </p:nvSpPr>
        <p:spPr>
          <a:xfrm>
            <a:off x="7709483" y="425177"/>
            <a:ext cx="39789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For parents</a:t>
            </a:r>
          </a:p>
          <a:p>
            <a:r>
              <a:rPr lang="en-GB" i="1" dirty="0">
                <a:solidFill>
                  <a:schemeClr val="bg1"/>
                </a:solidFill>
              </a:rPr>
              <a:t>Thank you for supporting your child’s learning in science.</a:t>
            </a:r>
          </a:p>
          <a:p>
            <a:r>
              <a:rPr lang="en-GB" b="1" i="1" dirty="0">
                <a:solidFill>
                  <a:schemeClr val="bg1"/>
                </a:solidFill>
              </a:rPr>
              <a:t>Before the session: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Please read slide 2 so you know what your child is learning and what you need to get ready.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As an alternative to lined paper, slide 5 may be printed for your child to record on.</a:t>
            </a:r>
          </a:p>
          <a:p>
            <a:pPr fontAlgn="base"/>
            <a:r>
              <a:rPr lang="en-GB" b="1" i="1" dirty="0">
                <a:solidFill>
                  <a:schemeClr val="bg1"/>
                </a:solidFill>
              </a:rPr>
              <a:t>During the session: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Share the learning intentions on slide 2.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Support your child with the main activities on slides 3 to 6, as needed.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Slide 7 is a further, optional activity.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Slide 8 has a glossary of key terms.</a:t>
            </a:r>
          </a:p>
          <a:p>
            <a:pPr fontAlgn="base"/>
            <a:r>
              <a:rPr lang="en-GB" b="1" i="1" dirty="0">
                <a:solidFill>
                  <a:schemeClr val="bg1"/>
                </a:solidFill>
              </a:rPr>
              <a:t>Reviewing with your child: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Slide 9 gives an idea of what your child may produce.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39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4140"/>
            <a:ext cx="5181600" cy="28476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Key Learning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b="1" dirty="0"/>
              <a:t>Environments</a:t>
            </a:r>
            <a:r>
              <a:rPr lang="en-GB" sz="2000" dirty="0"/>
              <a:t> change with the </a:t>
            </a:r>
            <a:r>
              <a:rPr lang="en-GB" sz="2000" b="1" dirty="0"/>
              <a:t>seasons</a:t>
            </a:r>
            <a:r>
              <a:rPr lang="en-GB" sz="2000" dirty="0"/>
              <a:t>.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dirty="0"/>
              <a:t>Living things may change their behaviour in different seasons. Some animals may </a:t>
            </a:r>
            <a:r>
              <a:rPr lang="en-GB" sz="2000" b="1" dirty="0"/>
              <a:t>hibernate</a:t>
            </a:r>
            <a:r>
              <a:rPr lang="en-GB" sz="2000" dirty="0"/>
              <a:t>.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dirty="0"/>
              <a:t>Humans can cause the environment to change. This can be in a good way or in a bad way. There can be a positive or a negative </a:t>
            </a:r>
            <a:r>
              <a:rPr lang="en-GB" sz="2000" b="1" dirty="0"/>
              <a:t>human impact</a:t>
            </a:r>
            <a:r>
              <a:rPr lang="en-GB" sz="2000" dirty="0"/>
              <a:t>.</a:t>
            </a:r>
            <a:endParaRPr lang="en-GB" sz="20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5DACEB-595C-438F-A77A-E53F98A2A227}"/>
              </a:ext>
            </a:extLst>
          </p:cNvPr>
          <p:cNvSpPr txBox="1">
            <a:spLocks/>
          </p:cNvSpPr>
          <p:nvPr/>
        </p:nvSpPr>
        <p:spPr>
          <a:xfrm>
            <a:off x="6141599" y="1644140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b="1" dirty="0">
                <a:solidFill>
                  <a:srgbClr val="0070C0"/>
                </a:solidFill>
              </a:rPr>
              <a:t>Activities </a:t>
            </a:r>
            <a:r>
              <a:rPr lang="en-GB" sz="2000" dirty="0">
                <a:solidFill>
                  <a:srgbClr val="0070C0"/>
                </a:solidFill>
              </a:rPr>
              <a:t>(</a:t>
            </a:r>
            <a:r>
              <a:rPr lang="en-GB" sz="2000">
                <a:solidFill>
                  <a:srgbClr val="0070C0"/>
                </a:solidFill>
              </a:rPr>
              <a:t>pages 3-6): </a:t>
            </a:r>
            <a:r>
              <a:rPr lang="en-GB" sz="2000" dirty="0">
                <a:solidFill>
                  <a:srgbClr val="0070C0"/>
                </a:solidFill>
              </a:rPr>
              <a:t>30 - 40 mins</a:t>
            </a:r>
          </a:p>
          <a:p>
            <a:r>
              <a:rPr lang="en-GB" sz="2000" dirty="0">
                <a:solidFill>
                  <a:srgbClr val="0070C0"/>
                </a:solidFill>
              </a:rPr>
              <a:t>Use paper, a ruler and a pencil.</a:t>
            </a:r>
          </a:p>
          <a:p>
            <a:r>
              <a:rPr lang="en-GB" sz="2000" dirty="0">
                <a:solidFill>
                  <a:srgbClr val="0070C0"/>
                </a:solidFill>
              </a:rPr>
              <a:t>Alternatively, print page 6 as a worksheet.</a:t>
            </a: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70C0"/>
                </a:solidFill>
              </a:rPr>
              <a:t>Find out more… </a:t>
            </a:r>
            <a:r>
              <a:rPr lang="en-GB" sz="2000" dirty="0">
                <a:solidFill>
                  <a:srgbClr val="0070C0"/>
                </a:solidFill>
              </a:rPr>
              <a:t>(page 7): 20 mins </a:t>
            </a:r>
          </a:p>
          <a:p>
            <a:r>
              <a:rPr lang="en-GB" sz="2000" dirty="0">
                <a:solidFill>
                  <a:srgbClr val="0070C0"/>
                </a:solidFill>
              </a:rPr>
              <a:t>You may like to find out more about water voles and their habitats.</a:t>
            </a: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E22C57-FD54-40A0-AEBD-999E75A7D497}"/>
              </a:ext>
            </a:extLst>
          </p:cNvPr>
          <p:cNvSpPr txBox="1">
            <a:spLocks/>
          </p:cNvSpPr>
          <p:nvPr/>
        </p:nvSpPr>
        <p:spPr>
          <a:xfrm>
            <a:off x="838198" y="4708829"/>
            <a:ext cx="5181600" cy="14681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GB" sz="2000" dirty="0"/>
              <a:t>I can…</a:t>
            </a:r>
          </a:p>
          <a:p>
            <a:pPr>
              <a:lnSpc>
                <a:spcPct val="120000"/>
              </a:lnSpc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Describe how hedgehogs change their behaviour in different seasons.</a:t>
            </a:r>
          </a:p>
          <a:p>
            <a:pPr>
              <a:lnSpc>
                <a:spcPct val="120000"/>
              </a:lnSpc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Make a campaign poster for helping to protect hedgehogs and their habitats.</a:t>
            </a:r>
            <a:endParaRPr lang="en-GB" sz="2000" dirty="0"/>
          </a:p>
        </p:txBody>
      </p:sp>
      <p:pic>
        <p:nvPicPr>
          <p:cNvPr id="14" name="Picture 13" descr="Notepad, Memo, Pencil, Writing, Note">
            <a:extLst>
              <a:ext uri="{FF2B5EF4-FFF2-40B4-BE49-F238E27FC236}">
                <a16:creationId xmlns:a16="http://schemas.microsoft.com/office/drawing/2014/main" id="{D2F26988-8158-475C-894D-C3AB91357DB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372" y="2932182"/>
            <a:ext cx="835092" cy="8007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D9418F-00D6-4FF9-B94B-9975B41823ED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7F3739-BE8E-4DEA-B82C-7D9E386EA083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3E3D1E-5D9F-4E60-B95D-190BA7EADA15}"/>
              </a:ext>
            </a:extLst>
          </p:cNvPr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Living things and their habitats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0525B5-9B65-4FB3-AF95-6A060BCC4DA9}"/>
              </a:ext>
            </a:extLst>
          </p:cNvPr>
          <p:cNvSpPr txBox="1"/>
          <p:nvPr/>
        </p:nvSpPr>
        <p:spPr>
          <a:xfrm>
            <a:off x="1468072" y="500744"/>
            <a:ext cx="1025870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chemeClr val="bg1"/>
                </a:solidFill>
              </a:rPr>
              <a:t>Changing environments: seasonal changes and changes due to human activity</a:t>
            </a:r>
          </a:p>
          <a:p>
            <a:endParaRPr lang="en-GB" sz="22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4D2724-AEC4-465E-B815-09BCE5D79805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AE4EE7A-4177-4401-AEAD-C984156A45D8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68CE5E-304A-4A0E-B22D-E5B20205A714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19" name="Picture 1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C3A7CF5B-9313-4B80-B040-4ABFCBA6A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7F827F-5FAB-4563-8F02-59EA9963AB0B}"/>
              </a:ext>
            </a:extLst>
          </p:cNvPr>
          <p:cNvSpPr txBox="1"/>
          <p:nvPr/>
        </p:nvSpPr>
        <p:spPr>
          <a:xfrm>
            <a:off x="162727" y="6429352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674C288-474A-4FDA-A73D-9BBC9F6123B0}" type="slidenum">
              <a:rPr lang="en-GB" smtClean="0">
                <a:solidFill>
                  <a:schemeClr val="bg1"/>
                </a:solidFill>
              </a:rPr>
              <a:t>2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6" name="Picture 15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B4565602-D1B4-4414-B646-F464EE52DB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" y="55164"/>
            <a:ext cx="1082042" cy="10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5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1799"/>
            <a:ext cx="5181600" cy="4532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000" dirty="0"/>
              <a:t>The hedgehog is one of the animals featured in the ‘food chain game’ you played last lesson.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/>
              <a:t>Can you remember some of the food hedgehogs like to eat?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096000" y="1591800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Hedgehogs are </a:t>
            </a:r>
            <a:r>
              <a:rPr lang="en-GB" sz="2000" b="1" dirty="0"/>
              <a:t>omnivores</a:t>
            </a:r>
            <a:r>
              <a:rPr lang="en-GB" sz="2000" dirty="0"/>
              <a:t>, although they prefer minibeasts such as insects, slugs, snails and worms to berries!</a:t>
            </a:r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>
                <a:solidFill>
                  <a:srgbClr val="0070C0"/>
                </a:solidFill>
              </a:rPr>
              <a:t>Do you think they eat the same food all year round?</a:t>
            </a:r>
          </a:p>
          <a:p>
            <a:r>
              <a:rPr lang="en-GB" sz="2000" dirty="0">
                <a:solidFill>
                  <a:srgbClr val="0070C0"/>
                </a:solidFill>
              </a:rPr>
              <a:t>Talk or think about how the changing seasons might affect hedgehogs. </a:t>
            </a:r>
          </a:p>
          <a:p>
            <a:endParaRPr lang="en-GB" sz="20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D1FA60-ED12-4A13-9DA3-FD2EBF8C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3</a:t>
            </a:fld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FDF4C0-C224-46E5-9D67-7672FBFC28EB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C498DC-383D-4B5D-90C9-74B254E75BE6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2B1460-68BA-41EA-8E04-FE8CEB44D387}"/>
              </a:ext>
            </a:extLst>
          </p:cNvPr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Explore, review, think, talk….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BC067D-E150-42C8-9D17-25B92C153A9D}"/>
              </a:ext>
            </a:extLst>
          </p:cNvPr>
          <p:cNvSpPr txBox="1"/>
          <p:nvPr/>
        </p:nvSpPr>
        <p:spPr>
          <a:xfrm>
            <a:off x="1468072" y="500744"/>
            <a:ext cx="87828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What do you already know about hedgehogs?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CE5610-FD66-484D-ABD1-35E31FB26A29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(5 minutes)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7122AC-BA51-4544-985E-99A5969DA1C3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67CFBB1-972D-4335-9632-0211EFA7F822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75F929-0179-4726-B990-35716BACECB4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23" name="Picture 2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A216C370-FCE0-44A3-AB78-64E1D2CB6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7557637-2707-4CF1-B0B2-AFE0B2FC8EAC}"/>
              </a:ext>
            </a:extLst>
          </p:cNvPr>
          <p:cNvSpPr txBox="1"/>
          <p:nvPr/>
        </p:nvSpPr>
        <p:spPr>
          <a:xfrm>
            <a:off x="162727" y="6441335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CC4002-0F26-4D68-B110-598710F50EEB}" type="slidenum">
              <a:rPr lang="en-GB" smtClean="0">
                <a:solidFill>
                  <a:schemeClr val="bg1"/>
                </a:solidFill>
              </a:rPr>
              <a:t>3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9" name="Picture 28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C4DB7A4D-DD03-467E-A1CE-75676305C0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" y="55164"/>
            <a:ext cx="1082042" cy="1082042"/>
          </a:xfrm>
          <a:prstGeom prst="rect">
            <a:avLst/>
          </a:prstGeom>
        </p:spPr>
      </p:pic>
      <p:pic>
        <p:nvPicPr>
          <p:cNvPr id="25" name="Picture 24" descr="Hedgehog Child, Hedgehog, Young Hedgehog">
            <a:extLst>
              <a:ext uri="{FF2B5EF4-FFF2-40B4-BE49-F238E27FC236}">
                <a16:creationId xmlns:a16="http://schemas.microsoft.com/office/drawing/2014/main" id="{9F9A60D8-E1CD-4DD9-BDA3-EB0B7505AB1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62" y="3123443"/>
            <a:ext cx="2779395" cy="1851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Hedgehog Child, Young Hedgehog, Hedgehog">
            <a:extLst>
              <a:ext uri="{FF2B5EF4-FFF2-40B4-BE49-F238E27FC236}">
                <a16:creationId xmlns:a16="http://schemas.microsoft.com/office/drawing/2014/main" id="{DB19A1A6-789B-4BF2-9580-F9DEB888B2A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237" y="4052130"/>
            <a:ext cx="2667000" cy="1845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Bramble, Blackberry, Shrub, Thorny">
            <a:extLst>
              <a:ext uri="{FF2B5EF4-FFF2-40B4-BE49-F238E27FC236}">
                <a16:creationId xmlns:a16="http://schemas.microsoft.com/office/drawing/2014/main" id="{E30F7E58-85D8-492A-BEC1-53017B139C4D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038" y="2594805"/>
            <a:ext cx="1600151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Snail, Black, Dirt, Environment, Grass">
            <a:extLst>
              <a:ext uri="{FF2B5EF4-FFF2-40B4-BE49-F238E27FC236}">
                <a16:creationId xmlns:a16="http://schemas.microsoft.com/office/drawing/2014/main" id="{4B1850F1-A11D-4AA1-9CA8-83E4D8F9942A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5" r="26646" b="14117"/>
          <a:stretch/>
        </p:blipFill>
        <p:spPr bwMode="auto">
          <a:xfrm>
            <a:off x="6555467" y="2594805"/>
            <a:ext cx="1661160" cy="1057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Worm, Earthworm, Annelid, Belt Worm">
            <a:extLst>
              <a:ext uri="{FF2B5EF4-FFF2-40B4-BE49-F238E27FC236}">
                <a16:creationId xmlns:a16="http://schemas.microsoft.com/office/drawing/2014/main" id="{EA572F38-9E9A-4ADE-969E-025B4623C6AB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9" b="27705"/>
          <a:stretch/>
        </p:blipFill>
        <p:spPr bwMode="auto">
          <a:xfrm>
            <a:off x="7107307" y="3738807"/>
            <a:ext cx="2898924" cy="7067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284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26385"/>
            <a:ext cx="5181600" cy="4532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200" dirty="0"/>
              <a:t>Watch this clip about a hedgehog throughout the year.</a:t>
            </a:r>
          </a:p>
          <a:p>
            <a:pPr>
              <a:lnSpc>
                <a:spcPct val="100000"/>
              </a:lnSpc>
            </a:pPr>
            <a:r>
              <a:rPr lang="en-GB" sz="2200" dirty="0"/>
              <a:t>Try to jot down notes about their behaviour and what they find to eat.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hlinkClick r:id="rId3"/>
              </a:rPr>
              <a:t>https://www.bbc.co.uk/bitesize/clips/z284d2p</a:t>
            </a:r>
            <a:endParaRPr lang="en-GB" sz="1800" dirty="0"/>
          </a:p>
          <a:p>
            <a:pPr marL="0" indent="0">
              <a:lnSpc>
                <a:spcPct val="100000"/>
              </a:lnSpc>
              <a:buNone/>
            </a:pPr>
            <a:endParaRPr lang="en-GB" sz="22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172202" y="1626385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 may have noticed: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tx1"/>
                </a:solidFill>
              </a:rPr>
              <a:t>Hedgehogs are active at night and have a good sense of smell to find food. They eat slugs, snails and worms.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0070C0"/>
                </a:solidFill>
              </a:rPr>
              <a:t>In summer, hedgehogs give birth and feed their hoglets on milk. After three weeks, a mother hedgehog will show her hoglets where to find food.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tx1"/>
                </a:solidFill>
              </a:rPr>
              <a:t>Hedgehogs may eat berries or fruit in summer and autumn.  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0070C0"/>
                </a:solidFill>
              </a:rPr>
              <a:t>In the autumn, hedgehogs eat as much as they can to build up body fat.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tx1"/>
                </a:solidFill>
              </a:rPr>
              <a:t>In winter, hedgehogs hibernate. They fall into a deep sleep and do not eat.</a:t>
            </a:r>
          </a:p>
          <a:p>
            <a:pPr>
              <a:lnSpc>
                <a:spcPct val="110000"/>
              </a:lnSpc>
            </a:pPr>
            <a:endParaRPr lang="en-GB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933D13-2E13-426F-8889-57DB07D52A00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6AB09C-B8E5-42A4-B189-890047EBC83B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F2C311-02AA-4EF7-B87F-16A20FEE5352}"/>
              </a:ext>
            </a:extLst>
          </p:cNvPr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Watch, read, listen…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2D6F00-3F95-4C86-9E3A-2134F398488C}"/>
              </a:ext>
            </a:extLst>
          </p:cNvPr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Hedgehogs change their behaviour with the seasons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B3DDCF-3F51-4AAE-B72D-05FA9D1C3922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(10 minutes)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629D61-E092-4B1E-ABDD-D03F630CD850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F9788D-7153-4ACB-9E7E-92A934BFEBE8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79F925-C708-41E8-A60E-874E22A10BB0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22" name="Picture 21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329569BE-8C42-470D-AD08-3554ABA2F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D6CAE3C-4905-4FCB-9154-AF98DBB51F41}"/>
              </a:ext>
            </a:extLst>
          </p:cNvPr>
          <p:cNvSpPr txBox="1"/>
          <p:nvPr/>
        </p:nvSpPr>
        <p:spPr>
          <a:xfrm>
            <a:off x="147782" y="6429352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30" name="Picture 29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2C5C780F-3CAB-4D11-AF11-A3B4AA7A1C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" y="55164"/>
            <a:ext cx="1082042" cy="1082042"/>
          </a:xfrm>
          <a:prstGeom prst="rect">
            <a:avLst/>
          </a:prstGeom>
        </p:spPr>
      </p:pic>
      <p:pic>
        <p:nvPicPr>
          <p:cNvPr id="25" name="Picture 24" descr="Hedgehog, Run, Race, Garden, Spur">
            <a:extLst>
              <a:ext uri="{FF2B5EF4-FFF2-40B4-BE49-F238E27FC236}">
                <a16:creationId xmlns:a16="http://schemas.microsoft.com/office/drawing/2014/main" id="{E5F7F3EF-0C79-4949-A063-5D4571D9A74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555" y="3673230"/>
            <a:ext cx="4064830" cy="2282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865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26385"/>
            <a:ext cx="5181600" cy="4532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200" dirty="0"/>
              <a:t>It is estimated there were 30 million hedgehogs in the UK in the 1950s.</a:t>
            </a:r>
          </a:p>
          <a:p>
            <a:pPr>
              <a:lnSpc>
                <a:spcPct val="100000"/>
              </a:lnSpc>
            </a:pPr>
            <a:r>
              <a:rPr lang="en-GB" sz="2200" dirty="0"/>
              <a:t>A recent survey suggests there are now between 1 and 1.5 million hedgehogs.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200" dirty="0">
                <a:solidFill>
                  <a:srgbClr val="0070C0"/>
                </a:solidFill>
              </a:rPr>
              <a:t>Can you think of reasons why hedgehog numbers have fallen?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172202" y="1626385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Organisations such as </a:t>
            </a:r>
            <a:r>
              <a:rPr lang="en-GB" sz="2000" dirty="0"/>
              <a:t>People’s Trust for Endangered Species (PTES) and the British Hedgehog Preservation Society campaign for the protection of hedgehogs and their habitats.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000" dirty="0"/>
              <a:t>Find out about their work: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600" dirty="0">
                <a:hlinkClick r:id="rId3"/>
              </a:rPr>
              <a:t>https://ptes.org/campaigns/hedgehogs/</a:t>
            </a:r>
            <a:endParaRPr lang="en-GB" sz="1600" dirty="0"/>
          </a:p>
          <a:p>
            <a:pPr marL="0" indent="0">
              <a:lnSpc>
                <a:spcPct val="110000"/>
              </a:lnSpc>
              <a:buNone/>
            </a:pPr>
            <a:r>
              <a:rPr lang="en-GB" sz="1600" dirty="0">
                <a:hlinkClick r:id="rId4"/>
              </a:rPr>
              <a:t>https://www.britishhedgehogs.org.uk/</a:t>
            </a:r>
            <a:endParaRPr lang="en-GB" sz="1600" dirty="0"/>
          </a:p>
          <a:p>
            <a:pPr>
              <a:lnSpc>
                <a:spcPct val="110000"/>
              </a:lnSpc>
            </a:pPr>
            <a:r>
              <a:rPr lang="en-GB" sz="2000" dirty="0">
                <a:solidFill>
                  <a:srgbClr val="0070C0"/>
                </a:solidFill>
              </a:rPr>
              <a:t>Design a campaign poster to support making gardens more ‘hedgehog friendly’. You may like to look at the ideas on the next slide to help you.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en-GB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933D13-2E13-426F-8889-57DB07D52A00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6AB09C-B8E5-42A4-B189-890047EBC83B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F2C311-02AA-4EF7-B87F-16A20FEE5352}"/>
              </a:ext>
            </a:extLst>
          </p:cNvPr>
          <p:cNvSpPr txBox="1"/>
          <p:nvPr/>
        </p:nvSpPr>
        <p:spPr>
          <a:xfrm>
            <a:off x="1468072" y="-35644"/>
            <a:ext cx="8723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Hedgehogs under threat – human impact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2D6F00-3F95-4C86-9E3A-2134F398488C}"/>
              </a:ext>
            </a:extLst>
          </p:cNvPr>
          <p:cNvSpPr txBox="1"/>
          <p:nvPr/>
        </p:nvSpPr>
        <p:spPr>
          <a:xfrm>
            <a:off x="1468072" y="500744"/>
            <a:ext cx="97548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Design a campaign poster to support making gardens more ‘hedgehog friendly’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B3DDCF-3F51-4AAE-B72D-05FA9D1C3922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(page 5-6: 30 minutes)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629D61-E092-4B1E-ABDD-D03F630CD850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F9788D-7153-4ACB-9E7E-92A934BFEBE8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79F925-C708-41E8-A60E-874E22A10BB0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22" name="Picture 21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329569BE-8C42-470D-AD08-3554ABA2F0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D6CAE3C-4905-4FCB-9154-AF98DBB51F41}"/>
              </a:ext>
            </a:extLst>
          </p:cNvPr>
          <p:cNvSpPr txBox="1"/>
          <p:nvPr/>
        </p:nvSpPr>
        <p:spPr>
          <a:xfrm>
            <a:off x="147782" y="6429352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30" name="Picture 29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2C5C780F-3CAB-4D11-AF11-A3B4AA7A1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" y="55164"/>
            <a:ext cx="1082042" cy="1082042"/>
          </a:xfrm>
          <a:prstGeom prst="rect">
            <a:avLst/>
          </a:prstGeom>
        </p:spPr>
      </p:pic>
      <p:pic>
        <p:nvPicPr>
          <p:cNvPr id="27" name="Picture 26" descr="calm water of pond surrounded by plants and flowers">
            <a:extLst>
              <a:ext uri="{FF2B5EF4-FFF2-40B4-BE49-F238E27FC236}">
                <a16:creationId xmlns:a16="http://schemas.microsoft.com/office/drawing/2014/main" id="{AB8D972D-DB15-4F61-99DC-C0F508E0AA6F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54" y="4166951"/>
            <a:ext cx="2001500" cy="1374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photography of pathway">
            <a:extLst>
              <a:ext uri="{FF2B5EF4-FFF2-40B4-BE49-F238E27FC236}">
                <a16:creationId xmlns:a16="http://schemas.microsoft.com/office/drawing/2014/main" id="{4F6336BA-39C2-43AD-8622-3235023995A5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609" y="4114588"/>
            <a:ext cx="1945696" cy="1426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Hedgehog Child, Young Hedgehog, Hedgehog">
            <a:extLst>
              <a:ext uri="{FF2B5EF4-FFF2-40B4-BE49-F238E27FC236}">
                <a16:creationId xmlns:a16="http://schemas.microsoft.com/office/drawing/2014/main" id="{07B62A66-ADC7-4820-8ACD-C117EEDDDC9E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0" t="-592" r="31890" b="592"/>
          <a:stretch/>
        </p:blipFill>
        <p:spPr bwMode="auto">
          <a:xfrm>
            <a:off x="10129837" y="3063630"/>
            <a:ext cx="937509" cy="1313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7470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34" y="257452"/>
            <a:ext cx="3317289" cy="62763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200" dirty="0">
                <a:solidFill>
                  <a:srgbClr val="7030A0"/>
                </a:solidFill>
              </a:rPr>
              <a:t>Design a campaign poster to encourage people with gardens to be more ‘hedgehog friendly’.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200" dirty="0">
                <a:solidFill>
                  <a:srgbClr val="7030A0"/>
                </a:solidFill>
              </a:rPr>
              <a:t>Choose </a:t>
            </a:r>
            <a:r>
              <a:rPr lang="en-GB" sz="2200">
                <a:solidFill>
                  <a:srgbClr val="7030A0"/>
                </a:solidFill>
              </a:rPr>
              <a:t>the issues </a:t>
            </a:r>
            <a:r>
              <a:rPr lang="en-GB" sz="2200" dirty="0">
                <a:solidFill>
                  <a:srgbClr val="7030A0"/>
                </a:solidFill>
              </a:rPr>
              <a:t>you think are most important.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200" i="1" dirty="0">
                <a:solidFill>
                  <a:schemeClr val="tx1"/>
                </a:solidFill>
              </a:rPr>
              <a:t>For example:</a:t>
            </a:r>
          </a:p>
          <a:p>
            <a:pPr>
              <a:lnSpc>
                <a:spcPct val="120000"/>
              </a:lnSpc>
            </a:pPr>
            <a:r>
              <a:rPr lang="en-GB" sz="2200" dirty="0">
                <a:solidFill>
                  <a:schemeClr val="tx1"/>
                </a:solidFill>
              </a:rPr>
              <a:t>Close-panel fences and garden walls can stop hedgehogs moving to find food and a mate.</a:t>
            </a:r>
          </a:p>
          <a:p>
            <a:pPr>
              <a:lnSpc>
                <a:spcPct val="120000"/>
              </a:lnSpc>
            </a:pPr>
            <a:r>
              <a:rPr lang="en-GB" sz="2200" dirty="0">
                <a:solidFill>
                  <a:schemeClr val="tx1"/>
                </a:solidFill>
              </a:rPr>
              <a:t>Garden chemicals can kill animals which hedgehogs like to eat, like slugs and snails.</a:t>
            </a:r>
          </a:p>
          <a:p>
            <a:pPr>
              <a:lnSpc>
                <a:spcPct val="120000"/>
              </a:lnSpc>
            </a:pPr>
            <a:r>
              <a:rPr lang="en-GB" sz="2200" dirty="0">
                <a:solidFill>
                  <a:schemeClr val="tx1"/>
                </a:solidFill>
              </a:rPr>
              <a:t>Pond edges can be too steep for hedgehogs to climb.</a:t>
            </a:r>
          </a:p>
          <a:p>
            <a:pPr>
              <a:lnSpc>
                <a:spcPct val="120000"/>
              </a:lnSpc>
            </a:pPr>
            <a:r>
              <a:rPr lang="en-GB" sz="2200" dirty="0">
                <a:solidFill>
                  <a:schemeClr val="tx1"/>
                </a:solidFill>
              </a:rPr>
              <a:t>Hedgehogs prefer rough areas or bonfire piles for hiding or hibernation - but take care when burning or strimming!</a:t>
            </a:r>
          </a:p>
          <a:p>
            <a:pPr>
              <a:lnSpc>
                <a:spcPct val="120000"/>
              </a:lnSpc>
            </a:pPr>
            <a:r>
              <a:rPr lang="en-GB" sz="2200" dirty="0">
                <a:solidFill>
                  <a:schemeClr val="tx1"/>
                </a:solidFill>
              </a:rPr>
              <a:t>Loose netting and litter can catch round a hedgehog.</a:t>
            </a:r>
          </a:p>
          <a:p>
            <a:pPr marL="0" indent="0">
              <a:lnSpc>
                <a:spcPct val="120000"/>
              </a:lnSpc>
              <a:buNone/>
            </a:pPr>
            <a:endParaRPr lang="en-GB" sz="2200" dirty="0">
              <a:solidFill>
                <a:srgbClr val="7030A0"/>
              </a:solidFill>
            </a:endParaRPr>
          </a:p>
          <a:p>
            <a:pPr>
              <a:lnSpc>
                <a:spcPct val="120000"/>
              </a:lnSpc>
            </a:pPr>
            <a:endParaRPr lang="en-GB" sz="22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200" dirty="0">
              <a:solidFill>
                <a:srgbClr val="7030A0"/>
              </a:solidFill>
            </a:endParaRPr>
          </a:p>
          <a:p>
            <a:pPr>
              <a:lnSpc>
                <a:spcPct val="120000"/>
              </a:lnSpc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endParaRPr lang="en-GB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3751487" y="146767"/>
            <a:ext cx="7712155" cy="6574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I can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make a campaign poster for helping to protect hedgehogs and their habitats. 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42BEA5-4E9D-4148-B8C0-D03391A85B92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2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588E099-A086-4989-9AAD-FE3A20EDAC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F6D72D2-C64A-44CA-952D-A9F8E45672D0}"/>
              </a:ext>
            </a:extLst>
          </p:cNvPr>
          <p:cNvSpPr txBox="1"/>
          <p:nvPr/>
        </p:nvSpPr>
        <p:spPr>
          <a:xfrm>
            <a:off x="177916" y="6466169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09A22B6-0086-4BE4-A239-746F8055627F}" type="slidenum">
              <a:rPr lang="en-GB" smtClean="0"/>
              <a:t>6</a:t>
            </a:fld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BA83A9-3C68-47B2-819D-3518E3C16488}"/>
              </a:ext>
            </a:extLst>
          </p:cNvPr>
          <p:cNvSpPr txBox="1"/>
          <p:nvPr/>
        </p:nvSpPr>
        <p:spPr>
          <a:xfrm>
            <a:off x="7644883" y="765907"/>
            <a:ext cx="3723537" cy="279009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C262A22-2FA9-4DE1-A190-B0F2CED9E8B9}"/>
              </a:ext>
            </a:extLst>
          </p:cNvPr>
          <p:cNvGrpSpPr/>
          <p:nvPr/>
        </p:nvGrpSpPr>
        <p:grpSpPr>
          <a:xfrm>
            <a:off x="3826122" y="765908"/>
            <a:ext cx="7542297" cy="5767873"/>
            <a:chOff x="3826122" y="765908"/>
            <a:chExt cx="7542297" cy="576787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1B94D2C-5A25-4AAA-ACAA-78506D8FB23B}"/>
                </a:ext>
              </a:extLst>
            </p:cNvPr>
            <p:cNvSpPr txBox="1"/>
            <p:nvPr/>
          </p:nvSpPr>
          <p:spPr>
            <a:xfrm>
              <a:off x="3826125" y="765908"/>
              <a:ext cx="3723537" cy="279009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E1BC8B-5365-4193-A2C4-63C6AD19CF59}"/>
                </a:ext>
              </a:extLst>
            </p:cNvPr>
            <p:cNvSpPr txBox="1"/>
            <p:nvPr/>
          </p:nvSpPr>
          <p:spPr>
            <a:xfrm>
              <a:off x="3826122" y="3743690"/>
              <a:ext cx="3723537" cy="279009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86A814E-32B5-4C1A-9E6F-957C5676526D}"/>
                </a:ext>
              </a:extLst>
            </p:cNvPr>
            <p:cNvSpPr txBox="1"/>
            <p:nvPr/>
          </p:nvSpPr>
          <p:spPr>
            <a:xfrm>
              <a:off x="7644882" y="3743690"/>
              <a:ext cx="3723537" cy="279009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5642DA4-66BC-4640-B16A-201C77EB2E6B}"/>
                </a:ext>
              </a:extLst>
            </p:cNvPr>
            <p:cNvSpPr/>
            <p:nvPr/>
          </p:nvSpPr>
          <p:spPr>
            <a:xfrm>
              <a:off x="6479436" y="2672730"/>
              <a:ext cx="2256255" cy="160996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6F071C-3C13-494D-B5E1-5BC1BF254FBC}"/>
                </a:ext>
              </a:extLst>
            </p:cNvPr>
            <p:cNvSpPr txBox="1"/>
            <p:nvPr/>
          </p:nvSpPr>
          <p:spPr>
            <a:xfrm>
              <a:off x="6621129" y="3000660"/>
              <a:ext cx="2114562" cy="95410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Help protect hedgehogs!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2546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38307"/>
            <a:ext cx="5181600" cy="48209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You may like to find out more about other habitats in the UK which have been threatened by human activity.</a:t>
            </a:r>
          </a:p>
          <a:p>
            <a:pPr marL="0" indent="0">
              <a:buNone/>
            </a:pPr>
            <a:r>
              <a:rPr lang="en-GB" sz="2200" dirty="0"/>
              <a:t>For example, the water vole habitat:</a:t>
            </a:r>
          </a:p>
          <a:p>
            <a:pPr marL="0" indent="0">
              <a:buNone/>
            </a:pPr>
            <a:r>
              <a:rPr lang="en-GB" sz="2000" dirty="0">
                <a:hlinkClick r:id="rId3"/>
              </a:rPr>
              <a:t>https://www.bbc.co.uk/bitesize/clips/z2ynvcw</a:t>
            </a:r>
            <a:endParaRPr lang="en-GB" sz="20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172202" y="1338307"/>
            <a:ext cx="5181600" cy="4820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Organisations such as the Wildlife Trusts in the UK are involved with protecting water vole habitats.</a:t>
            </a:r>
          </a:p>
          <a:p>
            <a:pPr marL="0" indent="0">
              <a:buNone/>
            </a:pPr>
            <a:r>
              <a:rPr lang="en-GB" sz="2000" dirty="0">
                <a:hlinkClick r:id="rId4"/>
              </a:rPr>
              <a:t>https://www.wildlifetrusts.org/wildlife-and-wild-places/saving-species/water-voles</a:t>
            </a:r>
            <a:endParaRPr lang="en-GB" sz="2000" dirty="0"/>
          </a:p>
          <a:p>
            <a:r>
              <a:rPr lang="en-GB" sz="2000" i="1" dirty="0"/>
              <a:t>The website has a variety of short clips and information about work going on across the UK.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39414C-F69D-45FD-B7AA-857EBC246C29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4AC9AB-5C40-419C-AB9A-163D3D13A4A8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173D6C-DD22-4BE8-9DD3-46C2F5CF7325}"/>
              </a:ext>
            </a:extLst>
          </p:cNvPr>
          <p:cNvSpPr txBox="1"/>
          <p:nvPr/>
        </p:nvSpPr>
        <p:spPr>
          <a:xfrm>
            <a:off x="1468072" y="-35644"/>
            <a:ext cx="10194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Find out more about threatened habitats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1B842A-8415-4B17-8FEF-C77DF04C6304}"/>
              </a:ext>
            </a:extLst>
          </p:cNvPr>
          <p:cNvSpPr txBox="1"/>
          <p:nvPr/>
        </p:nvSpPr>
        <p:spPr>
          <a:xfrm>
            <a:off x="1468072" y="500744"/>
            <a:ext cx="9557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Explore other habitats in the UK which are threatened by human activity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A738F7-C758-4461-998C-53A7E3833A1C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74AE323-E113-4AC6-855C-FD96431B3B56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E794CD-1E7D-4932-8306-3E19685F65D3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20" name="Picture 19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5EE87E35-6F48-478F-982C-92A41DD3C0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73C7119-6A07-4413-9C23-392F66B0DA9D}"/>
              </a:ext>
            </a:extLst>
          </p:cNvPr>
          <p:cNvSpPr txBox="1"/>
          <p:nvPr/>
        </p:nvSpPr>
        <p:spPr>
          <a:xfrm>
            <a:off x="177916" y="6445614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8314E36-4335-4980-9CD7-A3C0E0C1A3AD}" type="slidenum">
              <a:rPr lang="en-GB" smtClean="0">
                <a:solidFill>
                  <a:schemeClr val="bg1"/>
                </a:solidFill>
              </a:rPr>
              <a:t>7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6" name="Picture 25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62393445-ABEE-4FC2-9B90-76D7EB85C1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" y="55164"/>
            <a:ext cx="1082042" cy="1082042"/>
          </a:xfrm>
          <a:prstGeom prst="rect">
            <a:avLst/>
          </a:prstGeom>
        </p:spPr>
      </p:pic>
      <p:pic>
        <p:nvPicPr>
          <p:cNvPr id="22" name="Picture 21" descr="brown rodent on green grass">
            <a:extLst>
              <a:ext uri="{FF2B5EF4-FFF2-40B4-BE49-F238E27FC236}">
                <a16:creationId xmlns:a16="http://schemas.microsoft.com/office/drawing/2014/main" id="{E5356B9D-0F5A-4C0E-B0AD-CFF2E186E3E9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71" y="3319023"/>
            <a:ext cx="3572851" cy="2444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Body of Water and Green Field Under Blue Sky Photo">
            <a:extLst>
              <a:ext uri="{FF2B5EF4-FFF2-40B4-BE49-F238E27FC236}">
                <a16:creationId xmlns:a16="http://schemas.microsoft.com/office/drawing/2014/main" id="{F8D97C26-FC7D-430A-83BD-CB3B13A02413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0" b="21985"/>
          <a:stretch/>
        </p:blipFill>
        <p:spPr bwMode="auto">
          <a:xfrm>
            <a:off x="7361897" y="1414170"/>
            <a:ext cx="2485488" cy="1870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9160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48070" y="295184"/>
            <a:ext cx="10697592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chemeClr val="tx1"/>
                </a:solidFill>
              </a:rPr>
              <a:t>Glossary of terms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rgbClr val="0070C0"/>
                </a:solidFill>
              </a:rPr>
              <a:t>Environment: </a:t>
            </a:r>
            <a:r>
              <a:rPr lang="en-GB" dirty="0"/>
              <a:t>The </a:t>
            </a:r>
            <a:r>
              <a:rPr lang="en-GB" b="1" dirty="0"/>
              <a:t>environment</a:t>
            </a:r>
            <a:r>
              <a:rPr lang="en-GB" dirty="0"/>
              <a:t> includes all living and non-living things. Animals and plants rely on the living and non-living parts of the environment to survive.</a:t>
            </a:r>
            <a:endParaRPr lang="en-GB" b="1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rgbClr val="0070C0"/>
                </a:solidFill>
              </a:rPr>
              <a:t>Habitat: </a:t>
            </a:r>
            <a:r>
              <a:rPr lang="en-GB" dirty="0"/>
              <a:t>Animals live in a </a:t>
            </a:r>
            <a:r>
              <a:rPr lang="en-GB" b="1" dirty="0"/>
              <a:t>habitat</a:t>
            </a:r>
            <a:r>
              <a:rPr lang="en-GB" dirty="0"/>
              <a:t> which provides an </a:t>
            </a:r>
            <a:r>
              <a:rPr lang="en-GB" b="1" dirty="0"/>
              <a:t>environment</a:t>
            </a:r>
            <a:r>
              <a:rPr lang="en-GB" dirty="0"/>
              <a:t> to which they are suited. A </a:t>
            </a:r>
            <a:r>
              <a:rPr lang="en-GB" b="1" dirty="0"/>
              <a:t>habitat</a:t>
            </a:r>
            <a:r>
              <a:rPr lang="en-GB" dirty="0"/>
              <a:t> provides animals with </a:t>
            </a:r>
            <a:r>
              <a:rPr lang="en-GB" dirty="0">
                <a:solidFill>
                  <a:schemeClr val="tx1"/>
                </a:solidFill>
              </a:rPr>
              <a:t>water, food </a:t>
            </a:r>
            <a:r>
              <a:rPr lang="en-GB" dirty="0"/>
              <a:t>and shelter.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rgbClr val="0070C0"/>
                </a:solidFill>
              </a:rPr>
              <a:t>Hibernate:</a:t>
            </a:r>
            <a:r>
              <a:rPr lang="en-GB" dirty="0"/>
              <a:t> Some animals </a:t>
            </a:r>
            <a:r>
              <a:rPr lang="en-GB" b="1" dirty="0"/>
              <a:t>hibernate</a:t>
            </a:r>
            <a:r>
              <a:rPr lang="en-GB" dirty="0"/>
              <a:t> in winter by going into a deep sleep and living off the fat reserves in their bodies.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rgbClr val="0070C0"/>
                </a:solidFill>
              </a:rPr>
              <a:t>Human impact: </a:t>
            </a:r>
            <a:r>
              <a:rPr lang="en-GB" dirty="0"/>
              <a:t>Humans can have a </a:t>
            </a:r>
            <a:r>
              <a:rPr lang="en-GB" b="1" dirty="0"/>
              <a:t>negative impact</a:t>
            </a:r>
            <a:r>
              <a:rPr lang="en-GB" dirty="0"/>
              <a:t> on the environment, for example by damaging natural animal habitats. Humans can also have a </a:t>
            </a:r>
            <a:r>
              <a:rPr lang="en-GB" b="1" dirty="0"/>
              <a:t>positive impact</a:t>
            </a:r>
            <a:r>
              <a:rPr lang="en-GB" dirty="0"/>
              <a:t>, for example by establishing protected areas for animals.</a:t>
            </a:r>
            <a:endParaRPr lang="en-GB" b="1" dirty="0"/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rgbClr val="0070C0"/>
                </a:solidFill>
              </a:rPr>
              <a:t>Season: </a:t>
            </a:r>
            <a:r>
              <a:rPr lang="en-GB" dirty="0"/>
              <a:t>There are four seasons in the UK: spring, summer, autumn and winter.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5D3255-F0A5-4F6E-8307-C2ECD988BDF3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0EE25CAF-C579-48C2-9CA1-CC51C2EFB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C7A6832-0ED3-4245-83DB-D3AD92D15CCB}"/>
              </a:ext>
            </a:extLst>
          </p:cNvPr>
          <p:cNvSpPr txBox="1"/>
          <p:nvPr/>
        </p:nvSpPr>
        <p:spPr>
          <a:xfrm>
            <a:off x="177916" y="6444733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8820719-B322-4428-9BCE-2C4D3A7F3F3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889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1979720" y="228599"/>
            <a:ext cx="7784976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Possible learning outcome for reviewing your work.</a:t>
            </a: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5D3255-F0A5-4F6E-8307-C2ECD988BDF3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0EE25CAF-C579-48C2-9CA1-CC51C2EFB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C7A6832-0ED3-4245-83DB-D3AD92D15CCB}"/>
              </a:ext>
            </a:extLst>
          </p:cNvPr>
          <p:cNvSpPr txBox="1"/>
          <p:nvPr/>
        </p:nvSpPr>
        <p:spPr>
          <a:xfrm>
            <a:off x="159871" y="6444733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B401A7F-DEF2-471B-895A-AFB028894AAB}" type="slidenum">
              <a:rPr lang="en-GB" smtClean="0"/>
              <a:t>9</a:t>
            </a:fld>
            <a:endParaRPr lang="en-GB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DA7BD9-485A-4E50-9BE5-CDCB29DCC649}"/>
              </a:ext>
            </a:extLst>
          </p:cNvPr>
          <p:cNvGrpSpPr/>
          <p:nvPr/>
        </p:nvGrpSpPr>
        <p:grpSpPr>
          <a:xfrm>
            <a:off x="257451" y="347745"/>
            <a:ext cx="1544715" cy="2583377"/>
            <a:chOff x="299360" y="421206"/>
            <a:chExt cx="1544715" cy="2423604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E2ADF750-B0C9-490C-A789-87B7B92D30E8}"/>
                </a:ext>
              </a:extLst>
            </p:cNvPr>
            <p:cNvSpPr/>
            <p:nvPr/>
          </p:nvSpPr>
          <p:spPr>
            <a:xfrm>
              <a:off x="299360" y="421206"/>
              <a:ext cx="1544715" cy="2423604"/>
            </a:xfrm>
            <a:prstGeom prst="wedgeRoundRectCallout">
              <a:avLst>
                <a:gd name="adj1" fmla="val 48707"/>
                <a:gd name="adj2" fmla="val 5772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D806011-4143-4E15-806A-C24211AA6278}"/>
                </a:ext>
              </a:extLst>
            </p:cNvPr>
            <p:cNvSpPr txBox="1"/>
            <p:nvPr/>
          </p:nvSpPr>
          <p:spPr>
            <a:xfrm>
              <a:off x="377301" y="643571"/>
              <a:ext cx="1453718" cy="1978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Garden chemicals reduce the number of slugs, snails and other insects which means there is less available for hedgehogs to eat.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4BCFB54-B6E2-46EF-B653-EC915152F1FD}"/>
              </a:ext>
            </a:extLst>
          </p:cNvPr>
          <p:cNvGrpSpPr/>
          <p:nvPr/>
        </p:nvGrpSpPr>
        <p:grpSpPr>
          <a:xfrm>
            <a:off x="244395" y="3190315"/>
            <a:ext cx="1544715" cy="3254418"/>
            <a:chOff x="257452" y="328474"/>
            <a:chExt cx="1544715" cy="2423604"/>
          </a:xfrm>
        </p:grpSpPr>
        <p:sp>
          <p:nvSpPr>
            <p:cNvPr id="30" name="Speech Bubble: Rectangle with Corners Rounded 29">
              <a:extLst>
                <a:ext uri="{FF2B5EF4-FFF2-40B4-BE49-F238E27FC236}">
                  <a16:creationId xmlns:a16="http://schemas.microsoft.com/office/drawing/2014/main" id="{548B3183-0402-4734-8A96-A0481562660D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48869"/>
                <a:gd name="adj2" fmla="val 5432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1421E7A-98C6-4FE5-A6B9-A7E146E15F46}"/>
                </a:ext>
              </a:extLst>
            </p:cNvPr>
            <p:cNvSpPr txBox="1"/>
            <p:nvPr/>
          </p:nvSpPr>
          <p:spPr>
            <a:xfrm>
              <a:off x="346230" y="429294"/>
              <a:ext cx="1453719" cy="2314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Rough areas and bonfires make good places for hedgehogs to hibernate or hid during the day.</a:t>
              </a:r>
            </a:p>
            <a:p>
              <a:endParaRPr lang="en-GB" sz="1400" dirty="0"/>
            </a:p>
            <a:p>
              <a:r>
                <a:rPr lang="en-GB" sz="1400" dirty="0"/>
                <a:t>Always check a bonfire before burning. Long grass also needs checking before using a strimmer or mower.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B48C2-FDBF-46EE-9A61-996F66299127}"/>
              </a:ext>
            </a:extLst>
          </p:cNvPr>
          <p:cNvGrpSpPr/>
          <p:nvPr/>
        </p:nvGrpSpPr>
        <p:grpSpPr>
          <a:xfrm>
            <a:off x="9970462" y="229139"/>
            <a:ext cx="1544715" cy="2961203"/>
            <a:chOff x="257452" y="328474"/>
            <a:chExt cx="1544715" cy="2423604"/>
          </a:xfrm>
        </p:grpSpPr>
        <p:sp>
          <p:nvSpPr>
            <p:cNvPr id="33" name="Speech Bubble: Rectangle with Corners Rounded 32">
              <a:extLst>
                <a:ext uri="{FF2B5EF4-FFF2-40B4-BE49-F238E27FC236}">
                  <a16:creationId xmlns:a16="http://schemas.microsoft.com/office/drawing/2014/main" id="{2B87FE80-3962-4153-A6E0-E6449E3899BB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49432"/>
                <a:gd name="adj2" fmla="val 5713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5A4D501-3C82-48E1-8002-DE94E40C64C4}"/>
                </a:ext>
              </a:extLst>
            </p:cNvPr>
            <p:cNvSpPr txBox="1"/>
            <p:nvPr/>
          </p:nvSpPr>
          <p:spPr>
            <a:xfrm>
              <a:off x="346227" y="402231"/>
              <a:ext cx="1455940" cy="2191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Garden ponds with steep sides are dangerous for hedgehogs. They can swim but cannot climb out if the sides are steep and slippery. Add a small ramp so they can climb out safely.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B15A17A-6B67-4C58-AEC2-7C0E2CA44FFC}"/>
              </a:ext>
            </a:extLst>
          </p:cNvPr>
          <p:cNvGrpSpPr/>
          <p:nvPr/>
        </p:nvGrpSpPr>
        <p:grpSpPr>
          <a:xfrm>
            <a:off x="9970462" y="3428998"/>
            <a:ext cx="1544715" cy="2838940"/>
            <a:chOff x="257452" y="328474"/>
            <a:chExt cx="1544715" cy="2452984"/>
          </a:xfrm>
        </p:grpSpPr>
        <p:sp>
          <p:nvSpPr>
            <p:cNvPr id="39" name="Speech Bubble: Rectangle with Corners Rounded 38">
              <a:extLst>
                <a:ext uri="{FF2B5EF4-FFF2-40B4-BE49-F238E27FC236}">
                  <a16:creationId xmlns:a16="http://schemas.microsoft.com/office/drawing/2014/main" id="{0040C618-8E16-42F9-9225-0FBEA2B9DD21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51293"/>
                <a:gd name="adj2" fmla="val 5764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F8458CD-925D-4FBB-BA07-1BFA1ECEED59}"/>
                </a:ext>
              </a:extLst>
            </p:cNvPr>
            <p:cNvSpPr txBox="1"/>
            <p:nvPr/>
          </p:nvSpPr>
          <p:spPr>
            <a:xfrm>
              <a:off x="346229" y="390617"/>
              <a:ext cx="1455938" cy="2390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Hedgehogs can travel over a mile in a night looking for food. A small opening in the bottom of a fence or garden wall means they can moved between gardens as they search for prey.</a:t>
              </a:r>
            </a:p>
          </p:txBody>
        </p:sp>
      </p:grpSp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33527D6-58B2-4A6B-AAC2-E4FE1B1243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" b="1986"/>
          <a:stretch/>
        </p:blipFill>
        <p:spPr>
          <a:xfrm>
            <a:off x="3012217" y="606933"/>
            <a:ext cx="5437518" cy="588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40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5e4c87-8aad-4424-8d13-4e1a0ac8f772">
      <Terms xmlns="http://schemas.microsoft.com/office/infopath/2007/PartnerControls"/>
    </lcf76f155ced4ddcb4097134ff3c332f>
    <TaxCatchAll xmlns="a06a9706-ad8f-4101-9ff4-bb1986540cc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A16988A4411D43993AF1AD54B21A42" ma:contentTypeVersion="18" ma:contentTypeDescription="Create a new document." ma:contentTypeScope="" ma:versionID="7d3cd43ba70f36fa3c37690c706d8f06">
  <xsd:schema xmlns:xsd="http://www.w3.org/2001/XMLSchema" xmlns:xs="http://www.w3.org/2001/XMLSchema" xmlns:p="http://schemas.microsoft.com/office/2006/metadata/properties" xmlns:ns2="595e4c87-8aad-4424-8d13-4e1a0ac8f772" xmlns:ns3="a06a9706-ad8f-4101-9ff4-bb1986540cca" targetNamespace="http://schemas.microsoft.com/office/2006/metadata/properties" ma:root="true" ma:fieldsID="98fd641a8cfad8eba1586fc43b07f76d" ns2:_="" ns3:_="">
    <xsd:import namespace="595e4c87-8aad-4424-8d13-4e1a0ac8f772"/>
    <xsd:import namespace="a06a9706-ad8f-4101-9ff4-bb1986540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e4c87-8aad-4424-8d13-4e1a0ac8f7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860b5a-276f-4e20-a60a-049ecf2d2c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a9706-ad8f-4101-9ff4-bb1986540c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8a0f90-a25b-428a-ba85-bf7ee30a594a}" ma:internalName="TaxCatchAll" ma:showField="CatchAllData" ma:web="a06a9706-ad8f-4101-9ff4-bb1986540c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562C40-ACB1-464D-9655-61DD85FFCCB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AE97B64-45E2-443B-B583-1E31A8C59F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4FB617-1EB2-4361-AB78-1A8BFA7025F0}"/>
</file>

<file path=docProps/app.xml><?xml version="1.0" encoding="utf-8"?>
<Properties xmlns="http://schemas.openxmlformats.org/officeDocument/2006/extended-properties" xmlns:vt="http://schemas.openxmlformats.org/officeDocument/2006/docPropsVTypes">
  <TotalTime>4907</TotalTime>
  <Words>1251</Words>
  <Application>Microsoft Office PowerPoint</Application>
  <PresentationFormat>Widescreen</PresentationFormat>
  <Paragraphs>154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Wood</dc:creator>
  <cp:lastModifiedBy>Alistair Strayton</cp:lastModifiedBy>
  <cp:revision>4</cp:revision>
  <cp:lastPrinted>2020-04-15T14:33:04Z</cp:lastPrinted>
  <dcterms:created xsi:type="dcterms:W3CDTF">2020-03-28T09:27:35Z</dcterms:created>
  <dcterms:modified xsi:type="dcterms:W3CDTF">2020-04-18T15:11:35Z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0x010100ECDF125A2BE7EC4BBA5D53924D00436D</vt:lpwstr>
  </property>
</Properties>
</file>