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63" r:id="rId5"/>
    <p:sldId id="280" r:id="rId6"/>
    <p:sldId id="274" r:id="rId7"/>
    <p:sldId id="282" r:id="rId8"/>
    <p:sldId id="283" r:id="rId9"/>
    <p:sldId id="276" r:id="rId10"/>
    <p:sldId id="281" r:id="rId11"/>
    <p:sldId id="284" r:id="rId12"/>
    <p:sldId id="285" r:id="rId13"/>
    <p:sldId id="279" r:id="rId14"/>
    <p:sldId id="278" r:id="rId15"/>
  </p:sldIdLst>
  <p:sldSz cx="12192000" cy="6858000"/>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d, Lucy" initials="WL" lastIdx="1" clrIdx="0">
    <p:extLst>
      <p:ext uri="{19B8F6BF-5375-455C-9EA6-DF929625EA0E}">
        <p15:presenceInfo xmlns:p15="http://schemas.microsoft.com/office/powerpoint/2012/main" userId="Wood, Lu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144" y="324"/>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Lucy" userId="fc26114c-1456-4dbd-af7e-8d6f300a5a38" providerId="ADAL" clId="{0627DA6E-D571-4D06-B65B-CDE618075D19}"/>
    <pc:docChg chg="modSld">
      <pc:chgData name="Wood, Lucy" userId="fc26114c-1456-4dbd-af7e-8d6f300a5a38" providerId="ADAL" clId="{0627DA6E-D571-4D06-B65B-CDE618075D19}" dt="2020-05-22T10:25:27.340" v="1" actId="20577"/>
      <pc:docMkLst>
        <pc:docMk/>
      </pc:docMkLst>
      <pc:sldChg chg="modSp">
        <pc:chgData name="Wood, Lucy" userId="fc26114c-1456-4dbd-af7e-8d6f300a5a38" providerId="ADAL" clId="{0627DA6E-D571-4D06-B65B-CDE618075D19}" dt="2020-05-22T10:25:27.340" v="1" actId="20577"/>
        <pc:sldMkLst>
          <pc:docMk/>
          <pc:sldMk cId="3571460934" sldId="276"/>
        </pc:sldMkLst>
        <pc:spChg chg="mod">
          <ac:chgData name="Wood, Lucy" userId="fc26114c-1456-4dbd-af7e-8d6f300a5a38" providerId="ADAL" clId="{0627DA6E-D571-4D06-B65B-CDE618075D19}" dt="2020-05-22T10:25:27.340" v="1" actId="20577"/>
          <ac:spMkLst>
            <pc:docMk/>
            <pc:sldMk cId="3571460934" sldId="276"/>
            <ac:spMk id="10" creationId="{1039F5C3-3657-4FA9-9909-A7D036CD2F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GB"/>
          </a:p>
        </p:txBody>
      </p:sp>
      <p:sp>
        <p:nvSpPr>
          <p:cNvPr id="3" name="Date Placehold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41D06ED0-1F26-454B-B67A-67A563A84476}" type="datetimeFigureOut">
              <a:rPr lang="en-GB" smtClean="0"/>
              <a:t>27/05/2020</a:t>
            </a:fld>
            <a:endParaRPr lang="en-GB"/>
          </a:p>
        </p:txBody>
      </p:sp>
      <p:sp>
        <p:nvSpPr>
          <p:cNvPr id="4" name="Slide Image Placeholder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en-GB"/>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en-GB"/>
          </a:p>
        </p:txBody>
      </p:sp>
      <p:sp>
        <p:nvSpPr>
          <p:cNvPr id="7" name="Slide Number Placehold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9E7AF5D8-1F05-48ED-8E4A-12DF23A77C83}" type="slidenum">
              <a:rPr lang="en-GB" smtClean="0"/>
              <a:t>‹#›</a:t>
            </a:fld>
            <a:endParaRPr lang="en-GB"/>
          </a:p>
        </p:txBody>
      </p:sp>
    </p:spTree>
    <p:extLst>
      <p:ext uri="{BB962C8B-B14F-4D97-AF65-F5344CB8AC3E}">
        <p14:creationId xmlns:p14="http://schemas.microsoft.com/office/powerpoint/2010/main" val="423615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ontent Placeholder 21" descr="A gold and blue neck tie&#10;&#10;Description automatically generated">
            <a:extLst>
              <a:ext uri="{FF2B5EF4-FFF2-40B4-BE49-F238E27FC236}">
                <a16:creationId xmlns:a16="http://schemas.microsoft.com/office/drawing/2014/main" id="{8F45A21E-395F-4D24-82CF-EFB974683D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77" b="20845"/>
          <a:stretch/>
        </p:blipFill>
        <p:spPr>
          <a:xfrm>
            <a:off x="2989580" y="466821"/>
            <a:ext cx="9202420" cy="5966063"/>
          </a:xfrm>
          <a:prstGeom prst="rect">
            <a:avLst/>
          </a:prstGeom>
        </p:spPr>
      </p:pic>
      <p:sp>
        <p:nvSpPr>
          <p:cNvPr id="8" name="Freeform: Shape 7">
            <a:extLst>
              <a:ext uri="{FF2B5EF4-FFF2-40B4-BE49-F238E27FC236}">
                <a16:creationId xmlns:a16="http://schemas.microsoft.com/office/drawing/2014/main" id="{D1A66894-5BDA-42C7-9C56-B221BACF2E90}"/>
              </a:ext>
            </a:extLst>
          </p:cNvPr>
          <p:cNvSpPr/>
          <p:nvPr userDrawn="1"/>
        </p:nvSpPr>
        <p:spPr>
          <a:xfrm>
            <a:off x="-19050" y="30500"/>
            <a:ext cx="7219950" cy="6824678"/>
          </a:xfrm>
          <a:custGeom>
            <a:avLst/>
            <a:gdLst>
              <a:gd name="connsiteX0" fmla="*/ 5164852 w 5265336"/>
              <a:gd name="connsiteY0" fmla="*/ 90435 h 7355394"/>
              <a:gd name="connsiteX1" fmla="*/ 2642716 w 5265336"/>
              <a:gd name="connsiteY1" fmla="*/ 7285055 h 7355394"/>
              <a:gd name="connsiteX2" fmla="*/ 0 w 5265336"/>
              <a:gd name="connsiteY2" fmla="*/ 7355394 h 7355394"/>
              <a:gd name="connsiteX3" fmla="*/ 10048 w 5265336"/>
              <a:gd name="connsiteY3" fmla="*/ 20097 h 7355394"/>
              <a:gd name="connsiteX4" fmla="*/ 5265336 w 5265336"/>
              <a:gd name="connsiteY4" fmla="*/ 0 h 7355394"/>
              <a:gd name="connsiteX5" fmla="*/ 5255288 w 5265336"/>
              <a:gd name="connsiteY5" fmla="*/ 0 h 735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336" h="7355394">
                <a:moveTo>
                  <a:pt x="5164852" y="90435"/>
                </a:moveTo>
                <a:lnTo>
                  <a:pt x="2642716" y="7285055"/>
                </a:lnTo>
                <a:lnTo>
                  <a:pt x="0" y="7355394"/>
                </a:lnTo>
                <a:cubicBezTo>
                  <a:pt x="3349" y="4910295"/>
                  <a:pt x="6699" y="2465196"/>
                  <a:pt x="10048" y="20097"/>
                </a:cubicBezTo>
                <a:lnTo>
                  <a:pt x="5265336" y="0"/>
                </a:lnTo>
                <a:lnTo>
                  <a:pt x="5255288" y="0"/>
                </a:lnTo>
              </a:path>
            </a:pathLst>
          </a:cu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alibri" panose="020F0502020204030204" pitchFamily="34" charset="0"/>
            </a:endParaRPr>
          </a:p>
        </p:txBody>
      </p:sp>
      <p:sp>
        <p:nvSpPr>
          <p:cNvPr id="10" name="object 4">
            <a:extLst>
              <a:ext uri="{FF2B5EF4-FFF2-40B4-BE49-F238E27FC236}">
                <a16:creationId xmlns:a16="http://schemas.microsoft.com/office/drawing/2014/main" id="{84653011-51ED-431E-9C8A-9EA8E02609B3}"/>
              </a:ext>
            </a:extLst>
          </p:cNvPr>
          <p:cNvSpPr/>
          <p:nvPr userDrawn="1"/>
        </p:nvSpPr>
        <p:spPr>
          <a:xfrm>
            <a:off x="722630" y="2145506"/>
            <a:ext cx="810260" cy="67314"/>
          </a:xfrm>
          <a:custGeom>
            <a:avLst/>
            <a:gdLst/>
            <a:ahLst/>
            <a:cxnLst/>
            <a:rect l="l" t="t" r="r" b="b"/>
            <a:pathLst>
              <a:path w="810260">
                <a:moveTo>
                  <a:pt x="0" y="0"/>
                </a:moveTo>
                <a:lnTo>
                  <a:pt x="810006" y="0"/>
                </a:lnTo>
              </a:path>
            </a:pathLst>
          </a:custGeom>
          <a:ln w="76200">
            <a:solidFill>
              <a:schemeClr val="bg1"/>
            </a:solidFill>
          </a:ln>
        </p:spPr>
        <p:txBody>
          <a:bodyPr wrap="square" lIns="0" tIns="0" rIns="0" bIns="0" rtlCol="0"/>
          <a:lstStyle/>
          <a:p>
            <a:endParaRPr dirty="0">
              <a:latin typeface="Calibri" panose="020F0502020204030204" pitchFamily="34" charset="0"/>
            </a:endParaRPr>
          </a:p>
        </p:txBody>
      </p:sp>
      <p:sp>
        <p:nvSpPr>
          <p:cNvPr id="11" name="Rectangle 10">
            <a:extLst>
              <a:ext uri="{FF2B5EF4-FFF2-40B4-BE49-F238E27FC236}">
                <a16:creationId xmlns:a16="http://schemas.microsoft.com/office/drawing/2014/main" id="{05DBE1E0-278E-4B95-BD44-45F1BD5C5BB9}"/>
              </a:ext>
            </a:extLst>
          </p:cNvPr>
          <p:cNvSpPr/>
          <p:nvPr userDrawn="1"/>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A picture containing drawing, light&#10;&#10;Description automatically generated">
            <a:extLst>
              <a:ext uri="{FF2B5EF4-FFF2-40B4-BE49-F238E27FC236}">
                <a16:creationId xmlns:a16="http://schemas.microsoft.com/office/drawing/2014/main" id="{5872A2C9-815B-48AD-B7A4-ED683CFBDD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13" name="Rectangle 12">
            <a:extLst>
              <a:ext uri="{FF2B5EF4-FFF2-40B4-BE49-F238E27FC236}">
                <a16:creationId xmlns:a16="http://schemas.microsoft.com/office/drawing/2014/main" id="{3021FF40-5C85-4BAD-B578-9497888F3D55}"/>
              </a:ext>
            </a:extLst>
          </p:cNvPr>
          <p:cNvSpPr/>
          <p:nvPr userDrawn="1"/>
        </p:nvSpPr>
        <p:spPr>
          <a:xfrm>
            <a:off x="0" y="15523"/>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3C6EDDCC-7ABD-464D-8544-B582D53FCBA6}"/>
              </a:ext>
            </a:extLst>
          </p:cNvPr>
          <p:cNvPicPr>
            <a:picLocks noChangeAspect="1"/>
          </p:cNvPicPr>
          <p:nvPr/>
        </p:nvPicPr>
        <p:blipFill>
          <a:blip r:embed="rId4">
            <a:alphaModFix amt="85000"/>
          </a:blip>
          <a:stretch>
            <a:fillRect/>
          </a:stretch>
        </p:blipFill>
        <p:spPr>
          <a:xfrm>
            <a:off x="7291388" y="466820"/>
            <a:ext cx="4622446" cy="5969030"/>
          </a:xfrm>
          <a:prstGeom prst="rect">
            <a:avLst/>
          </a:prstGeom>
        </p:spPr>
      </p:pic>
      <p:sp>
        <p:nvSpPr>
          <p:cNvPr id="31" name="TextBox 30">
            <a:extLst>
              <a:ext uri="{FF2B5EF4-FFF2-40B4-BE49-F238E27FC236}">
                <a16:creationId xmlns:a16="http://schemas.microsoft.com/office/drawing/2014/main" id="{E7896988-8E9D-4748-A38C-8584500B48C1}"/>
              </a:ext>
            </a:extLst>
          </p:cNvPr>
          <p:cNvSpPr txBox="1"/>
          <p:nvPr userDrawn="1"/>
        </p:nvSpPr>
        <p:spPr>
          <a:xfrm>
            <a:off x="7461250" y="797021"/>
            <a:ext cx="4438650" cy="1200329"/>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n-lt"/>
                <a:ea typeface="+mn-ea"/>
                <a:cs typeface="+mn-cs"/>
              </a:rPr>
              <a:t>For parents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mn-lt"/>
                <a:ea typeface="+mn-ea"/>
                <a:cs typeface="+mn-cs"/>
              </a:rPr>
              <a:t>Thank you for supporting your child’s learning in science.</a:t>
            </a:r>
          </a:p>
          <a:p>
            <a:pPr algn="l"/>
            <a:endParaRPr lang="en-GB" sz="2400" i="1" kern="0" dirty="0">
              <a:solidFill>
                <a:schemeClr val="bg1"/>
              </a:solidFill>
              <a:ea typeface="Lato Black" panose="020F0502020204030203" pitchFamily="34" charset="0"/>
              <a:cs typeface="Lato Black" panose="020F0502020204030203" pitchFamily="34" charset="0"/>
            </a:endParaRPr>
          </a:p>
        </p:txBody>
      </p:sp>
      <p:sp>
        <p:nvSpPr>
          <p:cNvPr id="33" name="Text Placeholder 32">
            <a:extLst>
              <a:ext uri="{FF2B5EF4-FFF2-40B4-BE49-F238E27FC236}">
                <a16:creationId xmlns:a16="http://schemas.microsoft.com/office/drawing/2014/main" id="{9A958827-0B4B-4C81-97FC-47BD712B27C4}"/>
              </a:ext>
            </a:extLst>
          </p:cNvPr>
          <p:cNvSpPr>
            <a:spLocks noGrp="1"/>
          </p:cNvSpPr>
          <p:nvPr>
            <p:ph type="body" sz="quarter" idx="15" hasCustomPrompt="1"/>
          </p:nvPr>
        </p:nvSpPr>
        <p:spPr>
          <a:xfrm>
            <a:off x="641350" y="2368550"/>
            <a:ext cx="5473700" cy="1314450"/>
          </a:xfrm>
        </p:spPr>
        <p:txBody>
          <a:bodyPr>
            <a:normAutofit/>
          </a:bodyPr>
          <a:lstStyle>
            <a:lvl1pPr marL="0" indent="0">
              <a:lnSpc>
                <a:spcPct val="100000"/>
              </a:lnSpc>
              <a:buNone/>
              <a:defRPr sz="2400" i="1">
                <a:solidFill>
                  <a:schemeClr val="bg1"/>
                </a:solidFill>
              </a:defRPr>
            </a:lvl1pPr>
          </a:lstStyle>
          <a:p>
            <a:pPr lvl="0"/>
            <a:r>
              <a:rPr lang="en-US" dirty="0"/>
              <a:t>2-4 line sub-head giving context goes</a:t>
            </a:r>
            <a:br>
              <a:rPr lang="en-US" dirty="0"/>
            </a:br>
            <a:r>
              <a:rPr lang="en-US" dirty="0"/>
              <a:t>in here, using soft returns in order</a:t>
            </a:r>
            <a:br>
              <a:rPr lang="en-US" dirty="0"/>
            </a:br>
            <a:r>
              <a:rPr lang="en-US" dirty="0"/>
              <a:t>to follow the edge if possible</a:t>
            </a:r>
          </a:p>
          <a:p>
            <a:pPr lvl="0"/>
            <a:endParaRPr lang="en-GB" dirty="0"/>
          </a:p>
        </p:txBody>
      </p:sp>
      <p:sp>
        <p:nvSpPr>
          <p:cNvPr id="36" name="Text Placeholder 35">
            <a:extLst>
              <a:ext uri="{FF2B5EF4-FFF2-40B4-BE49-F238E27FC236}">
                <a16:creationId xmlns:a16="http://schemas.microsoft.com/office/drawing/2014/main" id="{686A3046-759C-4E24-95D6-CF9C15920651}"/>
              </a:ext>
            </a:extLst>
          </p:cNvPr>
          <p:cNvSpPr>
            <a:spLocks noGrp="1"/>
          </p:cNvSpPr>
          <p:nvPr>
            <p:ph type="body" sz="quarter" idx="16" hasCustomPrompt="1"/>
          </p:nvPr>
        </p:nvSpPr>
        <p:spPr>
          <a:xfrm>
            <a:off x="647700" y="5410200"/>
            <a:ext cx="5473700" cy="850900"/>
          </a:xfrm>
        </p:spPr>
        <p:txBody>
          <a:bodyPr anchor="ctr">
            <a:normAutofit/>
          </a:bodyPr>
          <a:lstStyle>
            <a:lvl1pPr marL="0" indent="0">
              <a:buNone/>
              <a:defRPr sz="2400" i="1">
                <a:solidFill>
                  <a:schemeClr val="bg1"/>
                </a:solidFill>
              </a:defRPr>
            </a:lvl1pPr>
          </a:lstStyle>
          <a:p>
            <a:pPr lvl="0"/>
            <a:r>
              <a:rPr lang="en-US" dirty="0"/>
              <a:t>Year ? </a:t>
            </a:r>
            <a:br>
              <a:rPr lang="en-US" dirty="0"/>
            </a:br>
            <a:r>
              <a:rPr lang="en-US" dirty="0"/>
              <a:t>Age ?? - ??</a:t>
            </a:r>
          </a:p>
        </p:txBody>
      </p:sp>
      <p:sp>
        <p:nvSpPr>
          <p:cNvPr id="42" name="Title 41">
            <a:extLst>
              <a:ext uri="{FF2B5EF4-FFF2-40B4-BE49-F238E27FC236}">
                <a16:creationId xmlns:a16="http://schemas.microsoft.com/office/drawing/2014/main" id="{7196C0DD-3AE5-48A5-B94A-349E485B0D51}"/>
              </a:ext>
            </a:extLst>
          </p:cNvPr>
          <p:cNvSpPr>
            <a:spLocks noGrp="1"/>
          </p:cNvSpPr>
          <p:nvPr>
            <p:ph type="title" hasCustomPrompt="1"/>
          </p:nvPr>
        </p:nvSpPr>
        <p:spPr>
          <a:xfrm>
            <a:off x="647700" y="558768"/>
            <a:ext cx="5473700" cy="1395842"/>
          </a:xfrm>
        </p:spPr>
        <p:txBody>
          <a:bodyPr/>
          <a:lstStyle>
            <a:lvl1pPr>
              <a:lnSpc>
                <a:spcPct val="100000"/>
              </a:lnSpc>
              <a:defRPr b="1">
                <a:solidFill>
                  <a:schemeClr val="bg1"/>
                </a:solidFill>
                <a:latin typeface="Lato Black" panose="020F0502020204030203"/>
              </a:defRPr>
            </a:lvl1pPr>
          </a:lstStyle>
          <a:p>
            <a:r>
              <a:rPr lang="en-US" dirty="0"/>
              <a:t>Lesson plan main title in here</a:t>
            </a:r>
          </a:p>
        </p:txBody>
      </p:sp>
      <p:sp>
        <p:nvSpPr>
          <p:cNvPr id="44" name="Text Placeholder 43">
            <a:extLst>
              <a:ext uri="{FF2B5EF4-FFF2-40B4-BE49-F238E27FC236}">
                <a16:creationId xmlns:a16="http://schemas.microsoft.com/office/drawing/2014/main" id="{25614147-8486-4B4F-AFE4-8D1FD6693902}"/>
              </a:ext>
            </a:extLst>
          </p:cNvPr>
          <p:cNvSpPr>
            <a:spLocks noGrp="1"/>
          </p:cNvSpPr>
          <p:nvPr>
            <p:ph type="body" sz="quarter" idx="17" hasCustomPrompt="1"/>
          </p:nvPr>
        </p:nvSpPr>
        <p:spPr>
          <a:xfrm>
            <a:off x="7396769" y="1805354"/>
            <a:ext cx="4391025" cy="4657359"/>
          </a:xfrm>
        </p:spPr>
        <p:txBody>
          <a:bodyPr/>
          <a:lstStyle>
            <a:lvl1pPr marL="0" indent="0">
              <a:buNone/>
              <a:defRPr sz="1800" b="1" i="1">
                <a:solidFill>
                  <a:schemeClr val="bg1"/>
                </a:solidFill>
              </a:defRPr>
            </a:lvl1pPr>
            <a:lvl2pPr>
              <a:defRPr/>
            </a:lvl2pPr>
          </a:lstStyle>
          <a:p>
            <a:pPr lvl="0"/>
            <a:r>
              <a:rPr lang="en-US" dirty="0"/>
              <a:t>Before the session:</a:t>
            </a:r>
          </a:p>
          <a:p>
            <a:pPr lvl="1"/>
            <a:r>
              <a:rPr lang="en-US" dirty="0"/>
              <a:t>Please read slide 2</a:t>
            </a:r>
          </a:p>
        </p:txBody>
      </p:sp>
    </p:spTree>
    <p:extLst>
      <p:ext uri="{BB962C8B-B14F-4D97-AF65-F5344CB8AC3E}">
        <p14:creationId xmlns:p14="http://schemas.microsoft.com/office/powerpoint/2010/main" val="1333894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Header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DAA8FE-847F-4D9E-A81C-C849605A36B8}"/>
              </a:ext>
            </a:extLst>
          </p:cNvPr>
          <p:cNvSpPr/>
          <p:nvPr userDrawn="1"/>
        </p:nvSpPr>
        <p:spPr>
          <a:xfrm>
            <a:off x="0" y="0"/>
            <a:ext cx="12192000" cy="1179375"/>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89034C9-0D7A-45E7-979E-10B045F13D55}"/>
              </a:ext>
            </a:extLst>
          </p:cNvPr>
          <p:cNvSpPr/>
          <p:nvPr userDrawn="1"/>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12AEF78-1F04-41CD-944E-8A24CCA7650C}"/>
              </a:ext>
            </a:extLst>
          </p:cNvPr>
          <p:cNvSpPr/>
          <p:nvPr userDrawn="1"/>
        </p:nvSpPr>
        <p:spPr>
          <a:xfrm>
            <a:off x="838198" y="495283"/>
            <a:ext cx="10515604" cy="53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9659736-92C2-4CCE-B9B2-15817212ABF5}"/>
              </a:ext>
            </a:extLst>
          </p:cNvPr>
          <p:cNvSpPr/>
          <p:nvPr userDrawn="1"/>
        </p:nvSpPr>
        <p:spPr>
          <a:xfrm>
            <a:off x="177916" y="37402"/>
            <a:ext cx="1112241" cy="1112241"/>
          </a:xfrm>
          <a:prstGeom prst="ellipse">
            <a:avLst/>
          </a:prstGeom>
          <a:solidFill>
            <a:schemeClr val="bg1"/>
          </a:solidFill>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drawing, light&#10;&#10;Description automatically generated">
            <a:extLst>
              <a:ext uri="{FF2B5EF4-FFF2-40B4-BE49-F238E27FC236}">
                <a16:creationId xmlns:a16="http://schemas.microsoft.com/office/drawing/2014/main" id="{2972D602-3319-4623-97D7-2346F2D3B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23" name="Title 22">
            <a:extLst>
              <a:ext uri="{FF2B5EF4-FFF2-40B4-BE49-F238E27FC236}">
                <a16:creationId xmlns:a16="http://schemas.microsoft.com/office/drawing/2014/main" id="{B434DC55-B6EE-4077-99D8-06592D76FE25}"/>
              </a:ext>
            </a:extLst>
          </p:cNvPr>
          <p:cNvSpPr>
            <a:spLocks noGrp="1"/>
          </p:cNvSpPr>
          <p:nvPr>
            <p:ph type="title" hasCustomPrompt="1"/>
          </p:nvPr>
        </p:nvSpPr>
        <p:spPr>
          <a:xfrm>
            <a:off x="1498484" y="-147"/>
            <a:ext cx="10515600" cy="532130"/>
          </a:xfrm>
        </p:spPr>
        <p:txBody>
          <a:bodyPr>
            <a:normAutofit/>
          </a:bodyPr>
          <a:lstStyle>
            <a:lvl1pPr>
              <a:defRPr sz="3200" b="1">
                <a:solidFill>
                  <a:schemeClr val="bg1"/>
                </a:solidFill>
                <a:latin typeface="Lato Black" panose="020F0502020204030203"/>
              </a:defRPr>
            </a:lvl1pPr>
          </a:lstStyle>
          <a:p>
            <a:r>
              <a:rPr lang="en-US" dirty="0"/>
              <a:t>Header</a:t>
            </a:r>
            <a:endParaRPr lang="en-GB" dirty="0"/>
          </a:p>
        </p:txBody>
      </p:sp>
      <p:sp>
        <p:nvSpPr>
          <p:cNvPr id="30" name="Slide Number Placeholder 29">
            <a:extLst>
              <a:ext uri="{FF2B5EF4-FFF2-40B4-BE49-F238E27FC236}">
                <a16:creationId xmlns:a16="http://schemas.microsoft.com/office/drawing/2014/main" id="{9156D177-5801-4EA1-8527-B2D4421346BA}"/>
              </a:ext>
            </a:extLst>
          </p:cNvPr>
          <p:cNvSpPr>
            <a:spLocks noGrp="1"/>
          </p:cNvSpPr>
          <p:nvPr>
            <p:ph type="sldNum" sz="quarter" idx="14"/>
          </p:nvPr>
        </p:nvSpPr>
        <p:spPr>
          <a:xfrm>
            <a:off x="122300" y="6431455"/>
            <a:ext cx="529209" cy="365125"/>
          </a:xfrm>
        </p:spPr>
        <p:txBody>
          <a:bodyPr/>
          <a:lstStyle>
            <a:lvl1pPr algn="l">
              <a:defRPr sz="1800" b="0">
                <a:solidFill>
                  <a:schemeClr val="bg1"/>
                </a:solidFill>
              </a:defRPr>
            </a:lvl1pPr>
          </a:lstStyle>
          <a:p>
            <a:fld id="{F378E5E1-2CB7-4E78-9DCC-07AB18866500}" type="slidenum">
              <a:rPr lang="en-GB" smtClean="0"/>
              <a:pPr/>
              <a:t>‹#›</a:t>
            </a:fld>
            <a:endParaRPr lang="en-GB" dirty="0"/>
          </a:p>
        </p:txBody>
      </p:sp>
      <p:sp>
        <p:nvSpPr>
          <p:cNvPr id="32" name="Text Placeholder 31">
            <a:extLst>
              <a:ext uri="{FF2B5EF4-FFF2-40B4-BE49-F238E27FC236}">
                <a16:creationId xmlns:a16="http://schemas.microsoft.com/office/drawing/2014/main" id="{7200B17B-2760-4364-B7FE-B044503A2194}"/>
              </a:ext>
            </a:extLst>
          </p:cNvPr>
          <p:cNvSpPr>
            <a:spLocks noGrp="1"/>
          </p:cNvSpPr>
          <p:nvPr>
            <p:ph type="body" sz="quarter" idx="15" hasCustomPrompt="1"/>
          </p:nvPr>
        </p:nvSpPr>
        <p:spPr>
          <a:xfrm>
            <a:off x="1498600" y="520700"/>
            <a:ext cx="10515484" cy="387672"/>
          </a:xfrm>
        </p:spPr>
        <p:txBody>
          <a:bodyPr/>
          <a:lstStyle>
            <a:lvl1pPr marL="0" indent="0">
              <a:buNone/>
              <a:defRPr sz="2400" b="1" i="1">
                <a:solidFill>
                  <a:schemeClr val="bg1"/>
                </a:solidFill>
                <a:latin typeface="Calibri Light" panose="020F0302020204030204" pitchFamily="34" charset="0"/>
                <a:cs typeface="Calibri Light" panose="020F0302020204030204" pitchFamily="34" charset="0"/>
              </a:defRPr>
            </a:lvl1pPr>
          </a:lstStyle>
          <a:p>
            <a:pPr lvl="0"/>
            <a:r>
              <a:rPr lang="en-US" dirty="0"/>
              <a:t>Sub header</a:t>
            </a:r>
            <a:endParaRPr lang="en-GB" dirty="0"/>
          </a:p>
        </p:txBody>
      </p:sp>
    </p:spTree>
    <p:extLst>
      <p:ext uri="{BB962C8B-B14F-4D97-AF65-F5344CB8AC3E}">
        <p14:creationId xmlns:p14="http://schemas.microsoft.com/office/powerpoint/2010/main" val="24116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ith Header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DAA8FE-847F-4D9E-A81C-C849605A36B8}"/>
              </a:ext>
            </a:extLst>
          </p:cNvPr>
          <p:cNvSpPr/>
          <p:nvPr userDrawn="1"/>
        </p:nvSpPr>
        <p:spPr>
          <a:xfrm>
            <a:off x="0" y="0"/>
            <a:ext cx="12192000" cy="1179375"/>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89034C9-0D7A-45E7-979E-10B045F13D55}"/>
              </a:ext>
            </a:extLst>
          </p:cNvPr>
          <p:cNvSpPr/>
          <p:nvPr userDrawn="1"/>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12AEF78-1F04-41CD-944E-8A24CCA7650C}"/>
              </a:ext>
            </a:extLst>
          </p:cNvPr>
          <p:cNvSpPr/>
          <p:nvPr userDrawn="1"/>
        </p:nvSpPr>
        <p:spPr>
          <a:xfrm>
            <a:off x="838198" y="495283"/>
            <a:ext cx="10515604" cy="53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9659736-92C2-4CCE-B9B2-15817212ABF5}"/>
              </a:ext>
            </a:extLst>
          </p:cNvPr>
          <p:cNvSpPr/>
          <p:nvPr userDrawn="1"/>
        </p:nvSpPr>
        <p:spPr>
          <a:xfrm>
            <a:off x="177916" y="37402"/>
            <a:ext cx="1112241" cy="1112241"/>
          </a:xfrm>
          <a:prstGeom prst="ellipse">
            <a:avLst/>
          </a:prstGeom>
          <a:solidFill>
            <a:schemeClr val="bg1"/>
          </a:solidFill>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drawing, light&#10;&#10;Description automatically generated">
            <a:extLst>
              <a:ext uri="{FF2B5EF4-FFF2-40B4-BE49-F238E27FC236}">
                <a16:creationId xmlns:a16="http://schemas.microsoft.com/office/drawing/2014/main" id="{2972D602-3319-4623-97D7-2346F2D3B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23" name="Title 22">
            <a:extLst>
              <a:ext uri="{FF2B5EF4-FFF2-40B4-BE49-F238E27FC236}">
                <a16:creationId xmlns:a16="http://schemas.microsoft.com/office/drawing/2014/main" id="{B434DC55-B6EE-4077-99D8-06592D76FE25}"/>
              </a:ext>
            </a:extLst>
          </p:cNvPr>
          <p:cNvSpPr>
            <a:spLocks noGrp="1"/>
          </p:cNvSpPr>
          <p:nvPr>
            <p:ph type="title" hasCustomPrompt="1"/>
          </p:nvPr>
        </p:nvSpPr>
        <p:spPr>
          <a:xfrm>
            <a:off x="1498484" y="-147"/>
            <a:ext cx="10515600" cy="532130"/>
          </a:xfrm>
        </p:spPr>
        <p:txBody>
          <a:bodyPr>
            <a:normAutofit/>
          </a:bodyPr>
          <a:lstStyle>
            <a:lvl1pPr>
              <a:defRPr sz="3200" b="1">
                <a:solidFill>
                  <a:schemeClr val="bg1"/>
                </a:solidFill>
                <a:latin typeface="Lato Black" panose="020F0502020204030203"/>
              </a:defRPr>
            </a:lvl1pPr>
          </a:lstStyle>
          <a:p>
            <a:r>
              <a:rPr lang="en-US" dirty="0"/>
              <a:t>Header</a:t>
            </a:r>
            <a:endParaRPr lang="en-GB" dirty="0"/>
          </a:p>
        </p:txBody>
      </p:sp>
      <p:sp>
        <p:nvSpPr>
          <p:cNvPr id="27" name="Text Placeholder 26">
            <a:extLst>
              <a:ext uri="{FF2B5EF4-FFF2-40B4-BE49-F238E27FC236}">
                <a16:creationId xmlns:a16="http://schemas.microsoft.com/office/drawing/2014/main" id="{1DC67356-C01B-4857-B787-F7594B7ECDC0}"/>
              </a:ext>
            </a:extLst>
          </p:cNvPr>
          <p:cNvSpPr>
            <a:spLocks noGrp="1"/>
          </p:cNvSpPr>
          <p:nvPr>
            <p:ph type="body" sz="quarter" idx="11" hasCustomPrompt="1"/>
          </p:nvPr>
        </p:nvSpPr>
        <p:spPr>
          <a:xfrm>
            <a:off x="1498484" y="879794"/>
            <a:ext cx="10515601" cy="327033"/>
          </a:xfrm>
        </p:spPr>
        <p:txBody>
          <a:bodyPr>
            <a:normAutofit/>
          </a:bodyPr>
          <a:lstStyle>
            <a:lvl1pPr marL="0" indent="0" rtl="0">
              <a:buNone/>
              <a:defRPr sz="1800" i="1">
                <a:solidFill>
                  <a:schemeClr val="bg1"/>
                </a:solidFill>
              </a:defRPr>
            </a:lvl1pPr>
          </a:lstStyle>
          <a:p>
            <a:pPr lvl="0"/>
            <a:r>
              <a:rPr lang="en-US" dirty="0"/>
              <a:t>(additional information - always in brackets)</a:t>
            </a:r>
          </a:p>
        </p:txBody>
      </p:sp>
      <p:sp>
        <p:nvSpPr>
          <p:cNvPr id="30" name="Slide Number Placeholder 29">
            <a:extLst>
              <a:ext uri="{FF2B5EF4-FFF2-40B4-BE49-F238E27FC236}">
                <a16:creationId xmlns:a16="http://schemas.microsoft.com/office/drawing/2014/main" id="{9156D177-5801-4EA1-8527-B2D4421346BA}"/>
              </a:ext>
            </a:extLst>
          </p:cNvPr>
          <p:cNvSpPr>
            <a:spLocks noGrp="1"/>
          </p:cNvSpPr>
          <p:nvPr>
            <p:ph type="sldNum" sz="quarter" idx="14"/>
          </p:nvPr>
        </p:nvSpPr>
        <p:spPr>
          <a:xfrm>
            <a:off x="122300" y="6431455"/>
            <a:ext cx="529209" cy="365125"/>
          </a:xfrm>
        </p:spPr>
        <p:txBody>
          <a:bodyPr/>
          <a:lstStyle>
            <a:lvl1pPr algn="l">
              <a:defRPr sz="1800" b="0">
                <a:solidFill>
                  <a:schemeClr val="bg1"/>
                </a:solidFill>
              </a:defRPr>
            </a:lvl1pPr>
          </a:lstStyle>
          <a:p>
            <a:fld id="{F378E5E1-2CB7-4E78-9DCC-07AB18866500}" type="slidenum">
              <a:rPr lang="en-GB" smtClean="0"/>
              <a:pPr/>
              <a:t>‹#›</a:t>
            </a:fld>
            <a:endParaRPr lang="en-GB" dirty="0"/>
          </a:p>
        </p:txBody>
      </p:sp>
      <p:sp>
        <p:nvSpPr>
          <p:cNvPr id="32" name="Text Placeholder 31">
            <a:extLst>
              <a:ext uri="{FF2B5EF4-FFF2-40B4-BE49-F238E27FC236}">
                <a16:creationId xmlns:a16="http://schemas.microsoft.com/office/drawing/2014/main" id="{7200B17B-2760-4364-B7FE-B044503A2194}"/>
              </a:ext>
            </a:extLst>
          </p:cNvPr>
          <p:cNvSpPr>
            <a:spLocks noGrp="1"/>
          </p:cNvSpPr>
          <p:nvPr>
            <p:ph type="body" sz="quarter" idx="15" hasCustomPrompt="1"/>
          </p:nvPr>
        </p:nvSpPr>
        <p:spPr>
          <a:xfrm>
            <a:off x="1498600" y="520700"/>
            <a:ext cx="10515484" cy="387672"/>
          </a:xfrm>
        </p:spPr>
        <p:txBody>
          <a:bodyPr/>
          <a:lstStyle>
            <a:lvl1pPr marL="0" indent="0">
              <a:buNone/>
              <a:defRPr sz="2400" b="1" i="1">
                <a:solidFill>
                  <a:schemeClr val="bg1"/>
                </a:solidFill>
                <a:latin typeface="Calibri Light" panose="020F0302020204030204" pitchFamily="34" charset="0"/>
                <a:cs typeface="Calibri Light" panose="020F0302020204030204" pitchFamily="34" charset="0"/>
              </a:defRPr>
            </a:lvl1pPr>
          </a:lstStyle>
          <a:p>
            <a:pPr lvl="0"/>
            <a:r>
              <a:rPr lang="en-US" dirty="0"/>
              <a:t>Sub header</a:t>
            </a:r>
            <a:endParaRPr lang="en-GB" dirty="0"/>
          </a:p>
        </p:txBody>
      </p:sp>
    </p:spTree>
    <p:extLst>
      <p:ext uri="{BB962C8B-B14F-4D97-AF65-F5344CB8AC3E}">
        <p14:creationId xmlns:p14="http://schemas.microsoft.com/office/powerpoint/2010/main" val="312015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Side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8F5CB9-9E61-4B57-8544-30C6997F8314}"/>
              </a:ext>
            </a:extLst>
          </p:cNvPr>
          <p:cNvSpPr/>
          <p:nvPr userDrawn="1"/>
        </p:nvSpPr>
        <p:spPr>
          <a:xfrm rot="5400000">
            <a:off x="8527472" y="3193472"/>
            <a:ext cx="6858000" cy="471056"/>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drawing, light&#10;&#10;Description automatically generated">
            <a:extLst>
              <a:ext uri="{FF2B5EF4-FFF2-40B4-BE49-F238E27FC236}">
                <a16:creationId xmlns:a16="http://schemas.microsoft.com/office/drawing/2014/main" id="{BCBAED82-2212-45F3-A4AB-22D57CA37E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529"/>
          <a:stretch/>
        </p:blipFill>
        <p:spPr>
          <a:xfrm>
            <a:off x="11800605" y="6481550"/>
            <a:ext cx="346945" cy="295699"/>
          </a:xfrm>
          <a:prstGeom prst="rect">
            <a:avLst/>
          </a:prstGeom>
        </p:spPr>
      </p:pic>
      <p:sp>
        <p:nvSpPr>
          <p:cNvPr id="7" name="Slide Number Placeholder 29">
            <a:extLst>
              <a:ext uri="{FF2B5EF4-FFF2-40B4-BE49-F238E27FC236}">
                <a16:creationId xmlns:a16="http://schemas.microsoft.com/office/drawing/2014/main" id="{45B1E787-C8F0-4FBF-997A-FC54DF86F62D}"/>
              </a:ext>
            </a:extLst>
          </p:cNvPr>
          <p:cNvSpPr>
            <a:spLocks noGrp="1"/>
          </p:cNvSpPr>
          <p:nvPr>
            <p:ph type="sldNum" sz="quarter" idx="14"/>
          </p:nvPr>
        </p:nvSpPr>
        <p:spPr>
          <a:xfrm>
            <a:off x="122300" y="6431455"/>
            <a:ext cx="529209" cy="365125"/>
          </a:xfrm>
        </p:spPr>
        <p:txBody>
          <a:bodyPr/>
          <a:lstStyle>
            <a:lvl1pPr algn="l">
              <a:defRPr sz="1800" b="0">
                <a:solidFill>
                  <a:schemeClr val="tx1"/>
                </a:solidFill>
              </a:defRPr>
            </a:lvl1pPr>
          </a:lstStyle>
          <a:p>
            <a:fld id="{F378E5E1-2CB7-4E78-9DCC-07AB18866500}" type="slidenum">
              <a:rPr lang="en-GB" smtClean="0"/>
              <a:pPr/>
              <a:t>‹#›</a:t>
            </a:fld>
            <a:endParaRPr lang="en-GB" dirty="0"/>
          </a:p>
        </p:txBody>
      </p:sp>
    </p:spTree>
    <p:extLst>
      <p:ext uri="{BB962C8B-B14F-4D97-AF65-F5344CB8AC3E}">
        <p14:creationId xmlns:p14="http://schemas.microsoft.com/office/powerpoint/2010/main" val="126455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29">
            <a:extLst>
              <a:ext uri="{FF2B5EF4-FFF2-40B4-BE49-F238E27FC236}">
                <a16:creationId xmlns:a16="http://schemas.microsoft.com/office/drawing/2014/main" id="{EEFDF487-C62E-47A1-9C76-3CB9A89BA7A1}"/>
              </a:ext>
            </a:extLst>
          </p:cNvPr>
          <p:cNvSpPr>
            <a:spLocks noGrp="1"/>
          </p:cNvSpPr>
          <p:nvPr>
            <p:ph type="sldNum" sz="quarter" idx="14"/>
          </p:nvPr>
        </p:nvSpPr>
        <p:spPr>
          <a:xfrm>
            <a:off x="122300" y="6431455"/>
            <a:ext cx="529209" cy="365125"/>
          </a:xfrm>
        </p:spPr>
        <p:txBody>
          <a:bodyPr/>
          <a:lstStyle>
            <a:lvl1pPr algn="l">
              <a:defRPr sz="1800" b="0">
                <a:solidFill>
                  <a:schemeClr val="tx1"/>
                </a:solidFill>
              </a:defRPr>
            </a:lvl1pPr>
          </a:lstStyle>
          <a:p>
            <a:fld id="{F378E5E1-2CB7-4E78-9DCC-07AB18866500}" type="slidenum">
              <a:rPr lang="en-GB" smtClean="0"/>
              <a:pPr/>
              <a:t>‹#›</a:t>
            </a:fld>
            <a:endParaRPr lang="en-GB" dirty="0"/>
          </a:p>
        </p:txBody>
      </p:sp>
    </p:spTree>
    <p:extLst>
      <p:ext uri="{BB962C8B-B14F-4D97-AF65-F5344CB8AC3E}">
        <p14:creationId xmlns:p14="http://schemas.microsoft.com/office/powerpoint/2010/main" val="3020609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B4564F-4FD9-4507-BD69-91924AE64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E140F4-3B65-46B0-B87E-C7D52E6EB6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AA53A-0EB5-44D4-8A53-07091BAA7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25C36-F3BD-434E-AA9E-4419F7793A4E}" type="datetime1">
              <a:rPr lang="en-GB" smtClean="0"/>
              <a:t>27/05/2020</a:t>
            </a:fld>
            <a:endParaRPr lang="en-GB"/>
          </a:p>
        </p:txBody>
      </p:sp>
      <p:sp>
        <p:nvSpPr>
          <p:cNvPr id="5" name="Footer Placeholder 4">
            <a:extLst>
              <a:ext uri="{FF2B5EF4-FFF2-40B4-BE49-F238E27FC236}">
                <a16:creationId xmlns:a16="http://schemas.microsoft.com/office/drawing/2014/main" id="{CC2D27F9-EA9B-4195-AAB7-07CD07BF2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D8AED-EDA7-4635-BAF1-60886372A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8E5E1-2CB7-4E78-9DCC-07AB18866500}" type="slidenum">
              <a:rPr lang="en-GB" smtClean="0"/>
              <a:t>‹#›</a:t>
            </a:fld>
            <a:endParaRPr lang="en-GB"/>
          </a:p>
        </p:txBody>
      </p:sp>
    </p:spTree>
    <p:extLst>
      <p:ext uri="{BB962C8B-B14F-4D97-AF65-F5344CB8AC3E}">
        <p14:creationId xmlns:p14="http://schemas.microsoft.com/office/powerpoint/2010/main" val="714951993"/>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7" r:id="rId3"/>
    <p:sldLayoutId id="2147483655" r:id="rId4"/>
    <p:sldLayoutId id="214748365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bc.co.uk/bitesize/topics/zkgg87h/articles/zydxmnb"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s://www.bbc.co.uk/bitesize/clips/zh4rkqt" TargetMode="External"/><Relationship Id="rId2" Type="http://schemas.openxmlformats.org/officeDocument/2006/relationships/hyperlink" Target="https://www.bbc.co.uk/bitesize/topics/zkgg87h/articles/z3wpp39"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dkfindout.com/uk/earth/water-cycle/"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Waterfall between large hills">
            <a:extLst>
              <a:ext uri="{FF2B5EF4-FFF2-40B4-BE49-F238E27FC236}">
                <a16:creationId xmlns:a16="http://schemas.microsoft.com/office/drawing/2014/main" id="{7CEEB49D-698B-4C1C-A5DA-04047682DBB2}"/>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15221" b="8619"/>
          <a:stretch/>
        </p:blipFill>
        <p:spPr>
          <a:xfrm flipH="1">
            <a:off x="2274570" y="422150"/>
            <a:ext cx="9917430" cy="6013005"/>
          </a:xfrm>
        </p:spPr>
      </p:pic>
      <p:sp>
        <p:nvSpPr>
          <p:cNvPr id="7" name="Freeform: Shape 6">
            <a:extLst>
              <a:ext uri="{FF2B5EF4-FFF2-40B4-BE49-F238E27FC236}">
                <a16:creationId xmlns:a16="http://schemas.microsoft.com/office/drawing/2014/main" id="{2CF6FC01-7A4C-42A0-A671-9933A7CC75A2}"/>
              </a:ext>
            </a:extLst>
          </p:cNvPr>
          <p:cNvSpPr/>
          <p:nvPr/>
        </p:nvSpPr>
        <p:spPr>
          <a:xfrm>
            <a:off x="-19050" y="30500"/>
            <a:ext cx="7219950" cy="6824678"/>
          </a:xfrm>
          <a:custGeom>
            <a:avLst/>
            <a:gdLst>
              <a:gd name="connsiteX0" fmla="*/ 5164852 w 5265336"/>
              <a:gd name="connsiteY0" fmla="*/ 90435 h 7355394"/>
              <a:gd name="connsiteX1" fmla="*/ 2642716 w 5265336"/>
              <a:gd name="connsiteY1" fmla="*/ 7285055 h 7355394"/>
              <a:gd name="connsiteX2" fmla="*/ 0 w 5265336"/>
              <a:gd name="connsiteY2" fmla="*/ 7355394 h 7355394"/>
              <a:gd name="connsiteX3" fmla="*/ 10048 w 5265336"/>
              <a:gd name="connsiteY3" fmla="*/ 20097 h 7355394"/>
              <a:gd name="connsiteX4" fmla="*/ 5265336 w 5265336"/>
              <a:gd name="connsiteY4" fmla="*/ 0 h 7355394"/>
              <a:gd name="connsiteX5" fmla="*/ 5255288 w 5265336"/>
              <a:gd name="connsiteY5" fmla="*/ 0 h 735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336" h="7355394">
                <a:moveTo>
                  <a:pt x="5164852" y="90435"/>
                </a:moveTo>
                <a:lnTo>
                  <a:pt x="2642716" y="7285055"/>
                </a:lnTo>
                <a:lnTo>
                  <a:pt x="0" y="7355394"/>
                </a:lnTo>
                <a:cubicBezTo>
                  <a:pt x="3349" y="4910295"/>
                  <a:pt x="6699" y="2465196"/>
                  <a:pt x="10048" y="20097"/>
                </a:cubicBezTo>
                <a:lnTo>
                  <a:pt x="5265336" y="0"/>
                </a:lnTo>
                <a:lnTo>
                  <a:pt x="5255288" y="0"/>
                </a:lnTo>
              </a:path>
            </a:pathLst>
          </a:cu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8" name="Title 6">
            <a:extLst>
              <a:ext uri="{FF2B5EF4-FFF2-40B4-BE49-F238E27FC236}">
                <a16:creationId xmlns:a16="http://schemas.microsoft.com/office/drawing/2014/main" id="{4E50E18B-F434-4647-9123-D05FAAB53E96}"/>
              </a:ext>
            </a:extLst>
          </p:cNvPr>
          <p:cNvSpPr txBox="1">
            <a:spLocks/>
          </p:cNvSpPr>
          <p:nvPr/>
        </p:nvSpPr>
        <p:spPr>
          <a:xfrm>
            <a:off x="722630" y="641564"/>
            <a:ext cx="5422900" cy="677108"/>
          </a:xfrm>
          <a:prstGeom prst="rect">
            <a:avLst/>
          </a:prstGeom>
        </p:spPr>
        <p:txBody>
          <a:bodyPr wrap="square" lIns="0" tIns="0" rIns="0" bIns="0">
            <a:spAutoFit/>
          </a:bodyPr>
          <a:lstStyle>
            <a:lvl1pPr>
              <a:defRPr sz="2000" b="1" i="0">
                <a:solidFill>
                  <a:srgbClr val="231F20"/>
                </a:solidFill>
                <a:latin typeface="+mj-lt"/>
                <a:ea typeface="+mj-ea"/>
                <a:cs typeface="Lato Heavy"/>
              </a:defRPr>
            </a:lvl1pPr>
          </a:lstStyle>
          <a:p>
            <a:r>
              <a:rPr lang="en-GB" sz="4400" kern="0" dirty="0">
                <a:solidFill>
                  <a:schemeClr val="bg1"/>
                </a:solidFill>
                <a:latin typeface="Lato Black" panose="020F0502020204030203" pitchFamily="34" charset="0"/>
                <a:ea typeface="Lato Black" panose="020F0502020204030203" pitchFamily="34" charset="0"/>
                <a:cs typeface="Lato Black" panose="020F0502020204030203" pitchFamily="34" charset="0"/>
              </a:rPr>
              <a:t>States of matter</a:t>
            </a:r>
          </a:p>
        </p:txBody>
      </p:sp>
      <p:sp>
        <p:nvSpPr>
          <p:cNvPr id="9" name="object 4">
            <a:extLst>
              <a:ext uri="{FF2B5EF4-FFF2-40B4-BE49-F238E27FC236}">
                <a16:creationId xmlns:a16="http://schemas.microsoft.com/office/drawing/2014/main" id="{8DA896D1-C048-4C77-9F3B-54911F60C082}"/>
              </a:ext>
            </a:extLst>
          </p:cNvPr>
          <p:cNvSpPr/>
          <p:nvPr/>
        </p:nvSpPr>
        <p:spPr>
          <a:xfrm>
            <a:off x="722630" y="2145506"/>
            <a:ext cx="810260" cy="67314"/>
          </a:xfrm>
          <a:custGeom>
            <a:avLst/>
            <a:gdLst/>
            <a:ahLst/>
            <a:cxnLst/>
            <a:rect l="l" t="t" r="r" b="b"/>
            <a:pathLst>
              <a:path w="810260">
                <a:moveTo>
                  <a:pt x="0" y="0"/>
                </a:moveTo>
                <a:lnTo>
                  <a:pt x="810006" y="0"/>
                </a:lnTo>
              </a:path>
            </a:pathLst>
          </a:custGeom>
          <a:ln w="76200">
            <a:solidFill>
              <a:schemeClr val="bg1"/>
            </a:solidFill>
          </a:ln>
        </p:spPr>
        <p:txBody>
          <a:bodyPr wrap="square" lIns="0" tIns="0" rIns="0" bIns="0" rtlCol="0"/>
          <a:lstStyle/>
          <a:p>
            <a:endParaRPr dirty="0">
              <a:latin typeface="Calibri" panose="020F0502020204030204" pitchFamily="34" charset="0"/>
            </a:endParaRPr>
          </a:p>
        </p:txBody>
      </p:sp>
      <p:sp>
        <p:nvSpPr>
          <p:cNvPr id="15" name="Rectangle 14">
            <a:extLst>
              <a:ext uri="{FF2B5EF4-FFF2-40B4-BE49-F238E27FC236}">
                <a16:creationId xmlns:a16="http://schemas.microsoft.com/office/drawing/2014/main" id="{F571E163-626D-475E-A518-59C3025AF857}"/>
              </a:ext>
            </a:extLst>
          </p:cNvPr>
          <p:cNvSpPr/>
          <p:nvPr/>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descr="A picture containing drawing, light&#10;&#10;Description automatically generated">
            <a:extLst>
              <a:ext uri="{FF2B5EF4-FFF2-40B4-BE49-F238E27FC236}">
                <a16:creationId xmlns:a16="http://schemas.microsoft.com/office/drawing/2014/main" id="{9FD0E528-065B-4B07-8252-55F07F81D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17" name="Rectangle 16">
            <a:extLst>
              <a:ext uri="{FF2B5EF4-FFF2-40B4-BE49-F238E27FC236}">
                <a16:creationId xmlns:a16="http://schemas.microsoft.com/office/drawing/2014/main" id="{68C883CF-17F6-4C7B-A00B-B3E4BA853FC3}"/>
              </a:ext>
            </a:extLst>
          </p:cNvPr>
          <p:cNvSpPr/>
          <p:nvPr/>
        </p:nvSpPr>
        <p:spPr>
          <a:xfrm>
            <a:off x="0" y="2823"/>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6">
            <a:extLst>
              <a:ext uri="{FF2B5EF4-FFF2-40B4-BE49-F238E27FC236}">
                <a16:creationId xmlns:a16="http://schemas.microsoft.com/office/drawing/2014/main" id="{B370D3A3-4B18-46A8-9623-BCE4A8D48555}"/>
              </a:ext>
            </a:extLst>
          </p:cNvPr>
          <p:cNvSpPr txBox="1">
            <a:spLocks/>
          </p:cNvSpPr>
          <p:nvPr/>
        </p:nvSpPr>
        <p:spPr>
          <a:xfrm>
            <a:off x="717550" y="2362546"/>
            <a:ext cx="5422900" cy="1107996"/>
          </a:xfrm>
          <a:prstGeom prst="rect">
            <a:avLst/>
          </a:prstGeom>
        </p:spPr>
        <p:txBody>
          <a:bodyPr wrap="square" lIns="0" tIns="0" rIns="0" bIns="0">
            <a:spAutoFit/>
          </a:bodyPr>
          <a:lstStyle>
            <a:lvl1pPr>
              <a:defRPr sz="2000" b="1" i="0">
                <a:solidFill>
                  <a:srgbClr val="231F20"/>
                </a:solidFill>
                <a:latin typeface="+mj-lt"/>
                <a:ea typeface="+mj-ea"/>
                <a:cs typeface="Lato Heavy"/>
              </a:defRPr>
            </a:lvl1pPr>
          </a:lstStyle>
          <a:p>
            <a:r>
              <a:rPr lang="en-GB" sz="2400" i="1" kern="0" dirty="0">
                <a:solidFill>
                  <a:schemeClr val="bg1"/>
                </a:solidFill>
                <a:ea typeface="Lato Black" panose="020F0502020204030203" pitchFamily="34" charset="0"/>
                <a:cs typeface="Lato Black" panose="020F0502020204030203" pitchFamily="34" charset="0"/>
              </a:rPr>
              <a:t>Understanding evaporation, </a:t>
            </a:r>
            <a:br>
              <a:rPr lang="en-GB" sz="2400" i="1" kern="0" dirty="0">
                <a:solidFill>
                  <a:schemeClr val="bg1"/>
                </a:solidFill>
                <a:ea typeface="Lato Black" panose="020F0502020204030203" pitchFamily="34" charset="0"/>
                <a:cs typeface="Lato Black" panose="020F0502020204030203" pitchFamily="34" charset="0"/>
              </a:rPr>
            </a:br>
            <a:r>
              <a:rPr lang="en-GB" sz="2400" i="1" kern="0" dirty="0">
                <a:solidFill>
                  <a:schemeClr val="bg1"/>
                </a:solidFill>
                <a:ea typeface="Lato Black" panose="020F0502020204030203" pitchFamily="34" charset="0"/>
                <a:cs typeface="Lato Black" panose="020F0502020204030203" pitchFamily="34" charset="0"/>
              </a:rPr>
              <a:t>condensation and the water cycle</a:t>
            </a:r>
            <a:br>
              <a:rPr lang="en-GB" sz="2400" i="1" kern="0" dirty="0">
                <a:solidFill>
                  <a:schemeClr val="bg1"/>
                </a:solidFill>
                <a:ea typeface="Lato Black" panose="020F0502020204030203" pitchFamily="34" charset="0"/>
                <a:cs typeface="Lato Black" panose="020F0502020204030203" pitchFamily="34" charset="0"/>
              </a:rPr>
            </a:br>
            <a:endParaRPr lang="en-GB" sz="2400" i="1" kern="0" dirty="0">
              <a:solidFill>
                <a:schemeClr val="bg1"/>
              </a:solidFill>
              <a:ea typeface="Lato Black" panose="020F0502020204030203" pitchFamily="34" charset="0"/>
              <a:cs typeface="Lato Black" panose="020F0502020204030203" pitchFamily="34" charset="0"/>
            </a:endParaRPr>
          </a:p>
        </p:txBody>
      </p:sp>
      <p:sp>
        <p:nvSpPr>
          <p:cNvPr id="20" name="Title 6">
            <a:extLst>
              <a:ext uri="{FF2B5EF4-FFF2-40B4-BE49-F238E27FC236}">
                <a16:creationId xmlns:a16="http://schemas.microsoft.com/office/drawing/2014/main" id="{84AD8CF2-1F27-4141-A103-04168FC7AC96}"/>
              </a:ext>
            </a:extLst>
          </p:cNvPr>
          <p:cNvSpPr txBox="1">
            <a:spLocks/>
          </p:cNvSpPr>
          <p:nvPr/>
        </p:nvSpPr>
        <p:spPr>
          <a:xfrm>
            <a:off x="717550" y="5439710"/>
            <a:ext cx="5422900" cy="738664"/>
          </a:xfrm>
          <a:prstGeom prst="rect">
            <a:avLst/>
          </a:prstGeom>
        </p:spPr>
        <p:txBody>
          <a:bodyPr wrap="square" lIns="0" tIns="0" rIns="0" bIns="0">
            <a:spAutoFit/>
          </a:bodyPr>
          <a:lstStyle>
            <a:lvl1pPr>
              <a:defRPr sz="2000" b="1" i="0">
                <a:solidFill>
                  <a:srgbClr val="231F20"/>
                </a:solidFill>
                <a:latin typeface="+mj-lt"/>
                <a:ea typeface="+mj-ea"/>
                <a:cs typeface="Lato Heavy"/>
              </a:defRPr>
            </a:lvl1pPr>
          </a:lstStyle>
          <a:p>
            <a:r>
              <a:rPr lang="en-GB" sz="2400" i="1" kern="0" dirty="0">
                <a:solidFill>
                  <a:schemeClr val="bg1"/>
                </a:solidFill>
                <a:ea typeface="Lato Black" panose="020F0502020204030203" pitchFamily="34" charset="0"/>
                <a:cs typeface="Lato Black" panose="020F0502020204030203" pitchFamily="34" charset="0"/>
              </a:rPr>
              <a:t>Year 4</a:t>
            </a:r>
            <a:br>
              <a:rPr lang="en-GB" sz="2400" i="1" kern="0" dirty="0">
                <a:solidFill>
                  <a:schemeClr val="bg1"/>
                </a:solidFill>
                <a:ea typeface="Lato Black" panose="020F0502020204030203" pitchFamily="34" charset="0"/>
                <a:cs typeface="Lato Black" panose="020F0502020204030203" pitchFamily="34" charset="0"/>
              </a:rPr>
            </a:br>
            <a:r>
              <a:rPr lang="en-GB" sz="2400" i="1" kern="0" dirty="0">
                <a:solidFill>
                  <a:schemeClr val="bg1"/>
                </a:solidFill>
                <a:ea typeface="Lato Black" panose="020F0502020204030203" pitchFamily="34" charset="0"/>
                <a:cs typeface="Lato Black" panose="020F0502020204030203" pitchFamily="34" charset="0"/>
              </a:rPr>
              <a:t>Age 8 - 9</a:t>
            </a:r>
          </a:p>
        </p:txBody>
      </p:sp>
      <p:grpSp>
        <p:nvGrpSpPr>
          <p:cNvPr id="12" name="Group 11">
            <a:extLst>
              <a:ext uri="{FF2B5EF4-FFF2-40B4-BE49-F238E27FC236}">
                <a16:creationId xmlns:a16="http://schemas.microsoft.com/office/drawing/2014/main" id="{AAF0C587-26AA-4439-B1E6-7689BCF8CAC6}"/>
              </a:ext>
            </a:extLst>
          </p:cNvPr>
          <p:cNvGrpSpPr/>
          <p:nvPr/>
        </p:nvGrpSpPr>
        <p:grpSpPr>
          <a:xfrm>
            <a:off x="7291388" y="466820"/>
            <a:ext cx="4622446" cy="5969030"/>
            <a:chOff x="7291389" y="641565"/>
            <a:chExt cx="4352921" cy="5656306"/>
          </a:xfrm>
        </p:grpSpPr>
        <p:pic>
          <p:nvPicPr>
            <p:cNvPr id="13" name="Picture 12">
              <a:extLst>
                <a:ext uri="{FF2B5EF4-FFF2-40B4-BE49-F238E27FC236}">
                  <a16:creationId xmlns:a16="http://schemas.microsoft.com/office/drawing/2014/main" id="{E8CB53FB-648D-4E9F-BF0E-AD68265C8A6C}"/>
                </a:ext>
              </a:extLst>
            </p:cNvPr>
            <p:cNvPicPr>
              <a:picLocks noChangeAspect="1"/>
            </p:cNvPicPr>
            <p:nvPr/>
          </p:nvPicPr>
          <p:blipFill>
            <a:blip r:embed="rId4">
              <a:alphaModFix amt="85000"/>
            </a:blip>
            <a:stretch>
              <a:fillRect/>
            </a:stretch>
          </p:blipFill>
          <p:spPr>
            <a:xfrm>
              <a:off x="7291389" y="641565"/>
              <a:ext cx="4352921" cy="5656306"/>
            </a:xfrm>
            <a:prstGeom prst="rect">
              <a:avLst/>
            </a:prstGeom>
          </p:spPr>
        </p:pic>
        <p:sp>
          <p:nvSpPr>
            <p:cNvPr id="19" name="TextBox 18">
              <a:extLst>
                <a:ext uri="{FF2B5EF4-FFF2-40B4-BE49-F238E27FC236}">
                  <a16:creationId xmlns:a16="http://schemas.microsoft.com/office/drawing/2014/main" id="{1D7C7D8B-3E2D-40BF-8D11-7997DD81E41F}"/>
                </a:ext>
              </a:extLst>
            </p:cNvPr>
            <p:cNvSpPr txBox="1"/>
            <p:nvPr/>
          </p:nvSpPr>
          <p:spPr>
            <a:xfrm>
              <a:off x="7453312" y="697498"/>
              <a:ext cx="4073957" cy="5599715"/>
            </a:xfrm>
            <a:prstGeom prst="rect">
              <a:avLst/>
            </a:prstGeom>
            <a:noFill/>
          </p:spPr>
          <p:txBody>
            <a:bodyPr wrap="square" rtlCol="0">
              <a:spAutoFit/>
            </a:bodyPr>
            <a:lstStyle/>
            <a:p>
              <a:endParaRPr lang="en-GB" b="1" dirty="0">
                <a:solidFill>
                  <a:schemeClr val="bg1"/>
                </a:solidFill>
              </a:endParaRPr>
            </a:p>
            <a:p>
              <a:r>
                <a:rPr lang="en-GB" b="1" dirty="0">
                  <a:solidFill>
                    <a:schemeClr val="bg1"/>
                  </a:solidFill>
                </a:rPr>
                <a:t>For parents</a:t>
              </a:r>
            </a:p>
            <a:p>
              <a:r>
                <a:rPr lang="en-GB" i="1" dirty="0">
                  <a:solidFill>
                    <a:schemeClr val="bg1"/>
                  </a:solidFill>
                </a:rPr>
                <a:t>Thank you for supporting your child’s learning in science.</a:t>
              </a:r>
            </a:p>
            <a:p>
              <a:r>
                <a:rPr lang="en-GB" b="1" i="1" dirty="0">
                  <a:solidFill>
                    <a:schemeClr val="bg1"/>
                  </a:solidFill>
                </a:rPr>
                <a:t>Before the session:</a:t>
              </a:r>
            </a:p>
            <a:p>
              <a:pPr marL="285750" indent="-285750" fontAlgn="base">
                <a:buFont typeface="Arial" panose="020B0604020202020204" pitchFamily="34" charset="0"/>
                <a:buChar char="•"/>
              </a:pPr>
              <a:r>
                <a:rPr lang="en-GB" dirty="0">
                  <a:solidFill>
                    <a:schemeClr val="bg1"/>
                  </a:solidFill>
                </a:rPr>
                <a:t>Please read slide 2 so you know what your child is learning and what you need to get ready.</a:t>
              </a:r>
            </a:p>
            <a:p>
              <a:pPr marL="285750" indent="-285750" fontAlgn="base">
                <a:buFont typeface="Arial" panose="020B0604020202020204" pitchFamily="34" charset="0"/>
                <a:buChar char="•"/>
              </a:pPr>
              <a:r>
                <a:rPr lang="en-GB" dirty="0">
                  <a:solidFill>
                    <a:schemeClr val="bg1"/>
                  </a:solidFill>
                </a:rPr>
                <a:t>You may like to print page 7 as a worksheet.</a:t>
              </a:r>
            </a:p>
            <a:p>
              <a:pPr fontAlgn="base"/>
              <a:r>
                <a:rPr lang="en-GB" b="1" i="1" dirty="0">
                  <a:solidFill>
                    <a:schemeClr val="bg1"/>
                  </a:solidFill>
                </a:rPr>
                <a:t>During the session:</a:t>
              </a:r>
            </a:p>
            <a:p>
              <a:pPr marL="285750" indent="-285750" fontAlgn="base">
                <a:buFont typeface="Arial" panose="020B0604020202020204" pitchFamily="34" charset="0"/>
                <a:buChar char="•"/>
              </a:pPr>
              <a:r>
                <a:rPr lang="en-GB" dirty="0">
                  <a:solidFill>
                    <a:schemeClr val="bg1"/>
                  </a:solidFill>
                </a:rPr>
                <a:t>Share the learning intentions on slide 2.</a:t>
              </a:r>
            </a:p>
            <a:p>
              <a:pPr marL="285750" indent="-285750" fontAlgn="base">
                <a:buFont typeface="Arial" panose="020B0604020202020204" pitchFamily="34" charset="0"/>
                <a:buChar char="•"/>
              </a:pPr>
              <a:r>
                <a:rPr lang="en-GB" dirty="0">
                  <a:solidFill>
                    <a:schemeClr val="bg1"/>
                  </a:solidFill>
                </a:rPr>
                <a:t>Support your child with the main activities on slides 3-7, as needed. </a:t>
              </a:r>
            </a:p>
            <a:p>
              <a:pPr marL="285750" indent="-285750" fontAlgn="base">
                <a:buFont typeface="Arial" panose="020B0604020202020204" pitchFamily="34" charset="0"/>
                <a:buChar char="•"/>
              </a:pPr>
              <a:r>
                <a:rPr lang="en-GB" dirty="0">
                  <a:solidFill>
                    <a:schemeClr val="bg1"/>
                  </a:solidFill>
                </a:rPr>
                <a:t>Slides 8 gives a further activity with slide 9 as an optional worksheet.</a:t>
              </a:r>
            </a:p>
            <a:p>
              <a:pPr marL="285750" indent="-285750" fontAlgn="base">
                <a:buFont typeface="Arial" panose="020B0604020202020204" pitchFamily="34" charset="0"/>
                <a:buChar char="•"/>
              </a:pPr>
              <a:r>
                <a:rPr lang="en-GB" dirty="0">
                  <a:solidFill>
                    <a:schemeClr val="bg1"/>
                  </a:solidFill>
                </a:rPr>
                <a:t>Slide 10 has a glossary of key terms.</a:t>
              </a:r>
            </a:p>
            <a:p>
              <a:pPr fontAlgn="base"/>
              <a:r>
                <a:rPr lang="en-GB" b="1" i="1" dirty="0">
                  <a:solidFill>
                    <a:schemeClr val="bg1"/>
                  </a:solidFill>
                </a:rPr>
                <a:t>Reviewing with your child:</a:t>
              </a:r>
            </a:p>
            <a:p>
              <a:pPr marL="285750" indent="-285750" fontAlgn="base">
                <a:buFont typeface="Arial" panose="020B0604020202020204" pitchFamily="34" charset="0"/>
                <a:buChar char="•"/>
              </a:pPr>
              <a:r>
                <a:rPr lang="en-GB" dirty="0">
                  <a:solidFill>
                    <a:schemeClr val="bg1"/>
                  </a:solidFill>
                </a:rPr>
                <a:t>Slide 11 gives an idea of what your child may produce.</a:t>
              </a:r>
            </a:p>
            <a:p>
              <a:pPr marL="285750" indent="-285750">
                <a:buFont typeface="Arial" panose="020B0604020202020204" pitchFamily="34" charset="0"/>
                <a:buChar char="•"/>
              </a:pPr>
              <a:endParaRPr lang="en-GB" i="1" dirty="0">
                <a:solidFill>
                  <a:schemeClr val="bg1"/>
                </a:solidFill>
              </a:endParaRPr>
            </a:p>
          </p:txBody>
        </p:sp>
      </p:grpSp>
    </p:spTree>
    <p:extLst>
      <p:ext uri="{BB962C8B-B14F-4D97-AF65-F5344CB8AC3E}">
        <p14:creationId xmlns:p14="http://schemas.microsoft.com/office/powerpoint/2010/main" val="4268399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D831A5-1104-4DFF-9A91-885E65D447A9}"/>
              </a:ext>
            </a:extLst>
          </p:cNvPr>
          <p:cNvSpPr>
            <a:spLocks noGrp="1"/>
          </p:cNvSpPr>
          <p:nvPr>
            <p:ph type="sldNum" sz="quarter" idx="14"/>
          </p:nvPr>
        </p:nvSpPr>
        <p:spPr/>
        <p:txBody>
          <a:bodyPr/>
          <a:lstStyle/>
          <a:p>
            <a:fld id="{F378E5E1-2CB7-4E78-9DCC-07AB18866500}" type="slidenum">
              <a:rPr lang="en-GB" smtClean="0"/>
              <a:pPr/>
              <a:t>10</a:t>
            </a:fld>
            <a:endParaRPr lang="en-GB" dirty="0"/>
          </a:p>
        </p:txBody>
      </p:sp>
      <p:sp>
        <p:nvSpPr>
          <p:cNvPr id="3" name="Content Placeholder 2">
            <a:extLst>
              <a:ext uri="{FF2B5EF4-FFF2-40B4-BE49-F238E27FC236}">
                <a16:creationId xmlns:a16="http://schemas.microsoft.com/office/drawing/2014/main" id="{DA687533-4E22-44F3-B854-2C1935F34336}"/>
              </a:ext>
            </a:extLst>
          </p:cNvPr>
          <p:cNvSpPr txBox="1">
            <a:spLocks/>
          </p:cNvSpPr>
          <p:nvPr/>
        </p:nvSpPr>
        <p:spPr>
          <a:xfrm>
            <a:off x="648070" y="295184"/>
            <a:ext cx="10697592" cy="640080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1200"/>
              </a:spcBef>
              <a:buNone/>
            </a:pPr>
            <a:r>
              <a:rPr lang="en-GB" b="1" dirty="0">
                <a:solidFill>
                  <a:schemeClr val="tx1"/>
                </a:solidFill>
              </a:rPr>
              <a:t>Glossary of terms</a:t>
            </a:r>
          </a:p>
          <a:p>
            <a:pPr marL="0" indent="0">
              <a:lnSpc>
                <a:spcPct val="100000"/>
              </a:lnSpc>
              <a:spcBef>
                <a:spcPts val="1200"/>
              </a:spcBef>
              <a:buNone/>
            </a:pPr>
            <a:r>
              <a:rPr lang="en-GB" b="1" dirty="0">
                <a:solidFill>
                  <a:srgbClr val="0070C0"/>
                </a:solidFill>
              </a:rPr>
              <a:t>States of matter: </a:t>
            </a:r>
            <a:r>
              <a:rPr lang="en-GB" dirty="0"/>
              <a:t>There are three </a:t>
            </a:r>
            <a:r>
              <a:rPr lang="en-GB" b="1" dirty="0"/>
              <a:t>states of matter</a:t>
            </a:r>
            <a:r>
              <a:rPr lang="en-GB" dirty="0"/>
              <a:t>: </a:t>
            </a:r>
            <a:r>
              <a:rPr lang="en-GB" b="1" dirty="0"/>
              <a:t>solid</a:t>
            </a:r>
            <a:r>
              <a:rPr lang="en-GB" dirty="0"/>
              <a:t>, </a:t>
            </a:r>
            <a:r>
              <a:rPr lang="en-GB" b="1" dirty="0"/>
              <a:t>liquid</a:t>
            </a:r>
            <a:r>
              <a:rPr lang="en-GB" dirty="0"/>
              <a:t> and </a:t>
            </a:r>
            <a:r>
              <a:rPr lang="en-GB" b="1" dirty="0"/>
              <a:t>gas</a:t>
            </a:r>
            <a:r>
              <a:rPr lang="en-GB" dirty="0"/>
              <a:t>.</a:t>
            </a:r>
          </a:p>
          <a:p>
            <a:pPr marL="0" indent="0">
              <a:lnSpc>
                <a:spcPct val="100000"/>
              </a:lnSpc>
              <a:spcBef>
                <a:spcPts val="1200"/>
              </a:spcBef>
              <a:buNone/>
            </a:pPr>
            <a:r>
              <a:rPr lang="en-GB" b="1" dirty="0">
                <a:solidFill>
                  <a:srgbClr val="0070C0"/>
                </a:solidFill>
              </a:rPr>
              <a:t>Change of state: </a:t>
            </a:r>
            <a:r>
              <a:rPr lang="en-GB" dirty="0">
                <a:solidFill>
                  <a:schemeClr val="tx1"/>
                </a:solidFill>
              </a:rPr>
              <a:t>Liquids can change from a liquid to a gas. This is a </a:t>
            </a:r>
            <a:r>
              <a:rPr lang="en-GB" b="1" dirty="0">
                <a:solidFill>
                  <a:schemeClr val="tx1"/>
                </a:solidFill>
              </a:rPr>
              <a:t>change of state</a:t>
            </a:r>
            <a:r>
              <a:rPr lang="en-GB" dirty="0">
                <a:solidFill>
                  <a:schemeClr val="tx1"/>
                </a:solidFill>
              </a:rPr>
              <a:t>. </a:t>
            </a:r>
          </a:p>
          <a:p>
            <a:pPr marL="0" indent="0">
              <a:lnSpc>
                <a:spcPct val="100000"/>
              </a:lnSpc>
              <a:spcBef>
                <a:spcPts val="1200"/>
              </a:spcBef>
              <a:buNone/>
            </a:pPr>
            <a:r>
              <a:rPr lang="en-GB" b="1" dirty="0">
                <a:solidFill>
                  <a:srgbClr val="0070C0"/>
                </a:solidFill>
              </a:rPr>
              <a:t>Condensation: </a:t>
            </a:r>
            <a:r>
              <a:rPr lang="en-GB" b="1" dirty="0">
                <a:solidFill>
                  <a:schemeClr val="tx1"/>
                </a:solidFill>
              </a:rPr>
              <a:t>Condensation</a:t>
            </a:r>
            <a:r>
              <a:rPr lang="en-GB" dirty="0">
                <a:solidFill>
                  <a:schemeClr val="tx1"/>
                </a:solidFill>
              </a:rPr>
              <a:t> is a change of state when a gas is cooled and changes to a liquid.</a:t>
            </a:r>
            <a:endParaRPr lang="en-GB" b="1" dirty="0">
              <a:solidFill>
                <a:srgbClr val="0070C0"/>
              </a:solidFill>
            </a:endParaRPr>
          </a:p>
          <a:p>
            <a:pPr marL="0" lvl="0" indent="0">
              <a:lnSpc>
                <a:spcPct val="100000"/>
              </a:lnSpc>
              <a:spcBef>
                <a:spcPts val="1200"/>
              </a:spcBef>
              <a:buNone/>
              <a:defRPr/>
            </a:pPr>
            <a:r>
              <a:rPr lang="en-GB" b="1" dirty="0">
                <a:solidFill>
                  <a:srgbClr val="0070C0"/>
                </a:solidFill>
              </a:rPr>
              <a:t>Evaporation: </a:t>
            </a:r>
            <a:r>
              <a:rPr lang="en-GB" b="1" dirty="0">
                <a:solidFill>
                  <a:schemeClr val="tx1"/>
                </a:solidFill>
              </a:rPr>
              <a:t>Evaporation</a:t>
            </a:r>
            <a:r>
              <a:rPr lang="en-GB" dirty="0">
                <a:solidFill>
                  <a:schemeClr val="tx1"/>
                </a:solidFill>
              </a:rPr>
              <a:t> is a change of state from liquid to gas which can happen </a:t>
            </a:r>
            <a:r>
              <a:rPr lang="en-GB" b="1" dirty="0">
                <a:solidFill>
                  <a:schemeClr val="tx1"/>
                </a:solidFill>
              </a:rPr>
              <a:t>at any temperature </a:t>
            </a:r>
            <a:r>
              <a:rPr lang="en-GB" dirty="0">
                <a:solidFill>
                  <a:schemeClr val="tx1"/>
                </a:solidFill>
              </a:rPr>
              <a:t>and only at the surface of the liquid.</a:t>
            </a:r>
          </a:p>
          <a:p>
            <a:pPr marL="0" indent="0">
              <a:lnSpc>
                <a:spcPct val="100000"/>
              </a:lnSpc>
              <a:spcBef>
                <a:spcPts val="1200"/>
              </a:spcBef>
              <a:buNone/>
              <a:defRPr/>
            </a:pPr>
            <a:r>
              <a:rPr lang="en-GB" b="1" dirty="0">
                <a:solidFill>
                  <a:srgbClr val="0070C0"/>
                </a:solidFill>
              </a:rPr>
              <a:t>Precipitation: </a:t>
            </a:r>
            <a:r>
              <a:rPr lang="en-GB" dirty="0">
                <a:solidFill>
                  <a:schemeClr val="tx1"/>
                </a:solidFill>
              </a:rPr>
              <a:t>When the water droplets in a cloud get too heavy, they fall as rain, sleet or snow. This is known as </a:t>
            </a:r>
            <a:r>
              <a:rPr lang="en-GB" b="1" dirty="0">
                <a:solidFill>
                  <a:schemeClr val="tx1"/>
                </a:solidFill>
              </a:rPr>
              <a:t>precipitation</a:t>
            </a:r>
            <a:r>
              <a:rPr lang="en-GB" dirty="0">
                <a:solidFill>
                  <a:schemeClr val="tx1"/>
                </a:solidFill>
              </a:rPr>
              <a:t>.</a:t>
            </a:r>
          </a:p>
          <a:p>
            <a:pPr marL="0" indent="0">
              <a:lnSpc>
                <a:spcPct val="100000"/>
              </a:lnSpc>
              <a:spcBef>
                <a:spcPts val="1200"/>
              </a:spcBef>
              <a:buNone/>
              <a:defRPr/>
            </a:pPr>
            <a:r>
              <a:rPr lang="en-GB" b="1" dirty="0">
                <a:solidFill>
                  <a:srgbClr val="0070C0"/>
                </a:solidFill>
              </a:rPr>
              <a:t>Water cycle: </a:t>
            </a:r>
            <a:r>
              <a:rPr lang="en-GB" dirty="0">
                <a:solidFill>
                  <a:schemeClr val="tx1"/>
                </a:solidFill>
              </a:rPr>
              <a:t>The </a:t>
            </a:r>
            <a:r>
              <a:rPr lang="en-GB" b="1" dirty="0">
                <a:solidFill>
                  <a:schemeClr val="tx1"/>
                </a:solidFill>
              </a:rPr>
              <a:t>water cycle </a:t>
            </a:r>
            <a:r>
              <a:rPr lang="en-GB" dirty="0">
                <a:solidFill>
                  <a:schemeClr val="tx1"/>
                </a:solidFill>
              </a:rPr>
              <a:t>is the continuous process of evaporation, condensation and </a:t>
            </a:r>
            <a:r>
              <a:rPr lang="en-GB">
                <a:solidFill>
                  <a:schemeClr val="tx1"/>
                </a:solidFill>
              </a:rPr>
              <a:t>precipitation of </a:t>
            </a:r>
            <a:r>
              <a:rPr lang="en-GB" dirty="0">
                <a:solidFill>
                  <a:schemeClr val="tx1"/>
                </a:solidFill>
              </a:rPr>
              <a:t>the Earth’s water.</a:t>
            </a:r>
          </a:p>
          <a:p>
            <a:pPr marL="0" lvl="0" indent="0">
              <a:lnSpc>
                <a:spcPct val="100000"/>
              </a:lnSpc>
              <a:spcBef>
                <a:spcPts val="1200"/>
              </a:spcBef>
              <a:buNone/>
              <a:defRPr/>
            </a:pPr>
            <a:r>
              <a:rPr lang="en-GB" dirty="0">
                <a:solidFill>
                  <a:schemeClr val="tx1"/>
                </a:solidFill>
              </a:rPr>
              <a:t> </a:t>
            </a:r>
          </a:p>
        </p:txBody>
      </p:sp>
    </p:spTree>
    <p:extLst>
      <p:ext uri="{BB962C8B-B14F-4D97-AF65-F5344CB8AC3E}">
        <p14:creationId xmlns:p14="http://schemas.microsoft.com/office/powerpoint/2010/main" val="2047519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1AC0B-F95B-411A-A3D2-8532F29829A1}"/>
              </a:ext>
            </a:extLst>
          </p:cNvPr>
          <p:cNvSpPr>
            <a:spLocks noGrp="1"/>
          </p:cNvSpPr>
          <p:nvPr>
            <p:ph type="sldNum" sz="quarter" idx="14"/>
          </p:nvPr>
        </p:nvSpPr>
        <p:spPr/>
        <p:txBody>
          <a:bodyPr/>
          <a:lstStyle/>
          <a:p>
            <a:fld id="{F378E5E1-2CB7-4E78-9DCC-07AB18866500}" type="slidenum">
              <a:rPr lang="en-GB" smtClean="0"/>
              <a:pPr/>
              <a:t>11</a:t>
            </a:fld>
            <a:endParaRPr lang="en-GB" dirty="0"/>
          </a:p>
        </p:txBody>
      </p:sp>
      <p:sp>
        <p:nvSpPr>
          <p:cNvPr id="3" name="Content Placeholder 2">
            <a:extLst>
              <a:ext uri="{FF2B5EF4-FFF2-40B4-BE49-F238E27FC236}">
                <a16:creationId xmlns:a16="http://schemas.microsoft.com/office/drawing/2014/main" id="{82296B00-DB0C-4453-AC3D-00D5840809E8}"/>
              </a:ext>
            </a:extLst>
          </p:cNvPr>
          <p:cNvSpPr txBox="1">
            <a:spLocks/>
          </p:cNvSpPr>
          <p:nvPr/>
        </p:nvSpPr>
        <p:spPr>
          <a:xfrm>
            <a:off x="1953086" y="298251"/>
            <a:ext cx="9623395" cy="640080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000" dirty="0">
              <a:solidFill>
                <a:schemeClr val="tx1"/>
              </a:solidFill>
            </a:endParaRPr>
          </a:p>
        </p:txBody>
      </p:sp>
      <p:grpSp>
        <p:nvGrpSpPr>
          <p:cNvPr id="6" name="Group 5">
            <a:extLst>
              <a:ext uri="{FF2B5EF4-FFF2-40B4-BE49-F238E27FC236}">
                <a16:creationId xmlns:a16="http://schemas.microsoft.com/office/drawing/2014/main" id="{173FD630-0888-496B-BF4F-5B83B04BF4F9}"/>
              </a:ext>
            </a:extLst>
          </p:cNvPr>
          <p:cNvGrpSpPr/>
          <p:nvPr/>
        </p:nvGrpSpPr>
        <p:grpSpPr>
          <a:xfrm>
            <a:off x="207706" y="367779"/>
            <a:ext cx="1544715" cy="3061221"/>
            <a:chOff x="368514" y="114341"/>
            <a:chExt cx="1544715" cy="2454953"/>
          </a:xfrm>
        </p:grpSpPr>
        <p:sp>
          <p:nvSpPr>
            <p:cNvPr id="7" name="Speech Bubble: Rectangle with Corners Rounded 6">
              <a:extLst>
                <a:ext uri="{FF2B5EF4-FFF2-40B4-BE49-F238E27FC236}">
                  <a16:creationId xmlns:a16="http://schemas.microsoft.com/office/drawing/2014/main" id="{765BD5AE-2D6E-401A-A562-C0345405AF31}"/>
                </a:ext>
              </a:extLst>
            </p:cNvPr>
            <p:cNvSpPr/>
            <p:nvPr/>
          </p:nvSpPr>
          <p:spPr>
            <a:xfrm>
              <a:off x="368514" y="114341"/>
              <a:ext cx="1544715" cy="2423604"/>
            </a:xfrm>
            <a:prstGeom prst="wedgeRoundRectCallout">
              <a:avLst>
                <a:gd name="adj1" fmla="val 49239"/>
                <a:gd name="adj2" fmla="val 55263"/>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FB255A1B-278A-4117-9286-F0033FC3B480}"/>
                </a:ext>
              </a:extLst>
            </p:cNvPr>
            <p:cNvSpPr txBox="1"/>
            <p:nvPr/>
          </p:nvSpPr>
          <p:spPr>
            <a:xfrm>
              <a:off x="418939" y="188281"/>
              <a:ext cx="1453718" cy="2381013"/>
            </a:xfrm>
            <a:prstGeom prst="rect">
              <a:avLst/>
            </a:prstGeom>
            <a:noFill/>
          </p:spPr>
          <p:txBody>
            <a:bodyPr wrap="square" rtlCol="0">
              <a:noAutofit/>
            </a:bodyPr>
            <a:lstStyle/>
            <a:p>
              <a:r>
                <a:rPr lang="en-GB" sz="1400" dirty="0"/>
                <a:t>No model is a perfect representation. Your evaluation should mention where the model shows clear aspects of the water cycle. You should also highlight some of your model’s limitations.</a:t>
              </a:r>
            </a:p>
          </p:txBody>
        </p:sp>
      </p:grpSp>
      <p:grpSp>
        <p:nvGrpSpPr>
          <p:cNvPr id="9" name="Group 8">
            <a:extLst>
              <a:ext uri="{FF2B5EF4-FFF2-40B4-BE49-F238E27FC236}">
                <a16:creationId xmlns:a16="http://schemas.microsoft.com/office/drawing/2014/main" id="{95C8857D-A55C-4B3F-8F71-18C5E0010DC5}"/>
              </a:ext>
            </a:extLst>
          </p:cNvPr>
          <p:cNvGrpSpPr/>
          <p:nvPr/>
        </p:nvGrpSpPr>
        <p:grpSpPr>
          <a:xfrm>
            <a:off x="202323" y="3598275"/>
            <a:ext cx="1550098" cy="2695993"/>
            <a:chOff x="335172" y="-24286"/>
            <a:chExt cx="1550098" cy="2423604"/>
          </a:xfrm>
        </p:grpSpPr>
        <p:sp>
          <p:nvSpPr>
            <p:cNvPr id="10" name="Speech Bubble: Rectangle with Corners Rounded 9">
              <a:extLst>
                <a:ext uri="{FF2B5EF4-FFF2-40B4-BE49-F238E27FC236}">
                  <a16:creationId xmlns:a16="http://schemas.microsoft.com/office/drawing/2014/main" id="{5C3EA894-567B-4C39-9A4A-0EA07CCEEB70}"/>
                </a:ext>
              </a:extLst>
            </p:cNvPr>
            <p:cNvSpPr/>
            <p:nvPr/>
          </p:nvSpPr>
          <p:spPr>
            <a:xfrm>
              <a:off x="335172" y="-24286"/>
              <a:ext cx="1544715" cy="2423604"/>
            </a:xfrm>
            <a:prstGeom prst="wedgeRoundRectCallout">
              <a:avLst>
                <a:gd name="adj1" fmla="val 50963"/>
                <a:gd name="adj2" fmla="val 54715"/>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F530A18-B63F-4F2A-9DA0-05B321E12E2B}"/>
                </a:ext>
              </a:extLst>
            </p:cNvPr>
            <p:cNvSpPr txBox="1"/>
            <p:nvPr/>
          </p:nvSpPr>
          <p:spPr>
            <a:xfrm>
              <a:off x="367261" y="83880"/>
              <a:ext cx="1518009" cy="2254242"/>
            </a:xfrm>
            <a:prstGeom prst="rect">
              <a:avLst/>
            </a:prstGeom>
            <a:noFill/>
          </p:spPr>
          <p:txBody>
            <a:bodyPr wrap="square" rtlCol="0">
              <a:noAutofit/>
            </a:bodyPr>
            <a:lstStyle/>
            <a:p>
              <a:r>
                <a:rPr lang="en-GB" sz="1400" dirty="0"/>
                <a:t>You may like to suggest an improvement to the model. For example, adding an ice cube on top of the cling film would help cool the water vapour so it condenses more rapidly.  </a:t>
              </a:r>
            </a:p>
          </p:txBody>
        </p:sp>
      </p:grpSp>
      <p:pic>
        <p:nvPicPr>
          <p:cNvPr id="5" name="Picture 4" descr="A screenshot of text&#10;&#10;Description automatically generated">
            <a:extLst>
              <a:ext uri="{FF2B5EF4-FFF2-40B4-BE49-F238E27FC236}">
                <a16:creationId xmlns:a16="http://schemas.microsoft.com/office/drawing/2014/main" id="{304178E3-5D58-4023-834A-5A8267BE3632}"/>
              </a:ext>
            </a:extLst>
          </p:cNvPr>
          <p:cNvPicPr>
            <a:picLocks noChangeAspect="1"/>
          </p:cNvPicPr>
          <p:nvPr/>
        </p:nvPicPr>
        <p:blipFill rotWithShape="1">
          <a:blip r:embed="rId2">
            <a:extLst>
              <a:ext uri="{28A0092B-C50C-407E-A947-70E740481C1C}">
                <a14:useLocalDpi xmlns:a14="http://schemas.microsoft.com/office/drawing/2010/main" val="0"/>
              </a:ext>
            </a:extLst>
          </a:blip>
          <a:srcRect l="2172" r="2223" b="4193"/>
          <a:stretch/>
        </p:blipFill>
        <p:spPr>
          <a:xfrm>
            <a:off x="5956916" y="367779"/>
            <a:ext cx="5535799" cy="6063675"/>
          </a:xfrm>
          <a:prstGeom prst="rect">
            <a:avLst/>
          </a:prstGeom>
        </p:spPr>
      </p:pic>
      <p:pic>
        <p:nvPicPr>
          <p:cNvPr id="13" name="Picture 12" descr="A picture containing indoor, cup, table, sitting&#10;&#10;Description automatically generated">
            <a:extLst>
              <a:ext uri="{FF2B5EF4-FFF2-40B4-BE49-F238E27FC236}">
                <a16:creationId xmlns:a16="http://schemas.microsoft.com/office/drawing/2014/main" id="{9EA86FBE-BC09-4E40-989C-07640A693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527" y="414067"/>
            <a:ext cx="2214322" cy="1518221"/>
          </a:xfrm>
          <a:prstGeom prst="rect">
            <a:avLst/>
          </a:prstGeom>
        </p:spPr>
      </p:pic>
      <p:pic>
        <p:nvPicPr>
          <p:cNvPr id="15" name="Picture 14" descr="A picture containing table, indoor, cup, food&#10;&#10;Description automatically generated">
            <a:extLst>
              <a:ext uri="{FF2B5EF4-FFF2-40B4-BE49-F238E27FC236}">
                <a16:creationId xmlns:a16="http://schemas.microsoft.com/office/drawing/2014/main" id="{902F4E94-35F6-4EBB-9DCA-6781E4D8ABBF}"/>
              </a:ext>
            </a:extLst>
          </p:cNvPr>
          <p:cNvPicPr>
            <a:picLocks noChangeAspect="1"/>
          </p:cNvPicPr>
          <p:nvPr/>
        </p:nvPicPr>
        <p:blipFill rotWithShape="1">
          <a:blip r:embed="rId4">
            <a:extLst>
              <a:ext uri="{28A0092B-C50C-407E-A947-70E740481C1C}">
                <a14:useLocalDpi xmlns:a14="http://schemas.microsoft.com/office/drawing/2010/main" val="0"/>
              </a:ext>
            </a:extLst>
          </a:blip>
          <a:srcRect t="3750" b="4247"/>
          <a:stretch/>
        </p:blipFill>
        <p:spPr>
          <a:xfrm>
            <a:off x="3350659" y="2005907"/>
            <a:ext cx="2204928" cy="1518221"/>
          </a:xfrm>
          <a:prstGeom prst="rect">
            <a:avLst/>
          </a:prstGeom>
        </p:spPr>
      </p:pic>
      <p:pic>
        <p:nvPicPr>
          <p:cNvPr id="17" name="Picture 16" descr="A picture containing cup, table, sitting, food&#10;&#10;Description automatically generated">
            <a:extLst>
              <a:ext uri="{FF2B5EF4-FFF2-40B4-BE49-F238E27FC236}">
                <a16:creationId xmlns:a16="http://schemas.microsoft.com/office/drawing/2014/main" id="{B74F748F-A999-475B-A704-BDB3BDE7EF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6036" y="3597747"/>
            <a:ext cx="2228048" cy="1382105"/>
          </a:xfrm>
          <a:prstGeom prst="rect">
            <a:avLst/>
          </a:prstGeom>
        </p:spPr>
      </p:pic>
      <p:pic>
        <p:nvPicPr>
          <p:cNvPr id="19" name="Picture 18">
            <a:extLst>
              <a:ext uri="{FF2B5EF4-FFF2-40B4-BE49-F238E27FC236}">
                <a16:creationId xmlns:a16="http://schemas.microsoft.com/office/drawing/2014/main" id="{DC3DC0E8-C7EF-4B36-B248-76427F3906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040" y="5005731"/>
            <a:ext cx="1835547" cy="1588299"/>
          </a:xfrm>
          <a:prstGeom prst="rect">
            <a:avLst/>
          </a:prstGeom>
        </p:spPr>
      </p:pic>
      <p:cxnSp>
        <p:nvCxnSpPr>
          <p:cNvPr id="21" name="Straight Arrow Connector 20">
            <a:extLst>
              <a:ext uri="{FF2B5EF4-FFF2-40B4-BE49-F238E27FC236}">
                <a16:creationId xmlns:a16="http://schemas.microsoft.com/office/drawing/2014/main" id="{EDD2B87D-C281-42AC-8A12-304AC0E11590}"/>
              </a:ext>
            </a:extLst>
          </p:cNvPr>
          <p:cNvCxnSpPr>
            <a:cxnSpLocks/>
          </p:cNvCxnSpPr>
          <p:nvPr/>
        </p:nvCxnSpPr>
        <p:spPr>
          <a:xfrm flipH="1" flipV="1">
            <a:off x="4655339" y="1242874"/>
            <a:ext cx="1550152" cy="17755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1BB46B3-D4D3-423A-AB47-D93272B8FD97}"/>
              </a:ext>
            </a:extLst>
          </p:cNvPr>
          <p:cNvCxnSpPr>
            <a:cxnSpLocks/>
          </p:cNvCxnSpPr>
          <p:nvPr/>
        </p:nvCxnSpPr>
        <p:spPr>
          <a:xfrm flipH="1" flipV="1">
            <a:off x="4655339" y="3934288"/>
            <a:ext cx="1550152" cy="17532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36B05E4-A278-41D8-87D2-2E5EF449512A}"/>
              </a:ext>
            </a:extLst>
          </p:cNvPr>
          <p:cNvCxnSpPr>
            <a:cxnSpLocks/>
          </p:cNvCxnSpPr>
          <p:nvPr/>
        </p:nvCxnSpPr>
        <p:spPr>
          <a:xfrm flipH="1">
            <a:off x="5612647" y="2361460"/>
            <a:ext cx="663866" cy="15237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7D75EEF-CD7D-4CD5-A6F0-10FC298C1AE2}"/>
              </a:ext>
            </a:extLst>
          </p:cNvPr>
          <p:cNvCxnSpPr>
            <a:cxnSpLocks/>
          </p:cNvCxnSpPr>
          <p:nvPr/>
        </p:nvCxnSpPr>
        <p:spPr>
          <a:xfrm flipH="1">
            <a:off x="5612647" y="5005731"/>
            <a:ext cx="592844" cy="15663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214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F61F-CA84-48FC-923C-C18F57556198}"/>
              </a:ext>
            </a:extLst>
          </p:cNvPr>
          <p:cNvSpPr>
            <a:spLocks noGrp="1"/>
          </p:cNvSpPr>
          <p:nvPr>
            <p:ph type="title"/>
          </p:nvPr>
        </p:nvSpPr>
        <p:spPr/>
        <p:txBody>
          <a:bodyPr/>
          <a:lstStyle/>
          <a:p>
            <a:r>
              <a:rPr lang="en-GB" dirty="0"/>
              <a:t>States of matter</a:t>
            </a:r>
          </a:p>
        </p:txBody>
      </p:sp>
      <p:sp>
        <p:nvSpPr>
          <p:cNvPr id="3" name="Slide Number Placeholder 2">
            <a:extLst>
              <a:ext uri="{FF2B5EF4-FFF2-40B4-BE49-F238E27FC236}">
                <a16:creationId xmlns:a16="http://schemas.microsoft.com/office/drawing/2014/main" id="{845BB7E4-5010-4AED-94E3-9DA2E07AB4F4}"/>
              </a:ext>
            </a:extLst>
          </p:cNvPr>
          <p:cNvSpPr>
            <a:spLocks noGrp="1"/>
          </p:cNvSpPr>
          <p:nvPr>
            <p:ph type="sldNum" sz="quarter" idx="14"/>
          </p:nvPr>
        </p:nvSpPr>
        <p:spPr/>
        <p:txBody>
          <a:bodyPr/>
          <a:lstStyle/>
          <a:p>
            <a:fld id="{F378E5E1-2CB7-4E78-9DCC-07AB18866500}" type="slidenum">
              <a:rPr lang="en-GB" smtClean="0"/>
              <a:pPr/>
              <a:t>2</a:t>
            </a:fld>
            <a:endParaRPr lang="en-GB" dirty="0"/>
          </a:p>
        </p:txBody>
      </p:sp>
      <p:sp>
        <p:nvSpPr>
          <p:cNvPr id="4" name="Text Placeholder 3">
            <a:extLst>
              <a:ext uri="{FF2B5EF4-FFF2-40B4-BE49-F238E27FC236}">
                <a16:creationId xmlns:a16="http://schemas.microsoft.com/office/drawing/2014/main" id="{08F161EA-2DD3-4E66-9DB5-68706A8F5ECD}"/>
              </a:ext>
            </a:extLst>
          </p:cNvPr>
          <p:cNvSpPr>
            <a:spLocks noGrp="1"/>
          </p:cNvSpPr>
          <p:nvPr>
            <p:ph type="body" sz="quarter" idx="15"/>
          </p:nvPr>
        </p:nvSpPr>
        <p:spPr>
          <a:xfrm>
            <a:off x="1498484" y="557939"/>
            <a:ext cx="10515484" cy="387672"/>
          </a:xfrm>
        </p:spPr>
        <p:txBody>
          <a:bodyPr>
            <a:normAutofit fontScale="92500" lnSpcReduction="10000"/>
          </a:bodyPr>
          <a:lstStyle/>
          <a:p>
            <a:r>
              <a:rPr lang="en-GB" dirty="0"/>
              <a:t>Understanding evaporation, condensation and the water cycle</a:t>
            </a:r>
          </a:p>
        </p:txBody>
      </p:sp>
      <p:sp>
        <p:nvSpPr>
          <p:cNvPr id="5" name="Content Placeholder 2">
            <a:extLst>
              <a:ext uri="{FF2B5EF4-FFF2-40B4-BE49-F238E27FC236}">
                <a16:creationId xmlns:a16="http://schemas.microsoft.com/office/drawing/2014/main" id="{0E25636A-B5B7-492C-BB81-DF5FAB2B165E}"/>
              </a:ext>
            </a:extLst>
          </p:cNvPr>
          <p:cNvSpPr txBox="1">
            <a:spLocks/>
          </p:cNvSpPr>
          <p:nvPr/>
        </p:nvSpPr>
        <p:spPr>
          <a:xfrm>
            <a:off x="838200" y="1644142"/>
            <a:ext cx="5181600" cy="299888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Font typeface="Arial" panose="020B0604020202020204" pitchFamily="34" charset="0"/>
              <a:buNone/>
            </a:pPr>
            <a:r>
              <a:rPr lang="en-GB" sz="1900" dirty="0">
                <a:solidFill>
                  <a:schemeClr val="tx1"/>
                </a:solidFill>
              </a:rPr>
              <a:t>Key Learning</a:t>
            </a:r>
          </a:p>
          <a:p>
            <a:pPr marL="285750" lvl="0" indent="-285750">
              <a:lnSpc>
                <a:spcPct val="100000"/>
              </a:lnSpc>
              <a:spcBef>
                <a:spcPts val="0"/>
              </a:spcBef>
              <a:defRPr/>
            </a:pPr>
            <a:r>
              <a:rPr lang="en-GB" sz="1900" dirty="0">
                <a:solidFill>
                  <a:schemeClr val="tx1"/>
                </a:solidFill>
              </a:rPr>
              <a:t>The </a:t>
            </a:r>
            <a:r>
              <a:rPr lang="en-GB" sz="1900" b="1" dirty="0">
                <a:solidFill>
                  <a:schemeClr val="tx1"/>
                </a:solidFill>
              </a:rPr>
              <a:t>water cycle </a:t>
            </a:r>
            <a:r>
              <a:rPr lang="en-GB" sz="1900" dirty="0">
                <a:solidFill>
                  <a:schemeClr val="tx1"/>
                </a:solidFill>
              </a:rPr>
              <a:t>is an example of </a:t>
            </a:r>
            <a:r>
              <a:rPr lang="en-GB" sz="1900" b="1" dirty="0">
                <a:solidFill>
                  <a:schemeClr val="tx1"/>
                </a:solidFill>
              </a:rPr>
              <a:t>evaporation</a:t>
            </a:r>
            <a:r>
              <a:rPr lang="en-GB" sz="1900" dirty="0">
                <a:solidFill>
                  <a:schemeClr val="tx1"/>
                </a:solidFill>
              </a:rPr>
              <a:t> and </a:t>
            </a:r>
            <a:r>
              <a:rPr lang="en-GB" sz="1900" b="1" dirty="0">
                <a:solidFill>
                  <a:schemeClr val="tx1"/>
                </a:solidFill>
              </a:rPr>
              <a:t>condensation</a:t>
            </a:r>
            <a:r>
              <a:rPr lang="en-GB" sz="1900" dirty="0">
                <a:solidFill>
                  <a:schemeClr val="tx1"/>
                </a:solidFill>
              </a:rPr>
              <a:t>.</a:t>
            </a:r>
          </a:p>
          <a:p>
            <a:pPr marL="285750" lvl="0" indent="-285750">
              <a:lnSpc>
                <a:spcPct val="100000"/>
              </a:lnSpc>
              <a:spcBef>
                <a:spcPts val="0"/>
              </a:spcBef>
              <a:defRPr/>
            </a:pPr>
            <a:r>
              <a:rPr lang="en-GB" sz="1900" dirty="0">
                <a:solidFill>
                  <a:schemeClr val="tx1"/>
                </a:solidFill>
              </a:rPr>
              <a:t>Water at the surface of seas, lakes and rivers </a:t>
            </a:r>
            <a:r>
              <a:rPr lang="en-GB" sz="1900" b="1" dirty="0">
                <a:solidFill>
                  <a:schemeClr val="tx1"/>
                </a:solidFill>
              </a:rPr>
              <a:t>evaporates </a:t>
            </a:r>
            <a:r>
              <a:rPr lang="en-GB" sz="1900" dirty="0">
                <a:solidFill>
                  <a:schemeClr val="tx1"/>
                </a:solidFill>
              </a:rPr>
              <a:t>into water vapour, a gas. </a:t>
            </a:r>
          </a:p>
          <a:p>
            <a:pPr marL="285750" lvl="0" indent="-285750">
              <a:lnSpc>
                <a:spcPct val="100000"/>
              </a:lnSpc>
              <a:spcBef>
                <a:spcPts val="0"/>
              </a:spcBef>
              <a:defRPr/>
            </a:pPr>
            <a:r>
              <a:rPr lang="en-GB" sz="1900" dirty="0">
                <a:solidFill>
                  <a:schemeClr val="tx1"/>
                </a:solidFill>
              </a:rPr>
              <a:t>Water vapour rises and cools. It </a:t>
            </a:r>
            <a:r>
              <a:rPr lang="en-GB" sz="1900" b="1" dirty="0">
                <a:solidFill>
                  <a:schemeClr val="tx1"/>
                </a:solidFill>
              </a:rPr>
              <a:t>condenses</a:t>
            </a:r>
            <a:r>
              <a:rPr lang="en-GB" sz="1900" dirty="0">
                <a:solidFill>
                  <a:schemeClr val="tx1"/>
                </a:solidFill>
              </a:rPr>
              <a:t> back into liquid water droplets which form clouds. </a:t>
            </a:r>
          </a:p>
          <a:p>
            <a:pPr marL="285750" lvl="0" indent="-285750">
              <a:lnSpc>
                <a:spcPct val="100000"/>
              </a:lnSpc>
              <a:spcBef>
                <a:spcPts val="0"/>
              </a:spcBef>
              <a:defRPr/>
            </a:pPr>
            <a:r>
              <a:rPr lang="en-GB" sz="1900" dirty="0">
                <a:solidFill>
                  <a:schemeClr val="tx1"/>
                </a:solidFill>
              </a:rPr>
              <a:t>When the water droplets in a cloud get too heavy, they fall as rain, sleet or snow. This is known as </a:t>
            </a:r>
            <a:r>
              <a:rPr lang="en-GB" sz="1900" b="1" dirty="0">
                <a:solidFill>
                  <a:schemeClr val="tx1"/>
                </a:solidFill>
              </a:rPr>
              <a:t>precipitation</a:t>
            </a:r>
            <a:r>
              <a:rPr lang="en-GB" sz="1900" dirty="0">
                <a:solidFill>
                  <a:schemeClr val="tx1"/>
                </a:solidFill>
              </a:rPr>
              <a:t>.</a:t>
            </a:r>
          </a:p>
          <a:p>
            <a:pPr marL="0" indent="0">
              <a:buFont typeface="Arial" panose="020B0604020202020204" pitchFamily="34" charset="0"/>
              <a:buNone/>
            </a:pPr>
            <a:endParaRPr lang="en-GB" sz="2200" dirty="0"/>
          </a:p>
        </p:txBody>
      </p:sp>
      <p:sp>
        <p:nvSpPr>
          <p:cNvPr id="6" name="Content Placeholder 2">
            <a:extLst>
              <a:ext uri="{FF2B5EF4-FFF2-40B4-BE49-F238E27FC236}">
                <a16:creationId xmlns:a16="http://schemas.microsoft.com/office/drawing/2014/main" id="{25A0C3EB-047A-46DE-8E70-CE2935951BF1}"/>
              </a:ext>
            </a:extLst>
          </p:cNvPr>
          <p:cNvSpPr txBox="1">
            <a:spLocks/>
          </p:cNvSpPr>
          <p:nvPr/>
        </p:nvSpPr>
        <p:spPr>
          <a:xfrm>
            <a:off x="838200" y="4740676"/>
            <a:ext cx="5181600" cy="1436286"/>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900" dirty="0"/>
              <a:t>I can…</a:t>
            </a:r>
          </a:p>
          <a:p>
            <a:r>
              <a:rPr lang="en-GB" sz="1900" dirty="0">
                <a:solidFill>
                  <a:schemeClr val="tx1">
                    <a:lumMod val="85000"/>
                    <a:lumOff val="15000"/>
                  </a:schemeClr>
                </a:solidFill>
              </a:rPr>
              <a:t>make a model of the water cycle.</a:t>
            </a:r>
          </a:p>
          <a:p>
            <a:r>
              <a:rPr lang="en-GB" sz="1900" dirty="0">
                <a:solidFill>
                  <a:schemeClr val="tx1">
                    <a:lumMod val="85000"/>
                    <a:lumOff val="15000"/>
                  </a:schemeClr>
                </a:solidFill>
              </a:rPr>
              <a:t>evaluate how well the model shows evaporation, condensation and precipitation. </a:t>
            </a:r>
            <a:endParaRPr lang="en-GB" sz="2000" dirty="0"/>
          </a:p>
        </p:txBody>
      </p:sp>
      <p:sp>
        <p:nvSpPr>
          <p:cNvPr id="7" name="Content Placeholder 2">
            <a:extLst>
              <a:ext uri="{FF2B5EF4-FFF2-40B4-BE49-F238E27FC236}">
                <a16:creationId xmlns:a16="http://schemas.microsoft.com/office/drawing/2014/main" id="{BA2DF2BE-4D15-49DB-89B6-ED5A16E80E1E}"/>
              </a:ext>
            </a:extLst>
          </p:cNvPr>
          <p:cNvSpPr txBox="1">
            <a:spLocks/>
          </p:cNvSpPr>
          <p:nvPr/>
        </p:nvSpPr>
        <p:spPr>
          <a:xfrm>
            <a:off x="6141599" y="1644140"/>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900" b="1" dirty="0">
                <a:solidFill>
                  <a:srgbClr val="0070C0"/>
                </a:solidFill>
              </a:rPr>
              <a:t>Activities </a:t>
            </a:r>
            <a:r>
              <a:rPr lang="en-GB" sz="1900" dirty="0">
                <a:solidFill>
                  <a:srgbClr val="0070C0"/>
                </a:solidFill>
              </a:rPr>
              <a:t>(pages 3-7): 30 - 45 mins, plus time for your model to start working.</a:t>
            </a:r>
          </a:p>
          <a:p>
            <a:pPr marL="0" indent="0">
              <a:buNone/>
            </a:pPr>
            <a:r>
              <a:rPr lang="en-GB" sz="1900" dirty="0">
                <a:solidFill>
                  <a:srgbClr val="0070C0"/>
                </a:solidFill>
              </a:rPr>
              <a:t>Household items to support learning:</a:t>
            </a:r>
          </a:p>
          <a:p>
            <a:r>
              <a:rPr lang="en-GB" sz="1900" dirty="0">
                <a:solidFill>
                  <a:srgbClr val="0070C0"/>
                </a:solidFill>
              </a:rPr>
              <a:t>A glass and some ice cubes.</a:t>
            </a:r>
          </a:p>
          <a:p>
            <a:r>
              <a:rPr lang="en-GB" sz="1900" dirty="0">
                <a:solidFill>
                  <a:srgbClr val="0070C0"/>
                </a:solidFill>
              </a:rPr>
              <a:t>Materials to make a model of the water cycle (three options – see page 6). </a:t>
            </a:r>
            <a:endParaRPr lang="en-GB" sz="1900" i="1" dirty="0">
              <a:solidFill>
                <a:srgbClr val="0070C0"/>
              </a:solidFill>
            </a:endParaRPr>
          </a:p>
          <a:p>
            <a:pPr marL="0" indent="0">
              <a:buNone/>
            </a:pPr>
            <a:r>
              <a:rPr lang="en-GB" sz="1900" dirty="0">
                <a:solidFill>
                  <a:schemeClr val="tx1"/>
                </a:solidFill>
              </a:rPr>
              <a:t>Use lined paper and a pencil. </a:t>
            </a:r>
            <a:r>
              <a:rPr lang="en-GB" sz="1900" i="1" dirty="0">
                <a:solidFill>
                  <a:schemeClr val="tx1"/>
                </a:solidFill>
              </a:rPr>
              <a:t>Alternatively may wish to print page 7 as a worksheet.</a:t>
            </a:r>
          </a:p>
          <a:p>
            <a:pPr marL="0" indent="0">
              <a:buNone/>
            </a:pPr>
            <a:endParaRPr lang="en-GB" sz="1900" i="1" dirty="0">
              <a:solidFill>
                <a:schemeClr val="tx1"/>
              </a:solidFill>
            </a:endParaRPr>
          </a:p>
          <a:p>
            <a:pPr marL="0" indent="0">
              <a:buNone/>
            </a:pPr>
            <a:r>
              <a:rPr lang="en-GB" sz="1900" b="1" dirty="0">
                <a:solidFill>
                  <a:srgbClr val="0070C0"/>
                </a:solidFill>
              </a:rPr>
              <a:t>Taking it further… </a:t>
            </a:r>
            <a:r>
              <a:rPr lang="en-GB" sz="1900" dirty="0">
                <a:solidFill>
                  <a:srgbClr val="0070C0"/>
                </a:solidFill>
              </a:rPr>
              <a:t>(page 8-9) </a:t>
            </a:r>
          </a:p>
          <a:p>
            <a:r>
              <a:rPr lang="en-GB" sz="1900" dirty="0">
                <a:solidFill>
                  <a:srgbClr val="0070C0"/>
                </a:solidFill>
              </a:rPr>
              <a:t>You may like to write a short story or make an illustrated story board to describe the journey of a water droplet in the water cycle.</a:t>
            </a:r>
          </a:p>
          <a:p>
            <a:pPr marL="0" indent="0">
              <a:buNone/>
            </a:pPr>
            <a:endParaRPr lang="en-GB" sz="2000" dirty="0">
              <a:solidFill>
                <a:srgbClr val="0070C0"/>
              </a:solidFill>
            </a:endParaRPr>
          </a:p>
          <a:p>
            <a:pPr marL="0" indent="0">
              <a:buNone/>
            </a:pPr>
            <a:endParaRPr lang="en-GB" sz="2000" dirty="0">
              <a:solidFill>
                <a:srgbClr val="0070C0"/>
              </a:solidFill>
            </a:endParaRPr>
          </a:p>
          <a:p>
            <a:pPr marL="0" indent="0">
              <a:buNone/>
            </a:pPr>
            <a:endParaRPr lang="en-GB" sz="2000" dirty="0">
              <a:solidFill>
                <a:srgbClr val="0070C0"/>
              </a:solidFill>
            </a:endParaRPr>
          </a:p>
          <a:p>
            <a:pPr marL="0" indent="0">
              <a:buNone/>
            </a:pPr>
            <a:endParaRPr lang="en-GB" sz="2000" dirty="0">
              <a:solidFill>
                <a:srgbClr val="0070C0"/>
              </a:solidFill>
            </a:endParaRPr>
          </a:p>
          <a:p>
            <a:pPr marL="0" indent="0">
              <a:buNone/>
            </a:pPr>
            <a:endParaRPr lang="en-GB" dirty="0"/>
          </a:p>
        </p:txBody>
      </p:sp>
      <p:pic>
        <p:nvPicPr>
          <p:cNvPr id="12" name="Picture 11" descr="A picture containing object, clock&#10;&#10;Description automatically generated">
            <a:extLst>
              <a:ext uri="{FF2B5EF4-FFF2-40B4-BE49-F238E27FC236}">
                <a16:creationId xmlns:a16="http://schemas.microsoft.com/office/drawing/2014/main" id="{34D7BA0E-C4F0-4180-9FD9-57EDACD8C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pic>
        <p:nvPicPr>
          <p:cNvPr id="10" name="Picture 9" descr="Notepad, Memo, Pencil, Writing, Note">
            <a:extLst>
              <a:ext uri="{FF2B5EF4-FFF2-40B4-BE49-F238E27FC236}">
                <a16:creationId xmlns:a16="http://schemas.microsoft.com/office/drawing/2014/main" id="{7E2652D1-8237-4D8C-A039-5B18FC5A17B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43942" y="4127247"/>
            <a:ext cx="648647" cy="613429"/>
          </a:xfrm>
          <a:prstGeom prst="rect">
            <a:avLst/>
          </a:prstGeom>
          <a:noFill/>
          <a:ln>
            <a:noFill/>
          </a:ln>
        </p:spPr>
      </p:pic>
    </p:spTree>
    <p:extLst>
      <p:ext uri="{BB962C8B-B14F-4D97-AF65-F5344CB8AC3E}">
        <p14:creationId xmlns:p14="http://schemas.microsoft.com/office/powerpoint/2010/main" val="727651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Explore, review, think, talk…</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3</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2598"/>
            <a:ext cx="10515484" cy="387672"/>
          </a:xfrm>
        </p:spPr>
        <p:txBody>
          <a:bodyPr>
            <a:normAutofit fontScale="92500" lnSpcReduction="10000"/>
          </a:bodyPr>
          <a:lstStyle/>
          <a:p>
            <a:r>
              <a:rPr lang="en-GB" dirty="0"/>
              <a:t>What do you already know about condensation?</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70982"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00000"/>
              </a:lnSpc>
            </a:pPr>
            <a:r>
              <a:rPr lang="en-GB" sz="2200" dirty="0">
                <a:solidFill>
                  <a:schemeClr val="tx1"/>
                </a:solidFill>
              </a:rPr>
              <a:t>Find a glass and fill it with cubes of ice.</a:t>
            </a:r>
          </a:p>
          <a:p>
            <a:pPr>
              <a:lnSpc>
                <a:spcPct val="100000"/>
              </a:lnSpc>
            </a:pPr>
            <a:r>
              <a:rPr lang="en-GB" sz="2200" dirty="0">
                <a:solidFill>
                  <a:schemeClr val="tx1"/>
                </a:solidFill>
              </a:rPr>
              <a:t>Top up the glass with water.</a:t>
            </a:r>
          </a:p>
          <a:p>
            <a:pPr>
              <a:lnSpc>
                <a:spcPct val="100000"/>
              </a:lnSpc>
            </a:pPr>
            <a:r>
              <a:rPr lang="en-GB" sz="2200" dirty="0">
                <a:solidFill>
                  <a:schemeClr val="tx1"/>
                </a:solidFill>
              </a:rPr>
              <a:t>Wait for five minutes.</a:t>
            </a:r>
          </a:p>
          <a:p>
            <a:pPr>
              <a:lnSpc>
                <a:spcPct val="100000"/>
              </a:lnSpc>
            </a:pPr>
            <a:r>
              <a:rPr lang="en-GB" sz="2200" i="1" dirty="0">
                <a:solidFill>
                  <a:srgbClr val="0070C0"/>
                </a:solidFill>
              </a:rPr>
              <a:t>What do you notice?</a:t>
            </a:r>
          </a:p>
          <a:p>
            <a:pPr marL="0" indent="0">
              <a:lnSpc>
                <a:spcPct val="100000"/>
              </a:lnSpc>
              <a:buNone/>
            </a:pPr>
            <a:endParaRPr lang="en-GB" sz="2400" dirty="0">
              <a:solidFill>
                <a:schemeClr val="tx1"/>
              </a:solidFill>
            </a:endParaRPr>
          </a:p>
          <a:p>
            <a:pPr marL="0" indent="0">
              <a:lnSpc>
                <a:spcPct val="100000"/>
              </a:lnSpc>
              <a:buNone/>
            </a:pPr>
            <a:endParaRPr lang="en-GB" sz="2000" i="1" dirty="0">
              <a:solidFill>
                <a:schemeClr val="tx1"/>
              </a:solidFill>
            </a:endParaRPr>
          </a:p>
          <a:p>
            <a:pPr marL="0" indent="0">
              <a:buNone/>
            </a:pPr>
            <a:endParaRPr lang="en-GB" sz="2000" i="1" dirty="0">
              <a:solidFill>
                <a:srgbClr val="FF0000"/>
              </a:solidFill>
            </a:endParaRPr>
          </a:p>
        </p:txBody>
      </p:sp>
      <p:sp>
        <p:nvSpPr>
          <p:cNvPr id="8" name="TextBox 7">
            <a:extLst>
              <a:ext uri="{FF2B5EF4-FFF2-40B4-BE49-F238E27FC236}">
                <a16:creationId xmlns:a16="http://schemas.microsoft.com/office/drawing/2014/main" id="{79B46AC2-87E5-4792-B4B5-8EEC446DFCD9}"/>
              </a:ext>
            </a:extLst>
          </p:cNvPr>
          <p:cNvSpPr txBox="1"/>
          <p:nvPr/>
        </p:nvSpPr>
        <p:spPr>
          <a:xfrm>
            <a:off x="1468072" y="800778"/>
            <a:ext cx="7088697" cy="369332"/>
          </a:xfrm>
          <a:prstGeom prst="rect">
            <a:avLst/>
          </a:prstGeom>
          <a:noFill/>
        </p:spPr>
        <p:txBody>
          <a:bodyPr wrap="square" rtlCol="0">
            <a:spAutoFit/>
          </a:bodyPr>
          <a:lstStyle/>
          <a:p>
            <a:r>
              <a:rPr lang="en-GB" b="1" i="1" dirty="0">
                <a:solidFill>
                  <a:schemeClr val="bg1"/>
                </a:solidFill>
                <a:latin typeface="+mj-lt"/>
              </a:rPr>
              <a:t>(5 minutes)</a:t>
            </a:r>
          </a:p>
        </p:txBody>
      </p:sp>
      <p:pic>
        <p:nvPicPr>
          <p:cNvPr id="19" name="Picture 18" descr="A picture containing object, clock&#10;&#10;Description automatically generated">
            <a:extLst>
              <a:ext uri="{FF2B5EF4-FFF2-40B4-BE49-F238E27FC236}">
                <a16:creationId xmlns:a16="http://schemas.microsoft.com/office/drawing/2014/main" id="{585CF992-C1DB-4465-B32C-B5E433B28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GB" sz="2000" dirty="0">
                <a:solidFill>
                  <a:srgbClr val="0070C0"/>
                </a:solidFill>
              </a:rPr>
              <a:t>Which of these children do you agree with?</a:t>
            </a:r>
          </a:p>
          <a:p>
            <a:pPr marL="0" indent="0">
              <a:lnSpc>
                <a:spcPct val="100000"/>
              </a:lnSpc>
              <a:buNone/>
            </a:pPr>
            <a:r>
              <a:rPr lang="en-GB" sz="2000" dirty="0">
                <a:solidFill>
                  <a:srgbClr val="0070C0"/>
                </a:solidFill>
              </a:rPr>
              <a:t>Do you have </a:t>
            </a:r>
            <a:br>
              <a:rPr lang="en-GB" sz="2000" dirty="0">
                <a:solidFill>
                  <a:srgbClr val="0070C0"/>
                </a:solidFill>
              </a:rPr>
            </a:br>
            <a:r>
              <a:rPr lang="en-GB" sz="2000" dirty="0">
                <a:solidFill>
                  <a:srgbClr val="0070C0"/>
                </a:solidFill>
              </a:rPr>
              <a:t>another </a:t>
            </a:r>
            <a:br>
              <a:rPr lang="en-GB" sz="2000" dirty="0">
                <a:solidFill>
                  <a:srgbClr val="0070C0"/>
                </a:solidFill>
              </a:rPr>
            </a:br>
            <a:r>
              <a:rPr lang="en-GB" sz="2000" dirty="0">
                <a:solidFill>
                  <a:srgbClr val="0070C0"/>
                </a:solidFill>
              </a:rPr>
              <a:t>idea?</a:t>
            </a:r>
          </a:p>
          <a:p>
            <a:pPr marL="0" indent="0">
              <a:lnSpc>
                <a:spcPct val="100000"/>
              </a:lnSpc>
              <a:buNone/>
            </a:pPr>
            <a:endParaRPr lang="en-GB" sz="2000" dirty="0"/>
          </a:p>
          <a:p>
            <a:pPr marL="0" indent="0">
              <a:lnSpc>
                <a:spcPct val="100000"/>
              </a:lnSpc>
              <a:buNone/>
            </a:pPr>
            <a:endParaRPr lang="en-GB" sz="2000" dirty="0"/>
          </a:p>
          <a:p>
            <a:pPr marL="0" indent="0">
              <a:lnSpc>
                <a:spcPct val="100000"/>
              </a:lnSpc>
              <a:buNone/>
            </a:pPr>
            <a:endParaRPr lang="en-GB" sz="2000" dirty="0"/>
          </a:p>
          <a:p>
            <a:pPr marL="0" indent="0">
              <a:lnSpc>
                <a:spcPct val="100000"/>
              </a:lnSpc>
              <a:buNone/>
            </a:pPr>
            <a:endParaRPr lang="en-GB" sz="2000" dirty="0"/>
          </a:p>
          <a:p>
            <a:pPr marL="0" indent="0">
              <a:lnSpc>
                <a:spcPct val="100000"/>
              </a:lnSpc>
              <a:buNone/>
            </a:pPr>
            <a:endParaRPr lang="en-GB" sz="2000" dirty="0"/>
          </a:p>
          <a:p>
            <a:pPr marL="0" indent="0">
              <a:lnSpc>
                <a:spcPct val="100000"/>
              </a:lnSpc>
              <a:buNone/>
            </a:pPr>
            <a:endParaRPr lang="en-GB" sz="2000" dirty="0">
              <a:solidFill>
                <a:srgbClr val="0070C0"/>
              </a:solidFill>
            </a:endParaRPr>
          </a:p>
          <a:p>
            <a:pPr marL="0" indent="0">
              <a:lnSpc>
                <a:spcPct val="100000"/>
              </a:lnSpc>
              <a:buNone/>
            </a:pPr>
            <a:endParaRPr lang="en-GB" sz="2400" dirty="0">
              <a:solidFill>
                <a:srgbClr val="0070C0"/>
              </a:solidFill>
            </a:endParaRPr>
          </a:p>
          <a:p>
            <a:pPr>
              <a:lnSpc>
                <a:spcPct val="100000"/>
              </a:lnSpc>
            </a:pPr>
            <a:endParaRPr lang="en-GB" sz="2400" dirty="0"/>
          </a:p>
          <a:p>
            <a:pPr marL="0" indent="0">
              <a:lnSpc>
                <a:spcPct val="100000"/>
              </a:lnSpc>
              <a:buNone/>
            </a:pPr>
            <a:endParaRPr lang="en-GB" sz="2000" dirty="0">
              <a:solidFill>
                <a:schemeClr val="tx1"/>
              </a:solidFill>
            </a:endParaRPr>
          </a:p>
        </p:txBody>
      </p:sp>
      <p:pic>
        <p:nvPicPr>
          <p:cNvPr id="18" name="Picture 17" descr="Cup, Water, Cafe, Glass, Glass Of Water">
            <a:extLst>
              <a:ext uri="{FF2B5EF4-FFF2-40B4-BE49-F238E27FC236}">
                <a16:creationId xmlns:a16="http://schemas.microsoft.com/office/drawing/2014/main" id="{0C7A0D66-8A51-4145-9382-2C915ECBA652}"/>
              </a:ext>
            </a:extLst>
          </p:cNvPr>
          <p:cNvPicPr/>
          <p:nvPr/>
        </p:nvPicPr>
        <p:blipFill rotWithShape="1">
          <a:blip r:embed="rId3">
            <a:extLst>
              <a:ext uri="{28A0092B-C50C-407E-A947-70E740481C1C}">
                <a14:useLocalDpi xmlns:a14="http://schemas.microsoft.com/office/drawing/2010/main" val="0"/>
              </a:ext>
            </a:extLst>
          </a:blip>
          <a:srcRect l="24452"/>
          <a:stretch/>
        </p:blipFill>
        <p:spPr bwMode="auto">
          <a:xfrm>
            <a:off x="2124078" y="3559247"/>
            <a:ext cx="2607721" cy="2388792"/>
          </a:xfrm>
          <a:prstGeom prst="rect">
            <a:avLst/>
          </a:prstGeom>
          <a:noFill/>
          <a:ln>
            <a:noFill/>
          </a:ln>
          <a:extLst>
            <a:ext uri="{53640926-AAD7-44D8-BBD7-CCE9431645EC}">
              <a14:shadowObscured xmlns:a14="http://schemas.microsoft.com/office/drawing/2010/main"/>
            </a:ext>
          </a:extLst>
        </p:spPr>
      </p:pic>
      <p:pic>
        <p:nvPicPr>
          <p:cNvPr id="10" name="Picture 9" descr="A close up of text on a white background&#10;&#10;Description automatically generated">
            <a:extLst>
              <a:ext uri="{FF2B5EF4-FFF2-40B4-BE49-F238E27FC236}">
                <a16:creationId xmlns:a16="http://schemas.microsoft.com/office/drawing/2014/main" id="{85B7EB01-B37B-4C3A-9CBD-1CDDE5DF8C7F}"/>
              </a:ext>
            </a:extLst>
          </p:cNvPr>
          <p:cNvPicPr>
            <a:picLocks noChangeAspect="1"/>
          </p:cNvPicPr>
          <p:nvPr/>
        </p:nvPicPr>
        <p:blipFill rotWithShape="1">
          <a:blip r:embed="rId4">
            <a:extLst>
              <a:ext uri="{28A0092B-C50C-407E-A947-70E740481C1C}">
                <a14:useLocalDpi xmlns:a14="http://schemas.microsoft.com/office/drawing/2010/main" val="0"/>
              </a:ext>
            </a:extLst>
          </a:blip>
          <a:srcRect t="3024" b="2928"/>
          <a:stretch/>
        </p:blipFill>
        <p:spPr>
          <a:xfrm>
            <a:off x="7551776" y="2002966"/>
            <a:ext cx="3497611" cy="4054256"/>
          </a:xfrm>
          <a:prstGeom prst="rect">
            <a:avLst/>
          </a:prstGeom>
        </p:spPr>
      </p:pic>
      <p:sp>
        <p:nvSpPr>
          <p:cNvPr id="11" name="TextBox 10">
            <a:extLst>
              <a:ext uri="{FF2B5EF4-FFF2-40B4-BE49-F238E27FC236}">
                <a16:creationId xmlns:a16="http://schemas.microsoft.com/office/drawing/2014/main" id="{BC4A1595-34B9-4E18-99F2-07C59AC7AD98}"/>
              </a:ext>
            </a:extLst>
          </p:cNvPr>
          <p:cNvSpPr txBox="1"/>
          <p:nvPr/>
        </p:nvSpPr>
        <p:spPr>
          <a:xfrm>
            <a:off x="6253417" y="5475368"/>
            <a:ext cx="1298359" cy="615553"/>
          </a:xfrm>
          <a:prstGeom prst="rect">
            <a:avLst/>
          </a:prstGeom>
        </p:spPr>
        <p:txBody>
          <a:bodyPr wrap="square" lIns="0" tIns="0" rIns="0" bIns="0" rtlCol="0">
            <a:spAutoFit/>
          </a:bodyPr>
          <a:lstStyle/>
          <a:p>
            <a:pPr algn="l"/>
            <a:r>
              <a:rPr lang="en-GB" sz="1000" i="1" kern="0" dirty="0">
                <a:ea typeface="Lato Black" panose="020F0502020204030203" pitchFamily="34" charset="0"/>
                <a:cs typeface="Lato Black" panose="020F0502020204030203" pitchFamily="34" charset="0"/>
              </a:rPr>
              <a:t>Concept Cartoons, 2000. Reproduced courtesy of Millgate House Education Ltd. </a:t>
            </a:r>
          </a:p>
        </p:txBody>
      </p:sp>
    </p:spTree>
    <p:extLst>
      <p:ext uri="{BB962C8B-B14F-4D97-AF65-F5344CB8AC3E}">
        <p14:creationId xmlns:p14="http://schemas.microsoft.com/office/powerpoint/2010/main" val="973578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Evaporation and condensation </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4</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2598"/>
            <a:ext cx="10515484" cy="387672"/>
          </a:xfrm>
        </p:spPr>
        <p:txBody>
          <a:bodyPr>
            <a:normAutofit fontScale="92500" lnSpcReduction="10000"/>
          </a:bodyPr>
          <a:lstStyle/>
          <a:p>
            <a:r>
              <a:rPr lang="en-GB" dirty="0"/>
              <a:t>Understanding how water evaporates and condenses </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70982"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00000"/>
              </a:lnSpc>
            </a:pPr>
            <a:r>
              <a:rPr lang="en-GB" sz="2000" b="1" dirty="0"/>
              <a:t>Water vapour </a:t>
            </a:r>
            <a:r>
              <a:rPr lang="en-GB" sz="2000" dirty="0"/>
              <a:t>is an invisible </a:t>
            </a:r>
            <a:r>
              <a:rPr lang="en-GB" sz="2000" b="1" dirty="0"/>
              <a:t>gas</a:t>
            </a:r>
            <a:r>
              <a:rPr lang="en-GB" sz="2000" dirty="0"/>
              <a:t>. There is a small amount of water vapour in the air all around us.</a:t>
            </a:r>
          </a:p>
          <a:p>
            <a:pPr>
              <a:lnSpc>
                <a:spcPct val="100000"/>
              </a:lnSpc>
            </a:pPr>
            <a:r>
              <a:rPr lang="en-GB" sz="2000" dirty="0">
                <a:solidFill>
                  <a:schemeClr val="tx1"/>
                </a:solidFill>
              </a:rPr>
              <a:t>The outside of a glass of iced water is cold, so some of the water vapour in </a:t>
            </a:r>
            <a:r>
              <a:rPr lang="en-GB" sz="2000">
                <a:solidFill>
                  <a:schemeClr val="tx1"/>
                </a:solidFill>
              </a:rPr>
              <a:t>the air can </a:t>
            </a:r>
            <a:r>
              <a:rPr lang="en-GB" sz="2000" dirty="0">
                <a:solidFill>
                  <a:schemeClr val="tx1"/>
                </a:solidFill>
              </a:rPr>
              <a:t>cool and </a:t>
            </a:r>
            <a:r>
              <a:rPr lang="en-GB" sz="2000" b="1" dirty="0">
                <a:solidFill>
                  <a:schemeClr val="tx1"/>
                </a:solidFill>
              </a:rPr>
              <a:t>condense</a:t>
            </a:r>
            <a:r>
              <a:rPr lang="en-GB" sz="2000" dirty="0">
                <a:solidFill>
                  <a:schemeClr val="tx1"/>
                </a:solidFill>
              </a:rPr>
              <a:t> into tiny droplets of water.</a:t>
            </a:r>
          </a:p>
          <a:p>
            <a:pPr>
              <a:lnSpc>
                <a:spcPct val="100000"/>
              </a:lnSpc>
            </a:pPr>
            <a:r>
              <a:rPr lang="en-GB" sz="2000" dirty="0">
                <a:solidFill>
                  <a:srgbClr val="0070C0"/>
                </a:solidFill>
              </a:rPr>
              <a:t>Where else can you sometimes see </a:t>
            </a:r>
            <a:r>
              <a:rPr lang="en-GB" sz="2000" b="1" dirty="0">
                <a:solidFill>
                  <a:srgbClr val="0070C0"/>
                </a:solidFill>
              </a:rPr>
              <a:t>‘condensation’</a:t>
            </a:r>
            <a:r>
              <a:rPr lang="en-GB" sz="2000" dirty="0">
                <a:solidFill>
                  <a:srgbClr val="0070C0"/>
                </a:solidFill>
              </a:rPr>
              <a:t>?</a:t>
            </a:r>
          </a:p>
          <a:p>
            <a:pPr marL="0" indent="0">
              <a:lnSpc>
                <a:spcPct val="100000"/>
              </a:lnSpc>
              <a:buNone/>
            </a:pPr>
            <a:endParaRPr lang="en-GB" sz="2000" dirty="0">
              <a:solidFill>
                <a:srgbClr val="0070C0"/>
              </a:solidFill>
            </a:endParaRPr>
          </a:p>
          <a:p>
            <a:pPr marL="0" indent="0">
              <a:lnSpc>
                <a:spcPct val="100000"/>
              </a:lnSpc>
              <a:buNone/>
            </a:pPr>
            <a:endParaRPr lang="en-GB" sz="2400" dirty="0"/>
          </a:p>
        </p:txBody>
      </p:sp>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00000"/>
              </a:lnSpc>
              <a:spcBef>
                <a:spcPts val="0"/>
              </a:spcBef>
              <a:defRPr/>
            </a:pPr>
            <a:r>
              <a:rPr lang="en-GB" sz="2000" dirty="0">
                <a:solidFill>
                  <a:schemeClr val="tx1"/>
                </a:solidFill>
              </a:rPr>
              <a:t>How does water vapour get into the air? Watch this clip: </a:t>
            </a:r>
            <a:r>
              <a:rPr lang="en-GB" sz="2000" dirty="0">
                <a:hlinkClick r:id="rId2"/>
              </a:rPr>
              <a:t>https://www.bbc.co.uk/bitesize/topics/zkgg87h/articles/zydxmnb</a:t>
            </a:r>
            <a:endParaRPr lang="en-GB" sz="2000" dirty="0"/>
          </a:p>
          <a:p>
            <a:pPr marL="0" indent="0">
              <a:lnSpc>
                <a:spcPct val="100000"/>
              </a:lnSpc>
              <a:spcBef>
                <a:spcPts val="0"/>
              </a:spcBef>
              <a:buNone/>
              <a:defRPr/>
            </a:pPr>
            <a:endParaRPr lang="en-GB" sz="2000" dirty="0">
              <a:solidFill>
                <a:schemeClr val="tx1"/>
              </a:solidFill>
            </a:endParaRPr>
          </a:p>
          <a:p>
            <a:pPr marL="0" indent="0">
              <a:lnSpc>
                <a:spcPct val="100000"/>
              </a:lnSpc>
              <a:spcBef>
                <a:spcPts val="0"/>
              </a:spcBef>
              <a:buNone/>
              <a:defRPr/>
            </a:pPr>
            <a:endParaRPr lang="en-GB" sz="2000" dirty="0">
              <a:solidFill>
                <a:srgbClr val="0070C0"/>
              </a:solidFill>
            </a:endParaRPr>
          </a:p>
          <a:p>
            <a:pPr marL="0" lvl="0" indent="0">
              <a:lnSpc>
                <a:spcPct val="100000"/>
              </a:lnSpc>
              <a:spcBef>
                <a:spcPts val="0"/>
              </a:spcBef>
              <a:buNone/>
              <a:defRPr/>
            </a:pPr>
            <a:endParaRPr lang="en-GB" sz="2000" b="1" dirty="0">
              <a:solidFill>
                <a:schemeClr val="tx1"/>
              </a:solidFill>
            </a:endParaRPr>
          </a:p>
        </p:txBody>
      </p:sp>
      <p:sp>
        <p:nvSpPr>
          <p:cNvPr id="8" name="TextBox 7">
            <a:extLst>
              <a:ext uri="{FF2B5EF4-FFF2-40B4-BE49-F238E27FC236}">
                <a16:creationId xmlns:a16="http://schemas.microsoft.com/office/drawing/2014/main" id="{79B46AC2-87E5-4792-B4B5-8EEC446DFCD9}"/>
              </a:ext>
            </a:extLst>
          </p:cNvPr>
          <p:cNvSpPr txBox="1"/>
          <p:nvPr/>
        </p:nvSpPr>
        <p:spPr>
          <a:xfrm>
            <a:off x="1468072" y="800778"/>
            <a:ext cx="7088697" cy="369332"/>
          </a:xfrm>
          <a:prstGeom prst="rect">
            <a:avLst/>
          </a:prstGeom>
          <a:noFill/>
        </p:spPr>
        <p:txBody>
          <a:bodyPr wrap="square" rtlCol="0">
            <a:spAutoFit/>
          </a:bodyPr>
          <a:lstStyle/>
          <a:p>
            <a:r>
              <a:rPr lang="en-GB" b="1" i="1" dirty="0">
                <a:solidFill>
                  <a:schemeClr val="bg1"/>
                </a:solidFill>
                <a:latin typeface="+mj-lt"/>
              </a:rPr>
              <a:t>(10 minutes)</a:t>
            </a:r>
          </a:p>
        </p:txBody>
      </p:sp>
      <p:pic>
        <p:nvPicPr>
          <p:cNvPr id="19" name="Picture 18" descr="A picture containing object, clock&#10;&#10;Description automatically generated">
            <a:extLst>
              <a:ext uri="{FF2B5EF4-FFF2-40B4-BE49-F238E27FC236}">
                <a16:creationId xmlns:a16="http://schemas.microsoft.com/office/drawing/2014/main" id="{585CF992-C1DB-4465-B32C-B5E433B2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sp>
        <p:nvSpPr>
          <p:cNvPr id="3" name="TextBox 2">
            <a:extLst>
              <a:ext uri="{FF2B5EF4-FFF2-40B4-BE49-F238E27FC236}">
                <a16:creationId xmlns:a16="http://schemas.microsoft.com/office/drawing/2014/main" id="{80162EE2-F3D2-41D3-8542-627CFF56BFB4}"/>
              </a:ext>
            </a:extLst>
          </p:cNvPr>
          <p:cNvSpPr txBox="1"/>
          <p:nvPr/>
        </p:nvSpPr>
        <p:spPr>
          <a:xfrm>
            <a:off x="7270812" y="3826276"/>
            <a:ext cx="2556769" cy="541538"/>
          </a:xfrm>
          <a:prstGeom prst="rect">
            <a:avLst/>
          </a:prstGeom>
        </p:spPr>
        <p:txBody>
          <a:bodyPr wrap="square" lIns="0" tIns="0" rIns="0" bIns="0" rtlCol="0">
            <a:spAutoFit/>
          </a:bodyPr>
          <a:lstStyle/>
          <a:p>
            <a:pPr algn="l"/>
            <a:endParaRPr lang="en-GB" sz="2400" i="1" kern="0" dirty="0">
              <a:solidFill>
                <a:schemeClr val="bg1"/>
              </a:solidFill>
              <a:ea typeface="Lato Black" panose="020F0502020204030203" pitchFamily="34" charset="0"/>
              <a:cs typeface="Lato Black" panose="020F0502020204030203" pitchFamily="34" charset="0"/>
            </a:endParaRPr>
          </a:p>
        </p:txBody>
      </p:sp>
      <p:grpSp>
        <p:nvGrpSpPr>
          <p:cNvPr id="15" name="Group 14">
            <a:extLst>
              <a:ext uri="{FF2B5EF4-FFF2-40B4-BE49-F238E27FC236}">
                <a16:creationId xmlns:a16="http://schemas.microsoft.com/office/drawing/2014/main" id="{315F4582-1DB9-4827-ACBC-10B1CE8E540F}"/>
              </a:ext>
            </a:extLst>
          </p:cNvPr>
          <p:cNvGrpSpPr/>
          <p:nvPr/>
        </p:nvGrpSpPr>
        <p:grpSpPr>
          <a:xfrm>
            <a:off x="1142849" y="4367814"/>
            <a:ext cx="4637866" cy="1627264"/>
            <a:chOff x="1098391" y="4411566"/>
            <a:chExt cx="4637866" cy="1627264"/>
          </a:xfrm>
        </p:grpSpPr>
        <p:pic>
          <p:nvPicPr>
            <p:cNvPr id="14" name="Picture 13" descr="Grass, Dew, Green, Meadow, Nature">
              <a:extLst>
                <a:ext uri="{FF2B5EF4-FFF2-40B4-BE49-F238E27FC236}">
                  <a16:creationId xmlns:a16="http://schemas.microsoft.com/office/drawing/2014/main" id="{93B1425F-354E-4BC8-A48C-1A84C5A95EB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94876" y="4411567"/>
              <a:ext cx="2093662" cy="1358282"/>
            </a:xfrm>
            <a:prstGeom prst="rect">
              <a:avLst/>
            </a:prstGeom>
            <a:noFill/>
            <a:ln>
              <a:noFill/>
            </a:ln>
          </p:spPr>
        </p:pic>
        <p:sp>
          <p:nvSpPr>
            <p:cNvPr id="9" name="TextBox 8">
              <a:extLst>
                <a:ext uri="{FF2B5EF4-FFF2-40B4-BE49-F238E27FC236}">
                  <a16:creationId xmlns:a16="http://schemas.microsoft.com/office/drawing/2014/main" id="{95DD01F2-3735-4C27-9130-A4A2FD4C68D1}"/>
                </a:ext>
              </a:extLst>
            </p:cNvPr>
            <p:cNvSpPr txBox="1"/>
            <p:nvPr/>
          </p:nvSpPr>
          <p:spPr>
            <a:xfrm>
              <a:off x="3494876" y="5761831"/>
              <a:ext cx="2241381" cy="276999"/>
            </a:xfrm>
            <a:prstGeom prst="rect">
              <a:avLst/>
            </a:prstGeom>
          </p:spPr>
          <p:txBody>
            <a:bodyPr wrap="square" lIns="0" tIns="0" rIns="0" bIns="0" rtlCol="0">
              <a:spAutoFit/>
            </a:bodyPr>
            <a:lstStyle/>
            <a:p>
              <a:pPr algn="l"/>
              <a:r>
                <a:rPr lang="en-GB" i="1" kern="0" dirty="0">
                  <a:solidFill>
                    <a:srgbClr val="0070C0"/>
                  </a:solidFill>
                  <a:ea typeface="Lato Black" panose="020F0502020204030203" pitchFamily="34" charset="0"/>
                  <a:cs typeface="Lato Black" panose="020F0502020204030203" pitchFamily="34" charset="0"/>
                </a:rPr>
                <a:t>dew on a cool morning</a:t>
              </a:r>
            </a:p>
          </p:txBody>
        </p:sp>
        <p:sp>
          <p:nvSpPr>
            <p:cNvPr id="17" name="TextBox 16">
              <a:extLst>
                <a:ext uri="{FF2B5EF4-FFF2-40B4-BE49-F238E27FC236}">
                  <a16:creationId xmlns:a16="http://schemas.microsoft.com/office/drawing/2014/main" id="{F5FE859F-7400-40A0-989E-116CAD6929B8}"/>
                </a:ext>
              </a:extLst>
            </p:cNvPr>
            <p:cNvSpPr txBox="1"/>
            <p:nvPr/>
          </p:nvSpPr>
          <p:spPr>
            <a:xfrm>
              <a:off x="1253496" y="5760801"/>
              <a:ext cx="1938558" cy="276999"/>
            </a:xfrm>
            <a:prstGeom prst="rect">
              <a:avLst/>
            </a:prstGeom>
          </p:spPr>
          <p:txBody>
            <a:bodyPr wrap="square" lIns="0" tIns="0" rIns="0" bIns="0" rtlCol="0">
              <a:spAutoFit/>
            </a:bodyPr>
            <a:lstStyle/>
            <a:p>
              <a:pPr algn="l"/>
              <a:r>
                <a:rPr lang="en-GB" i="1" kern="0" dirty="0">
                  <a:solidFill>
                    <a:srgbClr val="0070C0"/>
                  </a:solidFill>
                  <a:ea typeface="Lato Black" panose="020F0502020204030203" pitchFamily="34" charset="0"/>
                  <a:cs typeface="Lato Black" panose="020F0502020204030203" pitchFamily="34" charset="0"/>
                </a:rPr>
                <a:t>a bathroom mirror</a:t>
              </a:r>
            </a:p>
          </p:txBody>
        </p:sp>
        <p:pic>
          <p:nvPicPr>
            <p:cNvPr id="18" name="Picture 17" descr="woman looking on wall mirror">
              <a:extLst>
                <a:ext uri="{FF2B5EF4-FFF2-40B4-BE49-F238E27FC236}">
                  <a16:creationId xmlns:a16="http://schemas.microsoft.com/office/drawing/2014/main" id="{48A9F301-70A3-4F4E-AA96-0F6C1EF060EF}"/>
                </a:ext>
              </a:extLst>
            </p:cNvPr>
            <p:cNvPicPr/>
            <p:nvPr/>
          </p:nvPicPr>
          <p:blipFill rotWithShape="1">
            <a:blip r:embed="rId5" cstate="print">
              <a:extLst>
                <a:ext uri="{28A0092B-C50C-407E-A947-70E740481C1C}">
                  <a14:useLocalDpi xmlns:a14="http://schemas.microsoft.com/office/drawing/2010/main" val="0"/>
                </a:ext>
              </a:extLst>
            </a:blip>
            <a:srcRect t="12810" b="41874"/>
            <a:stretch/>
          </p:blipFill>
          <p:spPr bwMode="auto">
            <a:xfrm>
              <a:off x="1098391" y="4411566"/>
              <a:ext cx="2093662" cy="1358283"/>
            </a:xfrm>
            <a:prstGeom prst="rect">
              <a:avLst/>
            </a:prstGeom>
            <a:noFill/>
            <a:ln>
              <a:noFill/>
            </a:ln>
            <a:extLst>
              <a:ext uri="{53640926-AAD7-44D8-BBD7-CCE9431645EC}">
                <a14:shadowObscured xmlns:a14="http://schemas.microsoft.com/office/drawing/2010/main"/>
              </a:ext>
            </a:extLst>
          </p:spPr>
        </p:pic>
      </p:grpSp>
      <p:sp>
        <p:nvSpPr>
          <p:cNvPr id="20" name="TextBox 19">
            <a:extLst>
              <a:ext uri="{FF2B5EF4-FFF2-40B4-BE49-F238E27FC236}">
                <a16:creationId xmlns:a16="http://schemas.microsoft.com/office/drawing/2014/main" id="{4700250F-1A65-4F6C-BDD4-84A4851F82F7}"/>
              </a:ext>
            </a:extLst>
          </p:cNvPr>
          <p:cNvSpPr txBox="1"/>
          <p:nvPr/>
        </p:nvSpPr>
        <p:spPr>
          <a:xfrm>
            <a:off x="6310601" y="4205957"/>
            <a:ext cx="4904797" cy="1846659"/>
          </a:xfrm>
          <a:prstGeom prst="rect">
            <a:avLst/>
          </a:prstGeom>
        </p:spPr>
        <p:txBody>
          <a:bodyPr wrap="square" lIns="0" tIns="0" rIns="0" bIns="0" rtlCol="0">
            <a:spAutoFit/>
          </a:bodyPr>
          <a:lstStyle/>
          <a:p>
            <a:r>
              <a:rPr lang="en-GB" sz="2000" b="1" dirty="0"/>
              <a:t>Evaporating</a:t>
            </a:r>
            <a:r>
              <a:rPr lang="en-GB" sz="2000" dirty="0"/>
              <a:t> and </a:t>
            </a:r>
            <a:r>
              <a:rPr lang="en-GB" sz="2000" b="1" dirty="0"/>
              <a:t>condensing</a:t>
            </a:r>
            <a:r>
              <a:rPr lang="en-GB" sz="2000" dirty="0"/>
              <a:t> are </a:t>
            </a:r>
            <a:r>
              <a:rPr lang="en-GB" sz="2000" b="1" dirty="0"/>
              <a:t>changes of state</a:t>
            </a:r>
            <a:r>
              <a:rPr lang="en-GB" sz="2000" dirty="0"/>
              <a:t>. </a:t>
            </a:r>
          </a:p>
          <a:p>
            <a:pPr marL="342900" indent="-342900">
              <a:buFont typeface="Arial" panose="020B0604020202020204" pitchFamily="34" charset="0"/>
              <a:buChar char="•"/>
            </a:pPr>
            <a:r>
              <a:rPr lang="en-GB" sz="2000" dirty="0"/>
              <a:t>Liquid water is </a:t>
            </a:r>
            <a:r>
              <a:rPr lang="en-GB" sz="2000" i="1" dirty="0"/>
              <a:t>warmed up</a:t>
            </a:r>
            <a:r>
              <a:rPr lang="en-GB" sz="2000" dirty="0"/>
              <a:t> and changes to an invisible gas, water vapour.</a:t>
            </a:r>
          </a:p>
          <a:p>
            <a:pPr marL="342900" indent="-342900">
              <a:buFont typeface="Arial" panose="020B0604020202020204" pitchFamily="34" charset="0"/>
              <a:buChar char="•"/>
            </a:pPr>
            <a:r>
              <a:rPr lang="en-GB" sz="2000" dirty="0"/>
              <a:t>Water vapour can </a:t>
            </a:r>
            <a:r>
              <a:rPr lang="en-GB" sz="2000" i="1" dirty="0"/>
              <a:t>cool down </a:t>
            </a:r>
            <a:r>
              <a:rPr lang="en-GB" sz="2000" dirty="0"/>
              <a:t>and change back to water droplets. </a:t>
            </a:r>
            <a:endParaRPr lang="en-GB" sz="2000" kern="0" dirty="0">
              <a:solidFill>
                <a:srgbClr val="7030A0"/>
              </a:solidFill>
              <a:ea typeface="Lato Black" panose="020F0502020204030203" pitchFamily="34" charset="0"/>
              <a:cs typeface="Lato Black" panose="020F0502020204030203" pitchFamily="34" charset="0"/>
            </a:endParaRPr>
          </a:p>
        </p:txBody>
      </p:sp>
      <p:grpSp>
        <p:nvGrpSpPr>
          <p:cNvPr id="12" name="Group 11">
            <a:extLst>
              <a:ext uri="{FF2B5EF4-FFF2-40B4-BE49-F238E27FC236}">
                <a16:creationId xmlns:a16="http://schemas.microsoft.com/office/drawing/2014/main" id="{B135B77A-5877-4222-8CBB-CAA1B157D029}"/>
              </a:ext>
            </a:extLst>
          </p:cNvPr>
          <p:cNvGrpSpPr/>
          <p:nvPr/>
        </p:nvGrpSpPr>
        <p:grpSpPr>
          <a:xfrm>
            <a:off x="6462855" y="2889421"/>
            <a:ext cx="4691158" cy="1248033"/>
            <a:chOff x="6462855" y="2889421"/>
            <a:chExt cx="4691158" cy="1248033"/>
          </a:xfrm>
        </p:grpSpPr>
        <p:sp>
          <p:nvSpPr>
            <p:cNvPr id="27" name="TextBox 26">
              <a:extLst>
                <a:ext uri="{FF2B5EF4-FFF2-40B4-BE49-F238E27FC236}">
                  <a16:creationId xmlns:a16="http://schemas.microsoft.com/office/drawing/2014/main" id="{8FFF0BA8-EA8B-4581-8A9A-6A6ABFED9A4B}"/>
                </a:ext>
              </a:extLst>
            </p:cNvPr>
            <p:cNvSpPr txBox="1"/>
            <p:nvPr/>
          </p:nvSpPr>
          <p:spPr>
            <a:xfrm>
              <a:off x="8125873" y="3226960"/>
              <a:ext cx="1183992" cy="276999"/>
            </a:xfrm>
            <a:prstGeom prst="rect">
              <a:avLst/>
            </a:prstGeom>
          </p:spPr>
          <p:txBody>
            <a:bodyPr wrap="square" lIns="0" tIns="0" rIns="0" bIns="0" rtlCol="0">
              <a:spAutoFit/>
            </a:bodyPr>
            <a:lstStyle/>
            <a:p>
              <a:r>
                <a:rPr lang="en-GB" kern="0" dirty="0">
                  <a:solidFill>
                    <a:srgbClr val="7030A0"/>
                  </a:solidFill>
                  <a:ea typeface="Lato Black" panose="020F0502020204030203" pitchFamily="34" charset="0"/>
                  <a:cs typeface="Lato Black" panose="020F0502020204030203" pitchFamily="34" charset="0"/>
                </a:rPr>
                <a:t>evaporating</a:t>
              </a:r>
            </a:p>
          </p:txBody>
        </p:sp>
        <p:sp>
          <p:nvSpPr>
            <p:cNvPr id="28" name="TextBox 27">
              <a:extLst>
                <a:ext uri="{FF2B5EF4-FFF2-40B4-BE49-F238E27FC236}">
                  <a16:creationId xmlns:a16="http://schemas.microsoft.com/office/drawing/2014/main" id="{BEA9BF19-0723-414D-9AF6-0221114606D9}"/>
                </a:ext>
              </a:extLst>
            </p:cNvPr>
            <p:cNvSpPr txBox="1"/>
            <p:nvPr/>
          </p:nvSpPr>
          <p:spPr>
            <a:xfrm>
              <a:off x="8125872" y="3718113"/>
              <a:ext cx="1241655" cy="276999"/>
            </a:xfrm>
            <a:prstGeom prst="rect">
              <a:avLst/>
            </a:prstGeom>
          </p:spPr>
          <p:txBody>
            <a:bodyPr wrap="square" lIns="0" tIns="0" rIns="0" bIns="0" rtlCol="0">
              <a:spAutoFit/>
            </a:bodyPr>
            <a:lstStyle/>
            <a:p>
              <a:r>
                <a:rPr lang="en-GB" kern="0" dirty="0">
                  <a:solidFill>
                    <a:srgbClr val="0070C0"/>
                  </a:solidFill>
                  <a:ea typeface="Lato Black" panose="020F0502020204030203" pitchFamily="34" charset="0"/>
                  <a:cs typeface="Lato Black" panose="020F0502020204030203" pitchFamily="34" charset="0"/>
                </a:rPr>
                <a:t>condensing</a:t>
              </a:r>
            </a:p>
          </p:txBody>
        </p:sp>
        <p:cxnSp>
          <p:nvCxnSpPr>
            <p:cNvPr id="29" name="Straight Arrow Connector 28">
              <a:extLst>
                <a:ext uri="{FF2B5EF4-FFF2-40B4-BE49-F238E27FC236}">
                  <a16:creationId xmlns:a16="http://schemas.microsoft.com/office/drawing/2014/main" id="{C5C16031-57CE-4B4D-974C-98F2050A8846}"/>
                </a:ext>
              </a:extLst>
            </p:cNvPr>
            <p:cNvCxnSpPr/>
            <p:nvPr/>
          </p:nvCxnSpPr>
          <p:spPr>
            <a:xfrm>
              <a:off x="7931594" y="3513438"/>
              <a:ext cx="163559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50458AA-5A33-47AE-B645-F3A96B5B4CBE}"/>
                </a:ext>
              </a:extLst>
            </p:cNvPr>
            <p:cNvCxnSpPr/>
            <p:nvPr/>
          </p:nvCxnSpPr>
          <p:spPr>
            <a:xfrm flipH="1">
              <a:off x="7931594" y="3728893"/>
              <a:ext cx="1635599"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Explosion: 14 Points 9">
              <a:extLst>
                <a:ext uri="{FF2B5EF4-FFF2-40B4-BE49-F238E27FC236}">
                  <a16:creationId xmlns:a16="http://schemas.microsoft.com/office/drawing/2014/main" id="{7CDA3EF1-AE1A-4134-AD67-449DFE6BF92E}"/>
                </a:ext>
              </a:extLst>
            </p:cNvPr>
            <p:cNvSpPr/>
            <p:nvPr/>
          </p:nvSpPr>
          <p:spPr>
            <a:xfrm>
              <a:off x="9624975" y="2889421"/>
              <a:ext cx="1529038" cy="1248033"/>
            </a:xfrm>
            <a:prstGeom prst="irregularSeal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4857BBBC-21FF-4F33-95E7-11BC4338CEFC}"/>
                </a:ext>
              </a:extLst>
            </p:cNvPr>
            <p:cNvSpPr txBox="1"/>
            <p:nvPr/>
          </p:nvSpPr>
          <p:spPr>
            <a:xfrm>
              <a:off x="10150421" y="3359561"/>
              <a:ext cx="612433" cy="369332"/>
            </a:xfrm>
            <a:prstGeom prst="rect">
              <a:avLst/>
            </a:prstGeom>
          </p:spPr>
          <p:txBody>
            <a:bodyPr wrap="square" lIns="0" tIns="0" rIns="0" bIns="0" rtlCol="0">
              <a:spAutoFit/>
            </a:bodyPr>
            <a:lstStyle/>
            <a:p>
              <a:r>
                <a:rPr lang="en-GB" sz="2400" kern="0" dirty="0">
                  <a:ea typeface="Lato Black" panose="020F0502020204030203" pitchFamily="34" charset="0"/>
                  <a:cs typeface="Lato Black" panose="020F0502020204030203" pitchFamily="34" charset="0"/>
                </a:rPr>
                <a:t>gas</a:t>
              </a:r>
            </a:p>
          </p:txBody>
        </p:sp>
        <p:sp>
          <p:nvSpPr>
            <p:cNvPr id="11" name="Flowchart: Punched Tape 10">
              <a:extLst>
                <a:ext uri="{FF2B5EF4-FFF2-40B4-BE49-F238E27FC236}">
                  <a16:creationId xmlns:a16="http://schemas.microsoft.com/office/drawing/2014/main" id="{A9ED46F3-EA20-43B2-8353-CE1D5711EC8B}"/>
                </a:ext>
              </a:extLst>
            </p:cNvPr>
            <p:cNvSpPr/>
            <p:nvPr/>
          </p:nvSpPr>
          <p:spPr>
            <a:xfrm>
              <a:off x="6462855" y="3119321"/>
              <a:ext cx="1241655" cy="992222"/>
            </a:xfrm>
            <a:prstGeom prst="flowChartPunchedTap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a16="http://schemas.microsoft.com/office/drawing/2014/main" id="{B6DADD21-59C7-4D71-83EB-42128ABB0970}"/>
                </a:ext>
              </a:extLst>
            </p:cNvPr>
            <p:cNvSpPr txBox="1"/>
            <p:nvPr/>
          </p:nvSpPr>
          <p:spPr>
            <a:xfrm>
              <a:off x="6683652" y="3404587"/>
              <a:ext cx="1020858" cy="369332"/>
            </a:xfrm>
            <a:prstGeom prst="rect">
              <a:avLst/>
            </a:prstGeom>
          </p:spPr>
          <p:txBody>
            <a:bodyPr wrap="square" lIns="0" tIns="0" rIns="0" bIns="0" rtlCol="0">
              <a:spAutoFit/>
            </a:bodyPr>
            <a:lstStyle/>
            <a:p>
              <a:r>
                <a:rPr lang="en-GB" sz="2400" kern="0" dirty="0">
                  <a:ea typeface="Lato Black" panose="020F0502020204030203" pitchFamily="34" charset="0"/>
                  <a:cs typeface="Lato Black" panose="020F0502020204030203" pitchFamily="34" charset="0"/>
                </a:rPr>
                <a:t>liquid</a:t>
              </a:r>
            </a:p>
          </p:txBody>
        </p:sp>
      </p:grpSp>
    </p:spTree>
    <p:extLst>
      <p:ext uri="{BB962C8B-B14F-4D97-AF65-F5344CB8AC3E}">
        <p14:creationId xmlns:p14="http://schemas.microsoft.com/office/powerpoint/2010/main" val="88191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The water cycle </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5</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2598"/>
            <a:ext cx="10515484" cy="387672"/>
          </a:xfrm>
        </p:spPr>
        <p:txBody>
          <a:bodyPr>
            <a:normAutofit fontScale="92500" lnSpcReduction="10000"/>
          </a:bodyPr>
          <a:lstStyle/>
          <a:p>
            <a:r>
              <a:rPr lang="en-GB" dirty="0"/>
              <a:t>Investigating and modelling the water cycle </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70982" y="1591799"/>
            <a:ext cx="2715597"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dirty="0">
                <a:solidFill>
                  <a:schemeClr val="tx1"/>
                </a:solidFill>
              </a:rPr>
              <a:t>Watch these two BBC bitesize clips: </a:t>
            </a:r>
            <a:r>
              <a:rPr lang="en-GB" sz="1800" dirty="0">
                <a:hlinkClick r:id="rId2"/>
              </a:rPr>
              <a:t>https://www.bbc.co.uk/bitesize/topics/zkgg87h/articles/z3wpp39</a:t>
            </a:r>
            <a:endParaRPr lang="en-GB" sz="1800" dirty="0"/>
          </a:p>
          <a:p>
            <a:pPr marL="0" indent="0">
              <a:buNone/>
            </a:pPr>
            <a:r>
              <a:rPr lang="en-GB" sz="1800" dirty="0">
                <a:hlinkClick r:id="rId3"/>
              </a:rPr>
              <a:t>https://www.bbc.co.uk/bitesize/clips/zh4rkqt</a:t>
            </a:r>
            <a:endParaRPr lang="en-GB" sz="1800" dirty="0"/>
          </a:p>
          <a:p>
            <a:pPr marL="0" lvl="0" indent="0">
              <a:lnSpc>
                <a:spcPct val="100000"/>
              </a:lnSpc>
              <a:spcBef>
                <a:spcPts val="0"/>
              </a:spcBef>
              <a:buNone/>
              <a:defRPr/>
            </a:pPr>
            <a:endParaRPr lang="en-GB" sz="1800" b="1" dirty="0">
              <a:solidFill>
                <a:schemeClr val="tx1"/>
              </a:solidFill>
            </a:endParaRPr>
          </a:p>
          <a:p>
            <a:pPr marL="0" lvl="0" indent="0">
              <a:lnSpc>
                <a:spcPct val="100000"/>
              </a:lnSpc>
              <a:spcBef>
                <a:spcPts val="0"/>
              </a:spcBef>
              <a:buNone/>
              <a:defRPr/>
            </a:pPr>
            <a:r>
              <a:rPr lang="en-GB" sz="1800" b="1" dirty="0">
                <a:solidFill>
                  <a:schemeClr val="tx1"/>
                </a:solidFill>
              </a:rPr>
              <a:t>The water cycle </a:t>
            </a:r>
            <a:r>
              <a:rPr lang="en-GB" sz="1800" dirty="0">
                <a:solidFill>
                  <a:schemeClr val="tx1"/>
                </a:solidFill>
              </a:rPr>
              <a:t>is an example of </a:t>
            </a:r>
            <a:r>
              <a:rPr lang="en-GB" sz="1800" b="1" dirty="0">
                <a:solidFill>
                  <a:schemeClr val="tx1"/>
                </a:solidFill>
              </a:rPr>
              <a:t>evaporation</a:t>
            </a:r>
            <a:r>
              <a:rPr lang="en-GB" sz="1800" dirty="0">
                <a:solidFill>
                  <a:schemeClr val="tx1"/>
                </a:solidFill>
              </a:rPr>
              <a:t> and </a:t>
            </a:r>
            <a:r>
              <a:rPr lang="en-GB" sz="1800" b="1" dirty="0">
                <a:solidFill>
                  <a:schemeClr val="tx1"/>
                </a:solidFill>
              </a:rPr>
              <a:t>condensation</a:t>
            </a:r>
            <a:r>
              <a:rPr lang="en-GB" sz="1800" dirty="0">
                <a:solidFill>
                  <a:schemeClr val="tx1"/>
                </a:solidFill>
              </a:rPr>
              <a:t>. </a:t>
            </a:r>
          </a:p>
          <a:p>
            <a:pPr marL="0" lvl="0" indent="0">
              <a:lnSpc>
                <a:spcPct val="100000"/>
              </a:lnSpc>
              <a:spcBef>
                <a:spcPts val="0"/>
              </a:spcBef>
              <a:buNone/>
              <a:defRPr/>
            </a:pPr>
            <a:endParaRPr lang="en-GB" sz="2000" dirty="0">
              <a:solidFill>
                <a:schemeClr val="tx1"/>
              </a:solidFill>
            </a:endParaRPr>
          </a:p>
        </p:txBody>
      </p:sp>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3781887" y="1591799"/>
            <a:ext cx="7571913"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285750" lvl="0" indent="-285750">
              <a:lnSpc>
                <a:spcPct val="100000"/>
              </a:lnSpc>
              <a:spcBef>
                <a:spcPts val="0"/>
              </a:spcBef>
              <a:defRPr/>
            </a:pPr>
            <a:endParaRPr lang="en-GB" sz="1800" dirty="0">
              <a:solidFill>
                <a:schemeClr val="tx1"/>
              </a:solidFill>
            </a:endParaRPr>
          </a:p>
          <a:p>
            <a:pPr marL="285750" lvl="0" indent="-285750">
              <a:lnSpc>
                <a:spcPct val="100000"/>
              </a:lnSpc>
              <a:spcBef>
                <a:spcPts val="0"/>
              </a:spcBef>
              <a:defRPr/>
            </a:pPr>
            <a:endParaRPr lang="en-GB" sz="1800" dirty="0">
              <a:solidFill>
                <a:schemeClr val="tx1"/>
              </a:solidFill>
            </a:endParaRPr>
          </a:p>
          <a:p>
            <a:pPr marL="0" lvl="0" indent="0">
              <a:lnSpc>
                <a:spcPct val="100000"/>
              </a:lnSpc>
              <a:spcBef>
                <a:spcPts val="0"/>
              </a:spcBef>
              <a:buNone/>
              <a:defRPr/>
            </a:pPr>
            <a:endParaRPr lang="en-GB" sz="1800" dirty="0">
              <a:solidFill>
                <a:schemeClr val="tx1"/>
              </a:solidFill>
            </a:endParaRPr>
          </a:p>
          <a:p>
            <a:pPr marL="285750" indent="-285750">
              <a:lnSpc>
                <a:spcPct val="100000"/>
              </a:lnSpc>
              <a:spcBef>
                <a:spcPts val="0"/>
              </a:spcBef>
              <a:defRPr/>
            </a:pPr>
            <a:endParaRPr lang="en-GB" sz="1800" dirty="0">
              <a:solidFill>
                <a:schemeClr val="tx1"/>
              </a:solidFill>
            </a:endParaRPr>
          </a:p>
          <a:p>
            <a:pPr marL="285750" indent="-285750">
              <a:lnSpc>
                <a:spcPct val="100000"/>
              </a:lnSpc>
              <a:spcBef>
                <a:spcPts val="0"/>
              </a:spcBef>
              <a:defRPr/>
            </a:pPr>
            <a:endParaRPr lang="en-GB" sz="1800" dirty="0">
              <a:solidFill>
                <a:schemeClr val="tx1"/>
              </a:solidFill>
            </a:endParaRPr>
          </a:p>
          <a:p>
            <a:pPr marL="285750" indent="-285750">
              <a:lnSpc>
                <a:spcPct val="100000"/>
              </a:lnSpc>
              <a:spcBef>
                <a:spcPts val="0"/>
              </a:spcBef>
              <a:defRPr/>
            </a:pPr>
            <a:endParaRPr lang="en-GB" sz="1800" dirty="0">
              <a:solidFill>
                <a:schemeClr val="tx1"/>
              </a:solidFill>
            </a:endParaRPr>
          </a:p>
          <a:p>
            <a:pPr marL="0" indent="0">
              <a:lnSpc>
                <a:spcPct val="100000"/>
              </a:lnSpc>
              <a:spcBef>
                <a:spcPts val="0"/>
              </a:spcBef>
              <a:buNone/>
              <a:defRPr/>
            </a:pPr>
            <a:endParaRPr lang="en-GB" sz="1800" dirty="0">
              <a:solidFill>
                <a:schemeClr val="tx1"/>
              </a:solidFill>
            </a:endParaRPr>
          </a:p>
        </p:txBody>
      </p:sp>
      <p:sp>
        <p:nvSpPr>
          <p:cNvPr id="8" name="TextBox 7">
            <a:extLst>
              <a:ext uri="{FF2B5EF4-FFF2-40B4-BE49-F238E27FC236}">
                <a16:creationId xmlns:a16="http://schemas.microsoft.com/office/drawing/2014/main" id="{79B46AC2-87E5-4792-B4B5-8EEC446DFCD9}"/>
              </a:ext>
            </a:extLst>
          </p:cNvPr>
          <p:cNvSpPr txBox="1"/>
          <p:nvPr/>
        </p:nvSpPr>
        <p:spPr>
          <a:xfrm>
            <a:off x="1468072" y="800778"/>
            <a:ext cx="7088697" cy="369332"/>
          </a:xfrm>
          <a:prstGeom prst="rect">
            <a:avLst/>
          </a:prstGeom>
          <a:noFill/>
        </p:spPr>
        <p:txBody>
          <a:bodyPr wrap="square" rtlCol="0">
            <a:spAutoFit/>
          </a:bodyPr>
          <a:lstStyle/>
          <a:p>
            <a:r>
              <a:rPr lang="en-GB" b="1" i="1" dirty="0">
                <a:solidFill>
                  <a:schemeClr val="bg1"/>
                </a:solidFill>
                <a:latin typeface="+mj-lt"/>
              </a:rPr>
              <a:t>(20-30 minutes, plus time for your model to start working)</a:t>
            </a:r>
          </a:p>
        </p:txBody>
      </p:sp>
      <p:pic>
        <p:nvPicPr>
          <p:cNvPr id="19" name="Picture 18" descr="A picture containing object, clock&#10;&#10;Description automatically generated">
            <a:extLst>
              <a:ext uri="{FF2B5EF4-FFF2-40B4-BE49-F238E27FC236}">
                <a16:creationId xmlns:a16="http://schemas.microsoft.com/office/drawing/2014/main" id="{585CF992-C1DB-4465-B32C-B5E433B28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pic>
        <p:nvPicPr>
          <p:cNvPr id="17" name="Picture 16" descr="cloudy sky at daytime">
            <a:extLst>
              <a:ext uri="{FF2B5EF4-FFF2-40B4-BE49-F238E27FC236}">
                <a16:creationId xmlns:a16="http://schemas.microsoft.com/office/drawing/2014/main" id="{30F82B53-8223-4D00-A722-FBA200E8367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76516" y="4692707"/>
            <a:ext cx="1730979" cy="1146988"/>
          </a:xfrm>
          <a:prstGeom prst="rect">
            <a:avLst/>
          </a:prstGeom>
          <a:noFill/>
          <a:ln>
            <a:noFill/>
          </a:ln>
        </p:spPr>
      </p:pic>
      <p:grpSp>
        <p:nvGrpSpPr>
          <p:cNvPr id="12" name="Group 11">
            <a:extLst>
              <a:ext uri="{FF2B5EF4-FFF2-40B4-BE49-F238E27FC236}">
                <a16:creationId xmlns:a16="http://schemas.microsoft.com/office/drawing/2014/main" id="{E558452B-9DDD-4B0C-88C7-6297859534A2}"/>
              </a:ext>
            </a:extLst>
          </p:cNvPr>
          <p:cNvGrpSpPr/>
          <p:nvPr/>
        </p:nvGrpSpPr>
        <p:grpSpPr>
          <a:xfrm>
            <a:off x="3843178" y="1623232"/>
            <a:ext cx="7477840" cy="4453274"/>
            <a:chOff x="3843178" y="1623232"/>
            <a:chExt cx="7477840" cy="4453274"/>
          </a:xfrm>
        </p:grpSpPr>
        <p:sp>
          <p:nvSpPr>
            <p:cNvPr id="9" name="TextBox 8">
              <a:extLst>
                <a:ext uri="{FF2B5EF4-FFF2-40B4-BE49-F238E27FC236}">
                  <a16:creationId xmlns:a16="http://schemas.microsoft.com/office/drawing/2014/main" id="{5CB8A9D6-DA3B-41A3-A700-203F644344D2}"/>
                </a:ext>
              </a:extLst>
            </p:cNvPr>
            <p:cNvSpPr txBox="1"/>
            <p:nvPr/>
          </p:nvSpPr>
          <p:spPr>
            <a:xfrm>
              <a:off x="3858944" y="5584063"/>
              <a:ext cx="4564655" cy="492443"/>
            </a:xfrm>
            <a:prstGeom prst="rect">
              <a:avLst/>
            </a:prstGeom>
          </p:spPr>
          <p:txBody>
            <a:bodyPr wrap="square" lIns="0" tIns="0" rIns="0" bIns="0" rtlCol="0">
              <a:spAutoFit/>
            </a:bodyPr>
            <a:lstStyle/>
            <a:p>
              <a:r>
                <a:rPr lang="en-GB" sz="1600" dirty="0"/>
                <a:t>Water at the surface of seas, lakes, rivers, puddles and damp ground </a:t>
              </a:r>
              <a:r>
                <a:rPr lang="en-GB" sz="1600" b="1" dirty="0"/>
                <a:t>evaporates</a:t>
              </a:r>
              <a:r>
                <a:rPr lang="en-GB" sz="1600" dirty="0"/>
                <a:t> into water vapour, a gas. </a:t>
              </a:r>
              <a:endParaRPr lang="en-GB" sz="2400" i="1" kern="0" dirty="0">
                <a:solidFill>
                  <a:schemeClr val="bg1"/>
                </a:solidFill>
                <a:ea typeface="Lato Black" panose="020F0502020204030203" pitchFamily="34" charset="0"/>
                <a:cs typeface="Lato Black" panose="020F0502020204030203" pitchFamily="34" charset="0"/>
              </a:endParaRPr>
            </a:p>
          </p:txBody>
        </p:sp>
        <p:sp>
          <p:nvSpPr>
            <p:cNvPr id="18" name="TextBox 17">
              <a:extLst>
                <a:ext uri="{FF2B5EF4-FFF2-40B4-BE49-F238E27FC236}">
                  <a16:creationId xmlns:a16="http://schemas.microsoft.com/office/drawing/2014/main" id="{6C5EEF82-996A-484F-AC39-FC13C9000699}"/>
                </a:ext>
              </a:extLst>
            </p:cNvPr>
            <p:cNvSpPr txBox="1"/>
            <p:nvPr/>
          </p:nvSpPr>
          <p:spPr>
            <a:xfrm>
              <a:off x="3843178" y="1623232"/>
              <a:ext cx="4146725" cy="492443"/>
            </a:xfrm>
            <a:prstGeom prst="rect">
              <a:avLst/>
            </a:prstGeom>
          </p:spPr>
          <p:txBody>
            <a:bodyPr wrap="square" lIns="0" tIns="0" rIns="0" bIns="0" rtlCol="0">
              <a:spAutoFit/>
            </a:bodyPr>
            <a:lstStyle/>
            <a:p>
              <a:r>
                <a:rPr lang="en-GB" sz="1600" dirty="0"/>
                <a:t>Water vapour rises and cools. It </a:t>
              </a:r>
              <a:r>
                <a:rPr lang="en-GB" sz="1600" b="1" dirty="0"/>
                <a:t>condenses</a:t>
              </a:r>
              <a:r>
                <a:rPr lang="en-GB" sz="1600" dirty="0"/>
                <a:t> back into liquid water droplets which form clouds.</a:t>
              </a:r>
              <a:endParaRPr lang="en-GB" sz="2400" i="1" kern="0" dirty="0">
                <a:solidFill>
                  <a:schemeClr val="bg1"/>
                </a:solidFill>
                <a:ea typeface="Lato Black" panose="020F0502020204030203" pitchFamily="34" charset="0"/>
                <a:cs typeface="Lato Black" panose="020F0502020204030203" pitchFamily="34" charset="0"/>
              </a:endParaRPr>
            </a:p>
          </p:txBody>
        </p:sp>
        <p:pic>
          <p:nvPicPr>
            <p:cNvPr id="11" name="Picture 10" descr="A close up of text on a black background&#10;&#10;Description automatically generated">
              <a:extLst>
                <a:ext uri="{FF2B5EF4-FFF2-40B4-BE49-F238E27FC236}">
                  <a16:creationId xmlns:a16="http://schemas.microsoft.com/office/drawing/2014/main" id="{AC345689-FE15-476E-98DD-4BF78C8AB3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2830" y="2093490"/>
              <a:ext cx="6524454" cy="3529440"/>
            </a:xfrm>
            <a:prstGeom prst="rect">
              <a:avLst/>
            </a:prstGeom>
          </p:spPr>
        </p:pic>
        <p:sp>
          <p:nvSpPr>
            <p:cNvPr id="20" name="TextBox 19">
              <a:extLst>
                <a:ext uri="{FF2B5EF4-FFF2-40B4-BE49-F238E27FC236}">
                  <a16:creationId xmlns:a16="http://schemas.microsoft.com/office/drawing/2014/main" id="{78BF39F9-D3EA-415A-8DA0-94B8FEA3F380}"/>
                </a:ext>
              </a:extLst>
            </p:cNvPr>
            <p:cNvSpPr txBox="1"/>
            <p:nvPr/>
          </p:nvSpPr>
          <p:spPr>
            <a:xfrm>
              <a:off x="10034387" y="4062346"/>
              <a:ext cx="1286631" cy="1969770"/>
            </a:xfrm>
            <a:prstGeom prst="rect">
              <a:avLst/>
            </a:prstGeom>
          </p:spPr>
          <p:txBody>
            <a:bodyPr wrap="square" lIns="0" tIns="0" rIns="0" bIns="0" rtlCol="0">
              <a:spAutoFit/>
            </a:bodyPr>
            <a:lstStyle/>
            <a:p>
              <a:r>
                <a:rPr lang="en-GB" sz="1600" dirty="0"/>
                <a:t>When the water droplets in a cloud get too heavy, they fall as </a:t>
              </a:r>
              <a:r>
                <a:rPr lang="en-GB" sz="1600" b="1" dirty="0"/>
                <a:t>precipitation </a:t>
              </a:r>
              <a:r>
                <a:rPr lang="en-GB" sz="1600" dirty="0"/>
                <a:t>- rain, sleet or snow. </a:t>
              </a:r>
              <a:endParaRPr lang="en-GB" sz="2400" i="1" kern="0" dirty="0">
                <a:solidFill>
                  <a:schemeClr val="bg1"/>
                </a:solidFill>
                <a:ea typeface="Lato Black" panose="020F0502020204030203" pitchFamily="34" charset="0"/>
                <a:cs typeface="Lato Black" panose="020F0502020204030203" pitchFamily="34" charset="0"/>
              </a:endParaRPr>
            </a:p>
          </p:txBody>
        </p:sp>
        <p:sp>
          <p:nvSpPr>
            <p:cNvPr id="21" name="TextBox 20">
              <a:extLst>
                <a:ext uri="{FF2B5EF4-FFF2-40B4-BE49-F238E27FC236}">
                  <a16:creationId xmlns:a16="http://schemas.microsoft.com/office/drawing/2014/main" id="{F339BACF-BD2E-4735-BFC6-D4BCA1A33AE1}"/>
                </a:ext>
              </a:extLst>
            </p:cNvPr>
            <p:cNvSpPr txBox="1"/>
            <p:nvPr/>
          </p:nvSpPr>
          <p:spPr>
            <a:xfrm>
              <a:off x="9092610" y="1807898"/>
              <a:ext cx="1720391" cy="307777"/>
            </a:xfrm>
            <a:prstGeom prst="rect">
              <a:avLst/>
            </a:prstGeom>
          </p:spPr>
          <p:txBody>
            <a:bodyPr wrap="square" lIns="0" tIns="0" rIns="0" bIns="0" rtlCol="0">
              <a:spAutoFit/>
            </a:bodyPr>
            <a:lstStyle/>
            <a:p>
              <a:r>
                <a:rPr lang="en-GB" sz="2000" b="1" dirty="0"/>
                <a:t>The Water Cycle</a:t>
              </a:r>
              <a:endParaRPr lang="en-GB" sz="2000" b="1" i="1" kern="0" dirty="0">
                <a:solidFill>
                  <a:schemeClr val="bg1"/>
                </a:solidFill>
                <a:ea typeface="Lato Black" panose="020F0502020204030203" pitchFamily="34" charset="0"/>
                <a:cs typeface="Lato Black" panose="020F0502020204030203" pitchFamily="34" charset="0"/>
              </a:endParaRPr>
            </a:p>
          </p:txBody>
        </p:sp>
      </p:grpSp>
    </p:spTree>
    <p:extLst>
      <p:ext uri="{BB962C8B-B14F-4D97-AF65-F5344CB8AC3E}">
        <p14:creationId xmlns:p14="http://schemas.microsoft.com/office/powerpoint/2010/main" val="432221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A5566C-1F10-4C8B-8609-FC4A26683B8E}"/>
              </a:ext>
            </a:extLst>
          </p:cNvPr>
          <p:cNvSpPr>
            <a:spLocks noGrp="1"/>
          </p:cNvSpPr>
          <p:nvPr>
            <p:ph type="sldNum" sz="quarter" idx="14"/>
          </p:nvPr>
        </p:nvSpPr>
        <p:spPr>
          <a:xfrm>
            <a:off x="0" y="6431455"/>
            <a:ext cx="529209" cy="365125"/>
          </a:xfrm>
        </p:spPr>
        <p:txBody>
          <a:bodyPr/>
          <a:lstStyle/>
          <a:p>
            <a:fld id="{F378E5E1-2CB7-4E78-9DCC-07AB18866500}" type="slidenum">
              <a:rPr lang="en-GB" smtClean="0"/>
              <a:pPr/>
              <a:t>6</a:t>
            </a:fld>
            <a:endParaRPr lang="en-GB" dirty="0"/>
          </a:p>
        </p:txBody>
      </p:sp>
      <p:sp>
        <p:nvSpPr>
          <p:cNvPr id="3" name="Content Placeholder 2">
            <a:extLst>
              <a:ext uri="{FF2B5EF4-FFF2-40B4-BE49-F238E27FC236}">
                <a16:creationId xmlns:a16="http://schemas.microsoft.com/office/drawing/2014/main" id="{FB83C298-E2AB-48E7-8261-F666934466FF}"/>
              </a:ext>
            </a:extLst>
          </p:cNvPr>
          <p:cNvSpPr txBox="1">
            <a:spLocks/>
          </p:cNvSpPr>
          <p:nvPr/>
        </p:nvSpPr>
        <p:spPr>
          <a:xfrm>
            <a:off x="264604" y="150173"/>
            <a:ext cx="11333825" cy="6557654"/>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000" kern="0" dirty="0">
                <a:solidFill>
                  <a:srgbClr val="0070C0"/>
                </a:solidFill>
                <a:ea typeface="Lato Black" panose="020F0502020204030203" pitchFamily="34" charset="0"/>
                <a:cs typeface="Lato Black" panose="020F0502020204030203" pitchFamily="34" charset="0"/>
              </a:rPr>
              <a:t>You can make different water cycle models. </a:t>
            </a:r>
            <a:r>
              <a:rPr lang="en-GB" sz="2000" kern="0" dirty="0">
                <a:solidFill>
                  <a:srgbClr val="FF0000"/>
                </a:solidFill>
                <a:ea typeface="Lato Black" panose="020F0502020204030203" pitchFamily="34" charset="0"/>
                <a:cs typeface="Lato Black" panose="020F0502020204030203" pitchFamily="34" charset="0"/>
              </a:rPr>
              <a:t>Ask an adult to help you. </a:t>
            </a:r>
            <a:r>
              <a:rPr lang="en-GB" sz="2000" i="1" kern="0" dirty="0">
                <a:solidFill>
                  <a:srgbClr val="0070C0"/>
                </a:solidFill>
                <a:ea typeface="Lato Black" panose="020F0502020204030203" pitchFamily="34" charset="0"/>
                <a:cs typeface="Lato Black" panose="020F0502020204030203" pitchFamily="34" charset="0"/>
              </a:rPr>
              <a:t>Choose </a:t>
            </a:r>
            <a:r>
              <a:rPr lang="en-GB" sz="2000" b="1" i="1" kern="0" dirty="0">
                <a:solidFill>
                  <a:srgbClr val="0070C0"/>
                </a:solidFill>
                <a:ea typeface="Lato Black" panose="020F0502020204030203" pitchFamily="34" charset="0"/>
                <a:cs typeface="Lato Black" panose="020F0502020204030203" pitchFamily="34" charset="0"/>
              </a:rPr>
              <a:t>one</a:t>
            </a:r>
            <a:r>
              <a:rPr lang="en-GB" sz="2000" i="1" kern="0" dirty="0">
                <a:solidFill>
                  <a:srgbClr val="0070C0"/>
                </a:solidFill>
                <a:ea typeface="Lato Black" panose="020F0502020204030203" pitchFamily="34" charset="0"/>
                <a:cs typeface="Lato Black" panose="020F0502020204030203" pitchFamily="34" charset="0"/>
              </a:rPr>
              <a:t> of these options:</a:t>
            </a:r>
          </a:p>
          <a:p>
            <a:pPr marL="0" indent="0">
              <a:buNone/>
            </a:pPr>
            <a:r>
              <a:rPr lang="en-GB" sz="2000" kern="0" dirty="0">
                <a:solidFill>
                  <a:srgbClr val="0070C0"/>
                </a:solidFill>
                <a:ea typeface="Lato Black" panose="020F0502020204030203" pitchFamily="34" charset="0"/>
                <a:cs typeface="Lato Black" panose="020F0502020204030203" pitchFamily="34" charset="0"/>
              </a:rPr>
              <a:t> 				</a:t>
            </a:r>
          </a:p>
          <a:p>
            <a:pPr marL="0" indent="0">
              <a:buNone/>
            </a:pPr>
            <a:endParaRPr lang="en-GB" sz="2000" kern="0" dirty="0">
              <a:solidFill>
                <a:srgbClr val="0070C0"/>
              </a:solidFill>
              <a:ea typeface="Lato Black" panose="020F0502020204030203" pitchFamily="34" charset="0"/>
              <a:cs typeface="Lato Black" panose="020F0502020204030203" pitchFamily="34" charset="0"/>
            </a:endParaRPr>
          </a:p>
          <a:p>
            <a:pPr marL="0" indent="0">
              <a:buNone/>
            </a:pPr>
            <a:endParaRPr lang="en-GB" sz="2000" kern="0" dirty="0">
              <a:solidFill>
                <a:srgbClr val="0070C0"/>
              </a:solidFill>
              <a:ea typeface="Lato Black" panose="020F0502020204030203" pitchFamily="34" charset="0"/>
              <a:cs typeface="Lato Black" panose="020F0502020204030203" pitchFamily="34" charset="0"/>
            </a:endParaRPr>
          </a:p>
          <a:p>
            <a:pPr marL="0" indent="0">
              <a:buNone/>
            </a:pPr>
            <a:endParaRPr lang="en-GB" sz="2000" kern="0" dirty="0">
              <a:solidFill>
                <a:srgbClr val="0070C0"/>
              </a:solidFill>
              <a:ea typeface="Lato Black" panose="020F0502020204030203" pitchFamily="34" charset="0"/>
              <a:cs typeface="Lato Black" panose="020F0502020204030203" pitchFamily="34" charset="0"/>
            </a:endParaRPr>
          </a:p>
          <a:p>
            <a:pPr marL="0" indent="0">
              <a:buNone/>
            </a:pPr>
            <a:endParaRPr lang="en-GB" sz="2000" kern="0" dirty="0">
              <a:solidFill>
                <a:srgbClr val="0070C0"/>
              </a:solidFill>
              <a:ea typeface="Lato Black" panose="020F0502020204030203" pitchFamily="34" charset="0"/>
              <a:cs typeface="Lato Black" panose="020F0502020204030203" pitchFamily="34" charset="0"/>
            </a:endParaRPr>
          </a:p>
          <a:p>
            <a:pPr marL="0" indent="0">
              <a:buNone/>
            </a:pPr>
            <a:endParaRPr lang="en-GB" sz="2000" kern="0" dirty="0">
              <a:solidFill>
                <a:srgbClr val="0070C0"/>
              </a:solidFill>
              <a:ea typeface="Lato Black" panose="020F0502020204030203" pitchFamily="34" charset="0"/>
              <a:cs typeface="Lato Black" panose="020F0502020204030203" pitchFamily="34" charset="0"/>
            </a:endParaRPr>
          </a:p>
          <a:p>
            <a:pPr marL="0" indent="0">
              <a:buNone/>
            </a:pPr>
            <a:endParaRPr lang="en-GB" sz="2000" kern="0" dirty="0">
              <a:solidFill>
                <a:srgbClr val="FF0000"/>
              </a:solidFill>
              <a:ea typeface="Lato Black" panose="020F0502020204030203" pitchFamily="34" charset="0"/>
              <a:cs typeface="Lato Black" panose="020F0502020204030203" pitchFamily="34" charset="0"/>
            </a:endParaRPr>
          </a:p>
          <a:p>
            <a:pPr marL="0" indent="0">
              <a:buNone/>
            </a:pPr>
            <a:endParaRPr lang="en-GB" sz="2000" kern="0" dirty="0">
              <a:solidFill>
                <a:srgbClr val="0070C0"/>
              </a:solidFill>
              <a:ea typeface="Lato Black" panose="020F0502020204030203" pitchFamily="34" charset="0"/>
              <a:cs typeface="Lato Black" panose="020F0502020204030203" pitchFamily="34" charset="0"/>
            </a:endParaRPr>
          </a:p>
        </p:txBody>
      </p:sp>
      <p:sp>
        <p:nvSpPr>
          <p:cNvPr id="8" name="TextBox 7">
            <a:extLst>
              <a:ext uri="{FF2B5EF4-FFF2-40B4-BE49-F238E27FC236}">
                <a16:creationId xmlns:a16="http://schemas.microsoft.com/office/drawing/2014/main" id="{D15C0DF4-1284-44BF-9473-27BC80F08278}"/>
              </a:ext>
            </a:extLst>
          </p:cNvPr>
          <p:cNvSpPr txBox="1"/>
          <p:nvPr/>
        </p:nvSpPr>
        <p:spPr>
          <a:xfrm>
            <a:off x="454744" y="1395195"/>
            <a:ext cx="4771633" cy="1231106"/>
          </a:xfrm>
          <a:prstGeom prst="rect">
            <a:avLst/>
          </a:prstGeom>
        </p:spPr>
        <p:txBody>
          <a:bodyPr wrap="square" lIns="0" tIns="0" rIns="0" bIns="0" rtlCol="0">
            <a:spAutoFit/>
          </a:bodyPr>
          <a:lstStyle/>
          <a:p>
            <a:pPr algn="l"/>
            <a:endParaRPr lang="en-GB" sz="2000" kern="0" dirty="0">
              <a:solidFill>
                <a:srgbClr val="0070C0"/>
              </a:solidFill>
              <a:ea typeface="Lato Black" panose="020F0502020204030203" pitchFamily="34" charset="0"/>
              <a:cs typeface="Lato Black" panose="020F0502020204030203" pitchFamily="34" charset="0"/>
            </a:endParaRPr>
          </a:p>
          <a:p>
            <a:pPr algn="l"/>
            <a:endParaRPr lang="en-GB" sz="2000" kern="0" dirty="0">
              <a:solidFill>
                <a:srgbClr val="0070C0"/>
              </a:solidFill>
              <a:ea typeface="Lato Black" panose="020F0502020204030203" pitchFamily="34" charset="0"/>
              <a:cs typeface="Lato Black" panose="020F0502020204030203" pitchFamily="34" charset="0"/>
            </a:endParaRPr>
          </a:p>
          <a:p>
            <a:pPr algn="l"/>
            <a:endParaRPr lang="en-GB" sz="2000" kern="0" dirty="0">
              <a:solidFill>
                <a:srgbClr val="0070C0"/>
              </a:solidFill>
              <a:ea typeface="Lato Black" panose="020F0502020204030203" pitchFamily="34" charset="0"/>
              <a:cs typeface="Lato Black" panose="020F0502020204030203" pitchFamily="34" charset="0"/>
            </a:endParaRPr>
          </a:p>
          <a:p>
            <a:pPr algn="l"/>
            <a:endParaRPr lang="en-GB" sz="2000" kern="0" dirty="0">
              <a:ea typeface="Lato Black" panose="020F0502020204030203" pitchFamily="34" charset="0"/>
              <a:cs typeface="Lato Black" panose="020F0502020204030203" pitchFamily="34" charset="0"/>
            </a:endParaRPr>
          </a:p>
        </p:txBody>
      </p:sp>
      <p:grpSp>
        <p:nvGrpSpPr>
          <p:cNvPr id="21" name="Group 20">
            <a:extLst>
              <a:ext uri="{FF2B5EF4-FFF2-40B4-BE49-F238E27FC236}">
                <a16:creationId xmlns:a16="http://schemas.microsoft.com/office/drawing/2014/main" id="{A146C6C6-5D20-4F04-8093-1E3A73D9C2CE}"/>
              </a:ext>
            </a:extLst>
          </p:cNvPr>
          <p:cNvGrpSpPr/>
          <p:nvPr/>
        </p:nvGrpSpPr>
        <p:grpSpPr>
          <a:xfrm>
            <a:off x="366698" y="530430"/>
            <a:ext cx="11124706" cy="6082130"/>
            <a:chOff x="366698" y="530430"/>
            <a:chExt cx="11124706" cy="6082130"/>
          </a:xfrm>
        </p:grpSpPr>
        <p:sp>
          <p:nvSpPr>
            <p:cNvPr id="5" name="TextBox 4">
              <a:extLst>
                <a:ext uri="{FF2B5EF4-FFF2-40B4-BE49-F238E27FC236}">
                  <a16:creationId xmlns:a16="http://schemas.microsoft.com/office/drawing/2014/main" id="{797B5BF1-D650-40E3-94C9-01961C44B460}"/>
                </a:ext>
              </a:extLst>
            </p:cNvPr>
            <p:cNvSpPr txBox="1"/>
            <p:nvPr/>
          </p:nvSpPr>
          <p:spPr>
            <a:xfrm>
              <a:off x="4121952" y="530430"/>
              <a:ext cx="3490650" cy="4308872"/>
            </a:xfrm>
            <a:prstGeom prst="rect">
              <a:avLst/>
            </a:prstGeom>
            <a:ln w="12700">
              <a:noFill/>
            </a:ln>
          </p:spPr>
          <p:txBody>
            <a:bodyPr wrap="square" lIns="0" tIns="0" rIns="0" bIns="0" rtlCol="0">
              <a:spAutoFit/>
            </a:bodyPr>
            <a:lstStyle/>
            <a:p>
              <a:pPr algn="l"/>
              <a:r>
                <a:rPr lang="en-GB" sz="2000" kern="0" dirty="0">
                  <a:solidFill>
                    <a:srgbClr val="0070C0"/>
                  </a:solidFill>
                  <a:ea typeface="Lato Black" panose="020F0502020204030203" pitchFamily="34" charset="0"/>
                  <a:cs typeface="Lato Black" panose="020F0502020204030203" pitchFamily="34" charset="0"/>
                </a:rPr>
                <a:t>In a plastic bag</a:t>
              </a:r>
            </a:p>
            <a:p>
              <a:pPr algn="l"/>
              <a:r>
                <a:rPr lang="en-GB" sz="2000" i="1" kern="0" dirty="0">
                  <a:ea typeface="Lato Black" panose="020F0502020204030203" pitchFamily="34" charset="0"/>
                  <a:cs typeface="Lato Black" panose="020F0502020204030203" pitchFamily="34" charset="0"/>
                </a:rPr>
                <a:t>You will need:</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a sealable plastic bag</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a marker pen</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sticky tape</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warm water </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Draw a diagram of the water cycle on your bag using a marker pen.</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Pour in a small amount of warm water.</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Seal the top with tape/zip.</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Stick it to a sunny window.</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Observe throughout the day.</a:t>
              </a:r>
            </a:p>
          </p:txBody>
        </p:sp>
        <p:sp>
          <p:nvSpPr>
            <p:cNvPr id="10" name="TextBox 9">
              <a:extLst>
                <a:ext uri="{FF2B5EF4-FFF2-40B4-BE49-F238E27FC236}">
                  <a16:creationId xmlns:a16="http://schemas.microsoft.com/office/drawing/2014/main" id="{1039F5C3-3657-4FA9-9909-A7D036CD2FD0}"/>
                </a:ext>
              </a:extLst>
            </p:cNvPr>
            <p:cNvSpPr txBox="1"/>
            <p:nvPr/>
          </p:nvSpPr>
          <p:spPr>
            <a:xfrm>
              <a:off x="366698" y="540423"/>
              <a:ext cx="3490650" cy="4308872"/>
            </a:xfrm>
            <a:prstGeom prst="rect">
              <a:avLst/>
            </a:prstGeom>
            <a:ln w="12700">
              <a:noFill/>
            </a:ln>
          </p:spPr>
          <p:txBody>
            <a:bodyPr wrap="square" lIns="0" tIns="0" rIns="0" bIns="0" rtlCol="0">
              <a:spAutoFit/>
            </a:bodyPr>
            <a:lstStyle/>
            <a:p>
              <a:pPr algn="l"/>
              <a:r>
                <a:rPr lang="en-GB" sz="2000" kern="0" dirty="0">
                  <a:solidFill>
                    <a:srgbClr val="0070C0"/>
                  </a:solidFill>
                  <a:ea typeface="Lato Black" panose="020F0502020204030203" pitchFamily="34" charset="0"/>
                  <a:cs typeface="Lato Black" panose="020F0502020204030203" pitchFamily="34" charset="0"/>
                </a:rPr>
                <a:t>In a bowl</a:t>
              </a:r>
            </a:p>
            <a:p>
              <a:pPr algn="l"/>
              <a:r>
                <a:rPr lang="en-GB" sz="2000" i="1" kern="0" dirty="0">
                  <a:ea typeface="Lato Black" panose="020F0502020204030203" pitchFamily="34" charset="0"/>
                  <a:cs typeface="Lato Black" panose="020F0502020204030203" pitchFamily="34" charset="0"/>
                </a:rPr>
                <a:t>You will need:</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an empty transparent bowl</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an empty cup or mug</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cling film </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warm water </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Pour some warm water into a bowl (about ¼ full).</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Put an empty </a:t>
              </a:r>
              <a:r>
                <a:rPr lang="en-GB" sz="2000" kern="0">
                  <a:solidFill>
                    <a:srgbClr val="7030A0"/>
                  </a:solidFill>
                  <a:ea typeface="Lato Black" panose="020F0502020204030203" pitchFamily="34" charset="0"/>
                  <a:cs typeface="Lato Black" panose="020F0502020204030203" pitchFamily="34" charset="0"/>
                </a:rPr>
                <a:t>cup in </a:t>
              </a:r>
              <a:r>
                <a:rPr lang="en-GB" sz="2000" kern="0" dirty="0">
                  <a:solidFill>
                    <a:srgbClr val="7030A0"/>
                  </a:solidFill>
                  <a:ea typeface="Lato Black" panose="020F0502020204030203" pitchFamily="34" charset="0"/>
                  <a:cs typeface="Lato Black" panose="020F0502020204030203" pitchFamily="34" charset="0"/>
                </a:rPr>
                <a:t>the middle. </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Cover the bowl with clingfilm.</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Stand it in a warm place.</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Observe throughout the day.</a:t>
              </a:r>
            </a:p>
          </p:txBody>
        </p:sp>
        <p:sp>
          <p:nvSpPr>
            <p:cNvPr id="12" name="TextBox 11">
              <a:extLst>
                <a:ext uri="{FF2B5EF4-FFF2-40B4-BE49-F238E27FC236}">
                  <a16:creationId xmlns:a16="http://schemas.microsoft.com/office/drawing/2014/main" id="{3D289E27-B09C-4C10-B1A3-FCF471C1923F}"/>
                </a:ext>
              </a:extLst>
            </p:cNvPr>
            <p:cNvSpPr txBox="1"/>
            <p:nvPr/>
          </p:nvSpPr>
          <p:spPr>
            <a:xfrm>
              <a:off x="8000754" y="540423"/>
              <a:ext cx="3490650" cy="4308872"/>
            </a:xfrm>
            <a:prstGeom prst="rect">
              <a:avLst/>
            </a:prstGeom>
            <a:ln w="12700">
              <a:noFill/>
            </a:ln>
          </p:spPr>
          <p:txBody>
            <a:bodyPr wrap="square" lIns="0" tIns="0" rIns="0" bIns="0" rtlCol="0">
              <a:spAutoFit/>
            </a:bodyPr>
            <a:lstStyle/>
            <a:p>
              <a:pPr algn="l"/>
              <a:r>
                <a:rPr lang="en-GB" sz="2000" kern="0" dirty="0">
                  <a:solidFill>
                    <a:srgbClr val="0070C0"/>
                  </a:solidFill>
                  <a:ea typeface="Lato Black" panose="020F0502020204030203" pitchFamily="34" charset="0"/>
                  <a:cs typeface="Lato Black" panose="020F0502020204030203" pitchFamily="34" charset="0"/>
                </a:rPr>
                <a:t>In a glass jar</a:t>
              </a:r>
            </a:p>
            <a:p>
              <a:pPr algn="l"/>
              <a:r>
                <a:rPr lang="en-GB" sz="2000" i="1" kern="0" dirty="0">
                  <a:ea typeface="Lato Black" panose="020F0502020204030203" pitchFamily="34" charset="0"/>
                  <a:cs typeface="Lato Black" panose="020F0502020204030203" pitchFamily="34" charset="0"/>
                </a:rPr>
                <a:t>You will need:</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a small empty glass jar</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kitchen foil</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3 ice cubes</a:t>
              </a:r>
            </a:p>
            <a:p>
              <a:pPr marL="342900" indent="-342900" algn="l">
                <a:buFont typeface="Wingdings" panose="05000000000000000000" pitchFamily="2" charset="2"/>
                <a:buChar char="§"/>
              </a:pPr>
              <a:r>
                <a:rPr lang="en-GB" sz="2000" i="1" kern="0" dirty="0">
                  <a:ea typeface="Lato Black" panose="020F0502020204030203" pitchFamily="34" charset="0"/>
                  <a:cs typeface="Lato Black" panose="020F0502020204030203" pitchFamily="34" charset="0"/>
                </a:rPr>
                <a:t>warm water </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Pour some warm water into a glass jar (about ¼ full).</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Cover the top with some kitchen foil.</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Put three ice cubes on top of the foil.</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Stand it in a warm place.</a:t>
              </a:r>
            </a:p>
            <a:p>
              <a:pPr marL="457200" indent="-457200" algn="l">
                <a:buAutoNum type="arabicPeriod"/>
              </a:pPr>
              <a:r>
                <a:rPr lang="en-GB" sz="2000" kern="0" dirty="0">
                  <a:solidFill>
                    <a:srgbClr val="7030A0"/>
                  </a:solidFill>
                  <a:ea typeface="Lato Black" panose="020F0502020204030203" pitchFamily="34" charset="0"/>
                  <a:cs typeface="Lato Black" panose="020F0502020204030203" pitchFamily="34" charset="0"/>
                </a:rPr>
                <a:t>Observe throughout the day.</a:t>
              </a:r>
            </a:p>
          </p:txBody>
        </p:sp>
        <p:cxnSp>
          <p:nvCxnSpPr>
            <p:cNvPr id="7" name="Straight Connector 6">
              <a:extLst>
                <a:ext uri="{FF2B5EF4-FFF2-40B4-BE49-F238E27FC236}">
                  <a16:creationId xmlns:a16="http://schemas.microsoft.com/office/drawing/2014/main" id="{A2AD26A8-0482-45A2-B0CA-6E5D6BC65422}"/>
                </a:ext>
              </a:extLst>
            </p:cNvPr>
            <p:cNvCxnSpPr/>
            <p:nvPr/>
          </p:nvCxnSpPr>
          <p:spPr>
            <a:xfrm>
              <a:off x="3959441" y="540423"/>
              <a:ext cx="0" cy="6072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99BF85-52E8-48C9-ADD1-CAC703CD8DC9}"/>
                </a:ext>
              </a:extLst>
            </p:cNvPr>
            <p:cNvCxnSpPr/>
            <p:nvPr/>
          </p:nvCxnSpPr>
          <p:spPr>
            <a:xfrm>
              <a:off x="7831583" y="540423"/>
              <a:ext cx="0" cy="6072137"/>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7835C6A7-32F6-4FE9-B671-41BE87C73A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1350" y="4868822"/>
              <a:ext cx="1619935" cy="1670489"/>
            </a:xfrm>
            <a:prstGeom prst="rect">
              <a:avLst/>
            </a:prstGeom>
          </p:spPr>
        </p:pic>
        <p:pic>
          <p:nvPicPr>
            <p:cNvPr id="17" name="Picture 16" descr="A picture containing cup, table, sitting, coffee&#10;&#10;Description automatically generated">
              <a:extLst>
                <a:ext uri="{FF2B5EF4-FFF2-40B4-BE49-F238E27FC236}">
                  <a16:creationId xmlns:a16="http://schemas.microsoft.com/office/drawing/2014/main" id="{6652CA83-228A-49E1-B8E8-FB075947B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034" y="4910674"/>
              <a:ext cx="2234325" cy="1671089"/>
            </a:xfrm>
            <a:prstGeom prst="rect">
              <a:avLst/>
            </a:prstGeom>
          </p:spPr>
        </p:pic>
        <p:sp>
          <p:nvSpPr>
            <p:cNvPr id="18" name="TextBox 17">
              <a:extLst>
                <a:ext uri="{FF2B5EF4-FFF2-40B4-BE49-F238E27FC236}">
                  <a16:creationId xmlns:a16="http://schemas.microsoft.com/office/drawing/2014/main" id="{EBECE4CE-D273-4E7C-A219-9A65187AFC8D}"/>
                </a:ext>
              </a:extLst>
            </p:cNvPr>
            <p:cNvSpPr txBox="1"/>
            <p:nvPr/>
          </p:nvSpPr>
          <p:spPr>
            <a:xfrm>
              <a:off x="6192414" y="5990457"/>
              <a:ext cx="1389345" cy="507831"/>
            </a:xfrm>
            <a:prstGeom prst="rect">
              <a:avLst/>
            </a:prstGeom>
          </p:spPr>
          <p:txBody>
            <a:bodyPr wrap="square" lIns="0" tIns="0" rIns="0" bIns="0" rtlCol="0">
              <a:spAutoFit/>
            </a:bodyPr>
            <a:lstStyle/>
            <a:p>
              <a:pPr algn="l"/>
              <a:r>
                <a:rPr lang="en-GB" sz="1100" i="1" kern="0" dirty="0">
                  <a:ea typeface="Lato Black" panose="020F0502020204030203" pitchFamily="34" charset="0"/>
                  <a:cs typeface="Lato Black" panose="020F0502020204030203" pitchFamily="34" charset="0"/>
                </a:rPr>
                <a:t>You might like to add blue food colouring to the water.</a:t>
              </a:r>
              <a:endParaRPr lang="en-GB" sz="1100" i="1" kern="0" dirty="0">
                <a:solidFill>
                  <a:schemeClr val="bg1"/>
                </a:solidFill>
                <a:ea typeface="Lato Black" panose="020F0502020204030203" pitchFamily="34" charset="0"/>
                <a:cs typeface="Lato Black" panose="020F0502020204030203" pitchFamily="34" charset="0"/>
              </a:endParaRPr>
            </a:p>
          </p:txBody>
        </p:sp>
        <p:pic>
          <p:nvPicPr>
            <p:cNvPr id="20" name="Picture 19">
              <a:extLst>
                <a:ext uri="{FF2B5EF4-FFF2-40B4-BE49-F238E27FC236}">
                  <a16:creationId xmlns:a16="http://schemas.microsoft.com/office/drawing/2014/main" id="{E944A5AB-8049-4AD7-A72F-657610EE9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3297" y="4918215"/>
              <a:ext cx="1989025" cy="1663548"/>
            </a:xfrm>
            <a:prstGeom prst="rect">
              <a:avLst/>
            </a:prstGeom>
          </p:spPr>
        </p:pic>
      </p:grpSp>
    </p:spTree>
    <p:extLst>
      <p:ext uri="{BB962C8B-B14F-4D97-AF65-F5344CB8AC3E}">
        <p14:creationId xmlns:p14="http://schemas.microsoft.com/office/powerpoint/2010/main" val="3571460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D3C2A-BE21-4831-AFB4-8ACF176ADA96}"/>
              </a:ext>
            </a:extLst>
          </p:cNvPr>
          <p:cNvSpPr>
            <a:spLocks noGrp="1"/>
          </p:cNvSpPr>
          <p:nvPr>
            <p:ph type="sldNum" sz="quarter" idx="14"/>
          </p:nvPr>
        </p:nvSpPr>
        <p:spPr/>
        <p:txBody>
          <a:bodyPr/>
          <a:lstStyle/>
          <a:p>
            <a:fld id="{F378E5E1-2CB7-4E78-9DCC-07AB18866500}" type="slidenum">
              <a:rPr lang="en-GB" smtClean="0"/>
              <a:pPr/>
              <a:t>7</a:t>
            </a:fld>
            <a:endParaRPr lang="en-GB" dirty="0"/>
          </a:p>
        </p:txBody>
      </p:sp>
      <p:sp>
        <p:nvSpPr>
          <p:cNvPr id="3" name="Content Placeholder 2">
            <a:extLst>
              <a:ext uri="{FF2B5EF4-FFF2-40B4-BE49-F238E27FC236}">
                <a16:creationId xmlns:a16="http://schemas.microsoft.com/office/drawing/2014/main" id="{9EEF0952-B65D-49E3-818C-ECB2EABD03E5}"/>
              </a:ext>
            </a:extLst>
          </p:cNvPr>
          <p:cNvSpPr txBox="1">
            <a:spLocks/>
          </p:cNvSpPr>
          <p:nvPr/>
        </p:nvSpPr>
        <p:spPr>
          <a:xfrm>
            <a:off x="7164280" y="141646"/>
            <a:ext cx="4828569" cy="6574707"/>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GB" sz="2000" dirty="0">
                <a:solidFill>
                  <a:srgbClr val="7030A0"/>
                </a:solidFill>
              </a:rPr>
              <a:t>Write a paragraph to evaluate how well your model represents the water cycle. </a:t>
            </a:r>
          </a:p>
          <a:p>
            <a:pPr marL="0" indent="0">
              <a:lnSpc>
                <a:spcPct val="100000"/>
              </a:lnSpc>
              <a:buNone/>
            </a:pPr>
            <a:r>
              <a:rPr lang="en-GB" sz="2000" i="1" dirty="0">
                <a:solidFill>
                  <a:srgbClr val="0070C0"/>
                </a:solidFill>
              </a:rPr>
              <a:t>Key words: evaporation / evaporates, condensation / condenses, precipitation, water vapour, water droplet, cloud, rain, sleet, snow, sea, lake, river, puddle.</a:t>
            </a:r>
          </a:p>
          <a:p>
            <a:pPr marL="0" indent="0">
              <a:lnSpc>
                <a:spcPct val="100000"/>
              </a:lnSpc>
              <a:buNone/>
            </a:pPr>
            <a:r>
              <a:rPr lang="en-GB" sz="2000" i="1" dirty="0">
                <a:solidFill>
                  <a:srgbClr val="0070C0"/>
                </a:solidFill>
              </a:rPr>
              <a:t> </a:t>
            </a:r>
            <a:endParaRPr lang="en-GB" sz="2400" i="1" dirty="0">
              <a:solidFill>
                <a:srgbClr val="0070C0"/>
              </a:solidFill>
            </a:endParaRPr>
          </a:p>
        </p:txBody>
      </p:sp>
      <p:sp>
        <p:nvSpPr>
          <p:cNvPr id="4" name="Content Placeholder 2">
            <a:extLst>
              <a:ext uri="{FF2B5EF4-FFF2-40B4-BE49-F238E27FC236}">
                <a16:creationId xmlns:a16="http://schemas.microsoft.com/office/drawing/2014/main" id="{496B0294-79F3-460B-8219-5B09A169A908}"/>
              </a:ext>
            </a:extLst>
          </p:cNvPr>
          <p:cNvSpPr txBox="1">
            <a:spLocks/>
          </p:cNvSpPr>
          <p:nvPr/>
        </p:nvSpPr>
        <p:spPr>
          <a:xfrm>
            <a:off x="457872" y="141646"/>
            <a:ext cx="6573243" cy="6574707"/>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GB" sz="2000" dirty="0">
                <a:solidFill>
                  <a:schemeClr val="tx1">
                    <a:lumMod val="85000"/>
                    <a:lumOff val="15000"/>
                  </a:schemeClr>
                </a:solidFill>
              </a:rPr>
              <a:t>I can make and evaluate a water cycle model. (You may like to take a photograph or draw and label a sketch.)</a:t>
            </a:r>
          </a:p>
        </p:txBody>
      </p:sp>
      <p:sp>
        <p:nvSpPr>
          <p:cNvPr id="14" name="TextBox 13">
            <a:extLst>
              <a:ext uri="{FF2B5EF4-FFF2-40B4-BE49-F238E27FC236}">
                <a16:creationId xmlns:a16="http://schemas.microsoft.com/office/drawing/2014/main" id="{874A7F5A-435A-4220-B738-FA33AF3129BC}"/>
              </a:ext>
            </a:extLst>
          </p:cNvPr>
          <p:cNvSpPr txBox="1"/>
          <p:nvPr/>
        </p:nvSpPr>
        <p:spPr>
          <a:xfrm>
            <a:off x="5583576" y="5930283"/>
            <a:ext cx="666304" cy="369332"/>
          </a:xfrm>
          <a:prstGeom prst="rect">
            <a:avLst/>
          </a:prstGeom>
        </p:spPr>
        <p:txBody>
          <a:bodyPr wrap="square" lIns="0" tIns="0" rIns="0" bIns="0" rtlCol="0">
            <a:spAutoFit/>
          </a:bodyPr>
          <a:lstStyle/>
          <a:p>
            <a:pPr algn="l"/>
            <a:r>
              <a:rPr lang="en-GB" sz="2400" i="1" kern="0" dirty="0">
                <a:solidFill>
                  <a:schemeClr val="bg1"/>
                </a:solidFill>
                <a:ea typeface="Lato Black" panose="020F0502020204030203" pitchFamily="34" charset="0"/>
                <a:cs typeface="Lato Black" panose="020F0502020204030203" pitchFamily="34" charset="0"/>
              </a:rPr>
              <a:t>0</a:t>
            </a:r>
          </a:p>
        </p:txBody>
      </p:sp>
      <p:sp>
        <p:nvSpPr>
          <p:cNvPr id="6" name="TextBox 5">
            <a:extLst>
              <a:ext uri="{FF2B5EF4-FFF2-40B4-BE49-F238E27FC236}">
                <a16:creationId xmlns:a16="http://schemas.microsoft.com/office/drawing/2014/main" id="{DCA18994-2F94-478C-A4BF-EC50F4A8DCF6}"/>
              </a:ext>
            </a:extLst>
          </p:cNvPr>
          <p:cNvSpPr txBox="1"/>
          <p:nvPr/>
        </p:nvSpPr>
        <p:spPr>
          <a:xfrm>
            <a:off x="7366687" y="2112771"/>
            <a:ext cx="4441092" cy="4062651"/>
          </a:xfrm>
          <a:prstGeom prst="rect">
            <a:avLst/>
          </a:prstGeom>
        </p:spPr>
        <p:txBody>
          <a:bodyPr wrap="square" lIns="0" tIns="0" rIns="0" bIns="0" rtlCol="0">
            <a:spAutoFit/>
          </a:bodyPr>
          <a:lstStyle/>
          <a:p>
            <a:pPr algn="l"/>
            <a:r>
              <a:rPr lang="en-GB" sz="2400" i="1" kern="0" dirty="0">
                <a:ea typeface="Lato Black" panose="020F0502020204030203" pitchFamily="34" charset="0"/>
                <a:cs typeface="Lato Black" panose="020F0502020204030203" pitchFamily="34" charset="0"/>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385115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Taking it further… </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8</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2598"/>
            <a:ext cx="10515484" cy="387672"/>
          </a:xfrm>
        </p:spPr>
        <p:txBody>
          <a:bodyPr>
            <a:normAutofit fontScale="92500" lnSpcReduction="10000"/>
          </a:bodyPr>
          <a:lstStyle/>
          <a:p>
            <a:r>
              <a:rPr lang="en-GB" dirty="0"/>
              <a:t>Write a short story or make an illustrated story board </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70982"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400" dirty="0">
                <a:solidFill>
                  <a:srgbClr val="002060"/>
                </a:solidFill>
              </a:rPr>
              <a:t>Read this description of the water cycle in DK find out.</a:t>
            </a:r>
          </a:p>
          <a:p>
            <a:pPr marL="0" indent="0">
              <a:buNone/>
            </a:pPr>
            <a:r>
              <a:rPr lang="en-GB" sz="2000" dirty="0">
                <a:solidFill>
                  <a:srgbClr val="0070C0"/>
                </a:solidFill>
                <a:hlinkClick r:id="rId2"/>
              </a:rPr>
              <a:t>https://www.dkfindout.com/uk/earth/water-cycle/</a:t>
            </a:r>
            <a:endParaRPr lang="en-GB" sz="2000" dirty="0">
              <a:solidFill>
                <a:srgbClr val="0070C0"/>
              </a:solidFill>
            </a:endParaRPr>
          </a:p>
          <a:p>
            <a:pPr marL="0" indent="0">
              <a:buNone/>
            </a:pPr>
            <a:endParaRPr lang="en-GB" sz="2000" i="1" dirty="0">
              <a:solidFill>
                <a:srgbClr val="002060"/>
              </a:solidFill>
            </a:endParaRPr>
          </a:p>
          <a:p>
            <a:pPr marL="0" indent="0">
              <a:buNone/>
            </a:pPr>
            <a:endParaRPr lang="en-GB" sz="2000" i="1" dirty="0">
              <a:solidFill>
                <a:srgbClr val="002060"/>
              </a:solidFill>
            </a:endParaRPr>
          </a:p>
          <a:p>
            <a:pPr marL="0" indent="0">
              <a:buNone/>
            </a:pPr>
            <a:endParaRPr lang="en-GB" sz="2000" i="1" dirty="0">
              <a:solidFill>
                <a:srgbClr val="0070C0"/>
              </a:solidFill>
            </a:endParaRPr>
          </a:p>
          <a:p>
            <a:endParaRPr lang="en-GB" sz="1600" dirty="0">
              <a:solidFill>
                <a:srgbClr val="002060"/>
              </a:solidFill>
            </a:endParaRPr>
          </a:p>
          <a:p>
            <a:pPr marL="0" indent="0">
              <a:buNone/>
            </a:pPr>
            <a:endParaRPr lang="en-GB" sz="2000" dirty="0">
              <a:solidFill>
                <a:srgbClr val="002060"/>
              </a:solidFill>
            </a:endParaRPr>
          </a:p>
          <a:p>
            <a:pPr marL="0" indent="0">
              <a:buNone/>
            </a:pPr>
            <a:endParaRPr lang="en-GB" sz="2000" dirty="0">
              <a:solidFill>
                <a:srgbClr val="002060"/>
              </a:solidFill>
            </a:endParaRPr>
          </a:p>
          <a:p>
            <a:pPr marL="0" indent="0">
              <a:buNone/>
            </a:pPr>
            <a:endParaRPr lang="en-GB" sz="2000" dirty="0">
              <a:solidFill>
                <a:schemeClr val="tx1"/>
              </a:solidFill>
            </a:endParaRPr>
          </a:p>
          <a:p>
            <a:pPr marL="0" indent="0">
              <a:buNone/>
            </a:pPr>
            <a:endParaRPr lang="en-GB" sz="2000" kern="0" dirty="0">
              <a:solidFill>
                <a:schemeClr val="tx1"/>
              </a:solidFill>
            </a:endParaRPr>
          </a:p>
        </p:txBody>
      </p:sp>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2400" dirty="0">
                <a:solidFill>
                  <a:srgbClr val="002060"/>
                </a:solidFill>
              </a:rPr>
              <a:t>Imagine you are a droplet of water.</a:t>
            </a:r>
          </a:p>
          <a:p>
            <a:r>
              <a:rPr lang="en-GB" sz="2400" dirty="0">
                <a:solidFill>
                  <a:srgbClr val="002060"/>
                </a:solidFill>
              </a:rPr>
              <a:t>Write a short story to describe your journey round the water cycle.</a:t>
            </a:r>
          </a:p>
          <a:p>
            <a:r>
              <a:rPr lang="en-GB" sz="2400" dirty="0">
                <a:solidFill>
                  <a:srgbClr val="002060"/>
                </a:solidFill>
              </a:rPr>
              <a:t>You may like to create an illustrated story board using the template on page </a:t>
            </a:r>
            <a:r>
              <a:rPr lang="en-GB" sz="2400" dirty="0">
                <a:solidFill>
                  <a:schemeClr val="tx1"/>
                </a:solidFill>
              </a:rPr>
              <a:t>9</a:t>
            </a:r>
            <a:r>
              <a:rPr lang="en-GB" sz="2400" dirty="0">
                <a:solidFill>
                  <a:srgbClr val="002060"/>
                </a:solidFill>
              </a:rPr>
              <a:t>. </a:t>
            </a:r>
          </a:p>
          <a:p>
            <a:pPr marL="0" indent="0">
              <a:buNone/>
            </a:pPr>
            <a:endParaRPr lang="en-GB" sz="2000" dirty="0">
              <a:solidFill>
                <a:schemeClr val="tx1"/>
              </a:solidFill>
            </a:endParaRPr>
          </a:p>
          <a:p>
            <a:endParaRPr lang="en-GB" sz="2000" dirty="0">
              <a:solidFill>
                <a:schemeClr val="tx1"/>
              </a:solidFill>
            </a:endParaRPr>
          </a:p>
        </p:txBody>
      </p:sp>
      <p:pic>
        <p:nvPicPr>
          <p:cNvPr id="19" name="Picture 18" descr="A picture containing object, clock&#10;&#10;Description automatically generated">
            <a:extLst>
              <a:ext uri="{FF2B5EF4-FFF2-40B4-BE49-F238E27FC236}">
                <a16:creationId xmlns:a16="http://schemas.microsoft.com/office/drawing/2014/main" id="{585CF992-C1DB-4465-B32C-B5E433B2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pic>
        <p:nvPicPr>
          <p:cNvPr id="8" name="Picture 7" descr="A close up of text on a black background&#10;&#10;Description automatically generated">
            <a:extLst>
              <a:ext uri="{FF2B5EF4-FFF2-40B4-BE49-F238E27FC236}">
                <a16:creationId xmlns:a16="http://schemas.microsoft.com/office/drawing/2014/main" id="{EA5D52C3-FFEB-4AC4-BD38-CB92D7A847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162" y="3046151"/>
            <a:ext cx="5042396" cy="2727713"/>
          </a:xfrm>
          <a:prstGeom prst="rect">
            <a:avLst/>
          </a:prstGeom>
        </p:spPr>
      </p:pic>
    </p:spTree>
    <p:extLst>
      <p:ext uri="{BB962C8B-B14F-4D97-AF65-F5344CB8AC3E}">
        <p14:creationId xmlns:p14="http://schemas.microsoft.com/office/powerpoint/2010/main" val="290002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DD3C2A-BE21-4831-AFB4-8ACF176ADA96}"/>
              </a:ext>
            </a:extLst>
          </p:cNvPr>
          <p:cNvSpPr>
            <a:spLocks noGrp="1"/>
          </p:cNvSpPr>
          <p:nvPr>
            <p:ph type="sldNum" sz="quarter" idx="14"/>
          </p:nvPr>
        </p:nvSpPr>
        <p:spPr>
          <a:xfrm>
            <a:off x="0" y="6492875"/>
            <a:ext cx="529209" cy="365125"/>
          </a:xfrm>
        </p:spPr>
        <p:txBody>
          <a:bodyPr/>
          <a:lstStyle/>
          <a:p>
            <a:fld id="{F378E5E1-2CB7-4E78-9DCC-07AB18866500}" type="slidenum">
              <a:rPr lang="en-GB" smtClean="0"/>
              <a:pPr/>
              <a:t>9</a:t>
            </a:fld>
            <a:endParaRPr lang="en-GB" dirty="0"/>
          </a:p>
        </p:txBody>
      </p:sp>
      <p:sp>
        <p:nvSpPr>
          <p:cNvPr id="14" name="TextBox 13">
            <a:extLst>
              <a:ext uri="{FF2B5EF4-FFF2-40B4-BE49-F238E27FC236}">
                <a16:creationId xmlns:a16="http://schemas.microsoft.com/office/drawing/2014/main" id="{874A7F5A-435A-4220-B738-FA33AF3129BC}"/>
              </a:ext>
            </a:extLst>
          </p:cNvPr>
          <p:cNvSpPr txBox="1"/>
          <p:nvPr/>
        </p:nvSpPr>
        <p:spPr>
          <a:xfrm>
            <a:off x="5583576" y="5930283"/>
            <a:ext cx="666304" cy="369332"/>
          </a:xfrm>
          <a:prstGeom prst="rect">
            <a:avLst/>
          </a:prstGeom>
        </p:spPr>
        <p:txBody>
          <a:bodyPr wrap="square" lIns="0" tIns="0" rIns="0" bIns="0" rtlCol="0">
            <a:spAutoFit/>
          </a:bodyPr>
          <a:lstStyle/>
          <a:p>
            <a:pPr algn="l"/>
            <a:r>
              <a:rPr lang="en-GB" sz="2400" i="1" kern="0" dirty="0">
                <a:solidFill>
                  <a:schemeClr val="bg1"/>
                </a:solidFill>
                <a:ea typeface="Lato Black" panose="020F0502020204030203" pitchFamily="34" charset="0"/>
                <a:cs typeface="Lato Black" panose="020F0502020204030203" pitchFamily="34" charset="0"/>
              </a:rPr>
              <a:t>0</a:t>
            </a:r>
          </a:p>
        </p:txBody>
      </p:sp>
      <p:grpSp>
        <p:nvGrpSpPr>
          <p:cNvPr id="10" name="Group 9">
            <a:extLst>
              <a:ext uri="{FF2B5EF4-FFF2-40B4-BE49-F238E27FC236}">
                <a16:creationId xmlns:a16="http://schemas.microsoft.com/office/drawing/2014/main" id="{EB9A053C-D4AF-47F5-AB31-EA119ECA07BE}"/>
              </a:ext>
            </a:extLst>
          </p:cNvPr>
          <p:cNvGrpSpPr/>
          <p:nvPr/>
        </p:nvGrpSpPr>
        <p:grpSpPr>
          <a:xfrm>
            <a:off x="264604" y="141646"/>
            <a:ext cx="11661065" cy="6533791"/>
            <a:chOff x="264604" y="141646"/>
            <a:chExt cx="11661065" cy="6533791"/>
          </a:xfrm>
        </p:grpSpPr>
        <p:sp>
          <p:nvSpPr>
            <p:cNvPr id="3" name="Content Placeholder 2">
              <a:extLst>
                <a:ext uri="{FF2B5EF4-FFF2-40B4-BE49-F238E27FC236}">
                  <a16:creationId xmlns:a16="http://schemas.microsoft.com/office/drawing/2014/main" id="{9EEF0952-B65D-49E3-818C-ECB2EABD03E5}"/>
                </a:ext>
              </a:extLst>
            </p:cNvPr>
            <p:cNvSpPr txBox="1">
              <a:spLocks/>
            </p:cNvSpPr>
            <p:nvPr/>
          </p:nvSpPr>
          <p:spPr>
            <a:xfrm>
              <a:off x="4209495" y="141646"/>
              <a:ext cx="3773009" cy="3187481"/>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400" i="1" dirty="0">
                <a:solidFill>
                  <a:srgbClr val="FF0000"/>
                </a:solidFill>
              </a:endParaRPr>
            </a:p>
          </p:txBody>
        </p:sp>
        <p:sp>
          <p:nvSpPr>
            <p:cNvPr id="4" name="Content Placeholder 2">
              <a:extLst>
                <a:ext uri="{FF2B5EF4-FFF2-40B4-BE49-F238E27FC236}">
                  <a16:creationId xmlns:a16="http://schemas.microsoft.com/office/drawing/2014/main" id="{496B0294-79F3-460B-8219-5B09A169A908}"/>
                </a:ext>
              </a:extLst>
            </p:cNvPr>
            <p:cNvSpPr txBox="1">
              <a:spLocks/>
            </p:cNvSpPr>
            <p:nvPr/>
          </p:nvSpPr>
          <p:spPr>
            <a:xfrm>
              <a:off x="266332" y="141647"/>
              <a:ext cx="3773010" cy="318748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000" dirty="0">
                <a:solidFill>
                  <a:schemeClr val="tx1">
                    <a:lumMod val="85000"/>
                    <a:lumOff val="15000"/>
                  </a:schemeClr>
                </a:solidFill>
              </a:endParaRPr>
            </a:p>
          </p:txBody>
        </p:sp>
        <p:sp>
          <p:nvSpPr>
            <p:cNvPr id="6" name="Content Placeholder 2">
              <a:extLst>
                <a:ext uri="{FF2B5EF4-FFF2-40B4-BE49-F238E27FC236}">
                  <a16:creationId xmlns:a16="http://schemas.microsoft.com/office/drawing/2014/main" id="{434AC055-5ADD-444C-BAD5-17941DCFB675}"/>
                </a:ext>
              </a:extLst>
            </p:cNvPr>
            <p:cNvSpPr txBox="1">
              <a:spLocks/>
            </p:cNvSpPr>
            <p:nvPr/>
          </p:nvSpPr>
          <p:spPr>
            <a:xfrm>
              <a:off x="4209495" y="3487956"/>
              <a:ext cx="3773009" cy="3187481"/>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400" i="1" dirty="0">
                <a:solidFill>
                  <a:srgbClr val="FF0000"/>
                </a:solidFill>
              </a:endParaRPr>
            </a:p>
          </p:txBody>
        </p:sp>
        <p:sp>
          <p:nvSpPr>
            <p:cNvPr id="7" name="Content Placeholder 2">
              <a:extLst>
                <a:ext uri="{FF2B5EF4-FFF2-40B4-BE49-F238E27FC236}">
                  <a16:creationId xmlns:a16="http://schemas.microsoft.com/office/drawing/2014/main" id="{75DDC467-B282-45E0-A996-EACF21C6D3EF}"/>
                </a:ext>
              </a:extLst>
            </p:cNvPr>
            <p:cNvSpPr txBox="1">
              <a:spLocks/>
            </p:cNvSpPr>
            <p:nvPr/>
          </p:nvSpPr>
          <p:spPr>
            <a:xfrm>
              <a:off x="8152660" y="3481527"/>
              <a:ext cx="3773009" cy="3187481"/>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400" i="1" dirty="0">
                <a:solidFill>
                  <a:srgbClr val="FF0000"/>
                </a:solidFill>
              </a:endParaRPr>
            </a:p>
          </p:txBody>
        </p:sp>
        <p:sp>
          <p:nvSpPr>
            <p:cNvPr id="8" name="Content Placeholder 2">
              <a:extLst>
                <a:ext uri="{FF2B5EF4-FFF2-40B4-BE49-F238E27FC236}">
                  <a16:creationId xmlns:a16="http://schemas.microsoft.com/office/drawing/2014/main" id="{D9D0B186-9488-4871-B174-4FC5BFFEBE4A}"/>
                </a:ext>
              </a:extLst>
            </p:cNvPr>
            <p:cNvSpPr txBox="1">
              <a:spLocks/>
            </p:cNvSpPr>
            <p:nvPr/>
          </p:nvSpPr>
          <p:spPr>
            <a:xfrm>
              <a:off x="8152660" y="141646"/>
              <a:ext cx="3773009" cy="3187481"/>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400" i="1" dirty="0">
                <a:solidFill>
                  <a:srgbClr val="FF0000"/>
                </a:solidFill>
              </a:endParaRPr>
            </a:p>
          </p:txBody>
        </p:sp>
        <p:sp>
          <p:nvSpPr>
            <p:cNvPr id="9" name="Content Placeholder 2">
              <a:extLst>
                <a:ext uri="{FF2B5EF4-FFF2-40B4-BE49-F238E27FC236}">
                  <a16:creationId xmlns:a16="http://schemas.microsoft.com/office/drawing/2014/main" id="{94FA8E1D-7E69-40B3-9233-4430D5AA1AA4}"/>
                </a:ext>
              </a:extLst>
            </p:cNvPr>
            <p:cNvSpPr txBox="1">
              <a:spLocks/>
            </p:cNvSpPr>
            <p:nvPr/>
          </p:nvSpPr>
          <p:spPr>
            <a:xfrm>
              <a:off x="264604" y="3487957"/>
              <a:ext cx="3773010" cy="318748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000" dirty="0">
                <a:solidFill>
                  <a:schemeClr val="tx1">
                    <a:lumMod val="85000"/>
                    <a:lumOff val="15000"/>
                  </a:schemeClr>
                </a:solidFill>
              </a:endParaRPr>
            </a:p>
          </p:txBody>
        </p:sp>
        <p:sp>
          <p:nvSpPr>
            <p:cNvPr id="5" name="TextBox 4">
              <a:extLst>
                <a:ext uri="{FF2B5EF4-FFF2-40B4-BE49-F238E27FC236}">
                  <a16:creationId xmlns:a16="http://schemas.microsoft.com/office/drawing/2014/main" id="{0C894C35-F496-4466-B705-C86B5824A79C}"/>
                </a:ext>
              </a:extLst>
            </p:cNvPr>
            <p:cNvSpPr txBox="1"/>
            <p:nvPr/>
          </p:nvSpPr>
          <p:spPr>
            <a:xfrm>
              <a:off x="445304" y="2112886"/>
              <a:ext cx="3500390" cy="1107996"/>
            </a:xfrm>
            <a:prstGeom prst="rect">
              <a:avLst/>
            </a:prstGeom>
          </p:spPr>
          <p:txBody>
            <a:bodyPr wrap="square" lIns="0" tIns="0" rIns="0" bIns="0" rtlCol="0">
              <a:spAutoFit/>
            </a:bodyPr>
            <a:lstStyle/>
            <a:p>
              <a:pPr algn="l"/>
              <a:r>
                <a:rPr lang="en-GB" sz="2400" i="1" kern="0" dirty="0">
                  <a:ea typeface="Lato Black" panose="020F0502020204030203" pitchFamily="34" charset="0"/>
                  <a:cs typeface="Lato Black" panose="020F0502020204030203" pitchFamily="34" charset="0"/>
                </a:rPr>
                <a:t>__________________________________________________________________</a:t>
              </a:r>
            </a:p>
          </p:txBody>
        </p:sp>
        <p:sp>
          <p:nvSpPr>
            <p:cNvPr id="11" name="TextBox 10">
              <a:extLst>
                <a:ext uri="{FF2B5EF4-FFF2-40B4-BE49-F238E27FC236}">
                  <a16:creationId xmlns:a16="http://schemas.microsoft.com/office/drawing/2014/main" id="{89E7AA05-760C-460A-9977-E783C5D211B3}"/>
                </a:ext>
              </a:extLst>
            </p:cNvPr>
            <p:cNvSpPr txBox="1"/>
            <p:nvPr/>
          </p:nvSpPr>
          <p:spPr>
            <a:xfrm>
              <a:off x="429782" y="5473084"/>
              <a:ext cx="3500390" cy="1107996"/>
            </a:xfrm>
            <a:prstGeom prst="rect">
              <a:avLst/>
            </a:prstGeom>
          </p:spPr>
          <p:txBody>
            <a:bodyPr wrap="square" lIns="0" tIns="0" rIns="0" bIns="0" rtlCol="0">
              <a:spAutoFit/>
            </a:bodyPr>
            <a:lstStyle/>
            <a:p>
              <a:pPr algn="l"/>
              <a:r>
                <a:rPr lang="en-GB" sz="2400" i="1" kern="0" dirty="0">
                  <a:ea typeface="Lato Black" panose="020F0502020204030203" pitchFamily="34" charset="0"/>
                  <a:cs typeface="Lato Black" panose="020F0502020204030203" pitchFamily="34" charset="0"/>
                </a:rPr>
                <a:t>__________________________________________________________________</a:t>
              </a:r>
            </a:p>
          </p:txBody>
        </p:sp>
        <p:sp>
          <p:nvSpPr>
            <p:cNvPr id="12" name="TextBox 11">
              <a:extLst>
                <a:ext uri="{FF2B5EF4-FFF2-40B4-BE49-F238E27FC236}">
                  <a16:creationId xmlns:a16="http://schemas.microsoft.com/office/drawing/2014/main" id="{EFC5DAFB-3E80-47D1-95BD-35DF1382E05F}"/>
                </a:ext>
              </a:extLst>
            </p:cNvPr>
            <p:cNvSpPr txBox="1"/>
            <p:nvPr/>
          </p:nvSpPr>
          <p:spPr>
            <a:xfrm>
              <a:off x="4420650" y="5473084"/>
              <a:ext cx="3500390" cy="1107996"/>
            </a:xfrm>
            <a:prstGeom prst="rect">
              <a:avLst/>
            </a:prstGeom>
          </p:spPr>
          <p:txBody>
            <a:bodyPr wrap="square" lIns="0" tIns="0" rIns="0" bIns="0" rtlCol="0">
              <a:spAutoFit/>
            </a:bodyPr>
            <a:lstStyle/>
            <a:p>
              <a:pPr algn="l"/>
              <a:r>
                <a:rPr lang="en-GB" sz="2400" i="1" kern="0" dirty="0">
                  <a:ea typeface="Lato Black" panose="020F0502020204030203" pitchFamily="34" charset="0"/>
                  <a:cs typeface="Lato Black" panose="020F0502020204030203" pitchFamily="34" charset="0"/>
                </a:rPr>
                <a:t>__________________________________________________________________</a:t>
              </a:r>
            </a:p>
          </p:txBody>
        </p:sp>
        <p:sp>
          <p:nvSpPr>
            <p:cNvPr id="13" name="TextBox 12">
              <a:extLst>
                <a:ext uri="{FF2B5EF4-FFF2-40B4-BE49-F238E27FC236}">
                  <a16:creationId xmlns:a16="http://schemas.microsoft.com/office/drawing/2014/main" id="{95CEC767-99BB-4023-99B6-BE7514F94387}"/>
                </a:ext>
              </a:extLst>
            </p:cNvPr>
            <p:cNvSpPr txBox="1"/>
            <p:nvPr/>
          </p:nvSpPr>
          <p:spPr>
            <a:xfrm>
              <a:off x="8315603" y="5473084"/>
              <a:ext cx="3500390" cy="1107996"/>
            </a:xfrm>
            <a:prstGeom prst="rect">
              <a:avLst/>
            </a:prstGeom>
          </p:spPr>
          <p:txBody>
            <a:bodyPr wrap="square" lIns="0" tIns="0" rIns="0" bIns="0" rtlCol="0">
              <a:spAutoFit/>
            </a:bodyPr>
            <a:lstStyle/>
            <a:p>
              <a:pPr algn="l"/>
              <a:r>
                <a:rPr lang="en-GB" sz="2400" i="1" kern="0" dirty="0">
                  <a:ea typeface="Lato Black" panose="020F0502020204030203" pitchFamily="34" charset="0"/>
                  <a:cs typeface="Lato Black" panose="020F0502020204030203" pitchFamily="34" charset="0"/>
                </a:rPr>
                <a:t>__________________________________________________________________</a:t>
              </a:r>
            </a:p>
          </p:txBody>
        </p:sp>
        <p:sp>
          <p:nvSpPr>
            <p:cNvPr id="15" name="TextBox 14">
              <a:extLst>
                <a:ext uri="{FF2B5EF4-FFF2-40B4-BE49-F238E27FC236}">
                  <a16:creationId xmlns:a16="http://schemas.microsoft.com/office/drawing/2014/main" id="{ED958F2B-553B-45EE-92B2-00DC2BDD673E}"/>
                </a:ext>
              </a:extLst>
            </p:cNvPr>
            <p:cNvSpPr txBox="1"/>
            <p:nvPr/>
          </p:nvSpPr>
          <p:spPr>
            <a:xfrm>
              <a:off x="4420650" y="2112770"/>
              <a:ext cx="3500390" cy="1107996"/>
            </a:xfrm>
            <a:prstGeom prst="rect">
              <a:avLst/>
            </a:prstGeom>
          </p:spPr>
          <p:txBody>
            <a:bodyPr wrap="square" lIns="0" tIns="0" rIns="0" bIns="0" rtlCol="0">
              <a:spAutoFit/>
            </a:bodyPr>
            <a:lstStyle/>
            <a:p>
              <a:pPr algn="l"/>
              <a:r>
                <a:rPr lang="en-GB" sz="2400" i="1" kern="0" dirty="0">
                  <a:ea typeface="Lato Black" panose="020F0502020204030203" pitchFamily="34" charset="0"/>
                  <a:cs typeface="Lato Black" panose="020F0502020204030203" pitchFamily="34" charset="0"/>
                </a:rPr>
                <a:t>__________________________________________________________________</a:t>
              </a:r>
            </a:p>
          </p:txBody>
        </p:sp>
        <p:sp>
          <p:nvSpPr>
            <p:cNvPr id="16" name="TextBox 15">
              <a:extLst>
                <a:ext uri="{FF2B5EF4-FFF2-40B4-BE49-F238E27FC236}">
                  <a16:creationId xmlns:a16="http://schemas.microsoft.com/office/drawing/2014/main" id="{6AC5FE44-850A-4B24-AD1B-47DAFAFE44FE}"/>
                </a:ext>
              </a:extLst>
            </p:cNvPr>
            <p:cNvSpPr txBox="1"/>
            <p:nvPr/>
          </p:nvSpPr>
          <p:spPr>
            <a:xfrm>
              <a:off x="8333359" y="2112886"/>
              <a:ext cx="3500390" cy="1107996"/>
            </a:xfrm>
            <a:prstGeom prst="rect">
              <a:avLst/>
            </a:prstGeom>
          </p:spPr>
          <p:txBody>
            <a:bodyPr wrap="square" lIns="0" tIns="0" rIns="0" bIns="0" rtlCol="0">
              <a:spAutoFit/>
            </a:bodyPr>
            <a:lstStyle/>
            <a:p>
              <a:pPr algn="l"/>
              <a:r>
                <a:rPr lang="en-GB" sz="2400" i="1" kern="0" dirty="0">
                  <a:ea typeface="Lato Black" panose="020F0502020204030203" pitchFamily="34" charset="0"/>
                  <a:cs typeface="Lato Black" panose="020F0502020204030203" pitchFamily="34" charset="0"/>
                </a:rPr>
                <a:t>__________________________________________________________________</a:t>
              </a:r>
            </a:p>
          </p:txBody>
        </p:sp>
      </p:grpSp>
    </p:spTree>
    <p:extLst>
      <p:ext uri="{BB962C8B-B14F-4D97-AF65-F5344CB8AC3E}">
        <p14:creationId xmlns:p14="http://schemas.microsoft.com/office/powerpoint/2010/main" val="3019720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a:spAutoFit/>
      </a:bodyPr>
      <a:lstStyle>
        <a:defPPr algn="l">
          <a:defRPr sz="2400" i="1" kern="0" dirty="0">
            <a:solidFill>
              <a:schemeClr val="bg1"/>
            </a:solidFill>
            <a:ea typeface="Lato Black" panose="020F0502020204030203" pitchFamily="34" charset="0"/>
            <a:cs typeface="Lato Black" panose="020F0502020204030203" pitchFamily="34" charset="0"/>
          </a:defRPr>
        </a:defPPr>
      </a:lstStyle>
    </a:txDef>
  </a:objectDefaults>
  <a:extraClrSchemeLst/>
  <a:extLst>
    <a:ext uri="{05A4C25C-085E-4340-85A3-A5531E510DB2}">
      <thm15:themeFamily xmlns:thm15="http://schemas.microsoft.com/office/thememl/2012/main" name="v5 template lesson PriSci Resource" id="{728A4D97-30B4-4A29-8607-D4731488DC2B}" vid="{0D102C8D-00A0-471F-9CA8-16435CBAEA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A16988A4411D43993AF1AD54B21A42" ma:contentTypeVersion="18" ma:contentTypeDescription="Create a new document." ma:contentTypeScope="" ma:versionID="7d3cd43ba70f36fa3c37690c706d8f06">
  <xsd:schema xmlns:xsd="http://www.w3.org/2001/XMLSchema" xmlns:xs="http://www.w3.org/2001/XMLSchema" xmlns:p="http://schemas.microsoft.com/office/2006/metadata/properties" xmlns:ns2="595e4c87-8aad-4424-8d13-4e1a0ac8f772" xmlns:ns3="a06a9706-ad8f-4101-9ff4-bb1986540cca" targetNamespace="http://schemas.microsoft.com/office/2006/metadata/properties" ma:root="true" ma:fieldsID="98fd641a8cfad8eba1586fc43b07f76d" ns2:_="" ns3:_="">
    <xsd:import namespace="595e4c87-8aad-4424-8d13-4e1a0ac8f772"/>
    <xsd:import namespace="a06a9706-ad8f-4101-9ff4-bb1986540c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e4c87-8aad-4424-8d13-4e1a0ac8f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860b5a-276f-4e20-a60a-049ecf2d2c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6a9706-ad8f-4101-9ff4-bb1986540c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8a0f90-a25b-428a-ba85-bf7ee30a594a}" ma:internalName="TaxCatchAll" ma:showField="CatchAllData" ma:web="a06a9706-ad8f-4101-9ff4-bb1986540c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5e4c87-8aad-4424-8d13-4e1a0ac8f772">
      <Terms xmlns="http://schemas.microsoft.com/office/infopath/2007/PartnerControls"/>
    </lcf76f155ced4ddcb4097134ff3c332f>
    <TaxCatchAll xmlns="a06a9706-ad8f-4101-9ff4-bb1986540cca" xsi:nil="true"/>
  </documentManagement>
</p:properties>
</file>

<file path=customXml/itemProps1.xml><?xml version="1.0" encoding="utf-8"?>
<ds:datastoreItem xmlns:ds="http://schemas.openxmlformats.org/officeDocument/2006/customXml" ds:itemID="{DAE3C454-9222-425A-9AE9-F356256E1FF2}"/>
</file>

<file path=customXml/itemProps2.xml><?xml version="1.0" encoding="utf-8"?>
<ds:datastoreItem xmlns:ds="http://schemas.openxmlformats.org/officeDocument/2006/customXml" ds:itemID="{CAE97B64-45E2-443B-B583-1E31A8C59F68}">
  <ds:schemaRefs>
    <ds:schemaRef ds:uri="http://schemas.microsoft.com/sharepoint/v3/contenttype/forms"/>
  </ds:schemaRefs>
</ds:datastoreItem>
</file>

<file path=customXml/itemProps3.xml><?xml version="1.0" encoding="utf-8"?>
<ds:datastoreItem xmlns:ds="http://schemas.openxmlformats.org/officeDocument/2006/customXml" ds:itemID="{89562C40-ACB1-464D-9655-61DD85FFCCBE}">
  <ds:schemaRefs>
    <ds:schemaRef ds:uri="http://schemas.microsoft.com/office/2006/documentManagement/types"/>
    <ds:schemaRef ds:uri="http://purl.org/dc/dcmitype/"/>
    <ds:schemaRef ds:uri="http://purl.org/dc/elements/1.1/"/>
    <ds:schemaRef ds:uri="http://schemas.microsoft.com/office/infopath/2007/PartnerControls"/>
    <ds:schemaRef ds:uri="http://www.w3.org/XML/1998/namespace"/>
    <ds:schemaRef ds:uri="http://purl.org/dc/terms/"/>
    <ds:schemaRef ds:uri="http://schemas.microsoft.com/office/2006/metadata/properties"/>
    <ds:schemaRef ds:uri="http://schemas.openxmlformats.org/package/2006/metadata/core-properties"/>
    <ds:schemaRef ds:uri="89114d93-40b0-4de1-aa32-14ecbdb0e84d"/>
    <ds:schemaRef ds:uri="0ff8adc4-58f0-4cfe-ad48-79a46b32a9f8"/>
  </ds:schemaRefs>
</ds:datastoreItem>
</file>

<file path=docProps/app.xml><?xml version="1.0" encoding="utf-8"?>
<Properties xmlns="http://schemas.openxmlformats.org/officeDocument/2006/extended-properties" xmlns:vt="http://schemas.openxmlformats.org/officeDocument/2006/docPropsVTypes">
  <Template>v5 template lesson PriSci Resource</Template>
  <TotalTime>3935</TotalTime>
  <Words>1311</Words>
  <Application>Microsoft Office PowerPoint</Application>
  <PresentationFormat>Widescreen</PresentationFormat>
  <Paragraphs>177</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Lato Black</vt:lpstr>
      <vt:lpstr>Wingdings</vt:lpstr>
      <vt:lpstr>Office Theme</vt:lpstr>
      <vt:lpstr>PowerPoint Presentation</vt:lpstr>
      <vt:lpstr>States of matter</vt:lpstr>
      <vt:lpstr>Explore, review, think, talk…</vt:lpstr>
      <vt:lpstr>Evaporation and condensation </vt:lpstr>
      <vt:lpstr>The water cycle </vt:lpstr>
      <vt:lpstr>PowerPoint Presentation</vt:lpstr>
      <vt:lpstr>PowerPoint Presentation</vt:lpstr>
      <vt:lpstr>Taking it further…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Wood</dc:creator>
  <cp:lastModifiedBy>Alistair Strayton</cp:lastModifiedBy>
  <cp:revision>2</cp:revision>
  <cp:lastPrinted>2020-05-12T12:53:24Z</cp:lastPrinted>
  <dcterms:created xsi:type="dcterms:W3CDTF">2020-05-05T10:38:46Z</dcterms:created>
  <dcterms:modified xsi:type="dcterms:W3CDTF">2020-05-27T17:07:30Z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0x010100ECDF125A2BE7EC4BBA5D53924D00436D</vt:lpwstr>
  </property>
</Properties>
</file>