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63" r:id="rId5"/>
    <p:sldId id="269" r:id="rId6"/>
    <p:sldId id="270" r:id="rId7"/>
    <p:sldId id="280" r:id="rId8"/>
    <p:sldId id="281" r:id="rId9"/>
    <p:sldId id="282" r:id="rId10"/>
    <p:sldId id="285" r:id="rId11"/>
    <p:sldId id="284" r:id="rId12"/>
    <p:sldId id="28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ood, Lucy" userId="fc26114c-1456-4dbd-af7e-8d6f300a5a38" providerId="ADAL" clId="{752970F7-DB1F-41B8-848A-3A3E5C143B88}"/>
    <pc:docChg chg="modSld">
      <pc:chgData name="Wood, Lucy" userId="fc26114c-1456-4dbd-af7e-8d6f300a5a38" providerId="ADAL" clId="{752970F7-DB1F-41B8-848A-3A3E5C143B88}" dt="2020-05-26T20:24:02.189" v="28" actId="6549"/>
      <pc:docMkLst>
        <pc:docMk/>
      </pc:docMkLst>
      <pc:sldChg chg="modSp">
        <pc:chgData name="Wood, Lucy" userId="fc26114c-1456-4dbd-af7e-8d6f300a5a38" providerId="ADAL" clId="{752970F7-DB1F-41B8-848A-3A3E5C143B88}" dt="2020-05-26T20:22:36.976" v="7" actId="20577"/>
        <pc:sldMkLst>
          <pc:docMk/>
          <pc:sldMk cId="2849211554" sldId="270"/>
        </pc:sldMkLst>
        <pc:graphicFrameChg chg="modGraphic">
          <ac:chgData name="Wood, Lucy" userId="fc26114c-1456-4dbd-af7e-8d6f300a5a38" providerId="ADAL" clId="{752970F7-DB1F-41B8-848A-3A3E5C143B88}" dt="2020-05-26T20:22:36.976" v="7" actId="20577"/>
          <ac:graphicFrameMkLst>
            <pc:docMk/>
            <pc:sldMk cId="2849211554" sldId="270"/>
            <ac:graphicFrameMk id="2" creationId="{2D48CE82-8A2F-4131-8545-DF48CC325C60}"/>
          </ac:graphicFrameMkLst>
        </pc:graphicFrameChg>
      </pc:sldChg>
      <pc:sldChg chg="modSp">
        <pc:chgData name="Wood, Lucy" userId="fc26114c-1456-4dbd-af7e-8d6f300a5a38" providerId="ADAL" clId="{752970F7-DB1F-41B8-848A-3A3E5C143B88}" dt="2020-05-26T20:24:02.189" v="28" actId="6549"/>
        <pc:sldMkLst>
          <pc:docMk/>
          <pc:sldMk cId="4087258922" sldId="283"/>
        </pc:sldMkLst>
        <pc:spChg chg="mod">
          <ac:chgData name="Wood, Lucy" userId="fc26114c-1456-4dbd-af7e-8d6f300a5a38" providerId="ADAL" clId="{752970F7-DB1F-41B8-848A-3A3E5C143B88}" dt="2020-05-26T20:24:02.189" v="28" actId="6549"/>
          <ac:spMkLst>
            <pc:docMk/>
            <pc:sldMk cId="4087258922" sldId="283"/>
            <ac:spMk id="7" creationId="{BA2DF2BE-4D15-49DB-89B6-ED5A16E80E1E}"/>
          </ac:spMkLst>
        </pc:spChg>
      </pc:sldChg>
      <pc:sldChg chg="modSp">
        <pc:chgData name="Wood, Lucy" userId="fc26114c-1456-4dbd-af7e-8d6f300a5a38" providerId="ADAL" clId="{752970F7-DB1F-41B8-848A-3A3E5C143B88}" dt="2020-05-26T20:23:25.980" v="27" actId="20577"/>
        <pc:sldMkLst>
          <pc:docMk/>
          <pc:sldMk cId="1352517232" sldId="285"/>
        </pc:sldMkLst>
        <pc:spChg chg="mod">
          <ac:chgData name="Wood, Lucy" userId="fc26114c-1456-4dbd-af7e-8d6f300a5a38" providerId="ADAL" clId="{752970F7-DB1F-41B8-848A-3A3E5C143B88}" dt="2020-05-26T20:23:00.128" v="11" actId="20577"/>
          <ac:spMkLst>
            <pc:docMk/>
            <pc:sldMk cId="1352517232" sldId="285"/>
            <ac:spMk id="4" creationId="{08F161EA-2DD3-4E66-9DB5-68706A8F5ECD}"/>
          </ac:spMkLst>
        </pc:spChg>
        <pc:spChg chg="mod">
          <ac:chgData name="Wood, Lucy" userId="fc26114c-1456-4dbd-af7e-8d6f300a5a38" providerId="ADAL" clId="{752970F7-DB1F-41B8-848A-3A3E5C143B88}" dt="2020-05-26T20:23:05.075" v="15" actId="20577"/>
          <ac:spMkLst>
            <pc:docMk/>
            <pc:sldMk cId="1352517232" sldId="285"/>
            <ac:spMk id="5" creationId="{0E25636A-B5B7-492C-BB81-DF5FAB2B165E}"/>
          </ac:spMkLst>
        </pc:spChg>
        <pc:spChg chg="mod">
          <ac:chgData name="Wood, Lucy" userId="fc26114c-1456-4dbd-af7e-8d6f300a5a38" providerId="ADAL" clId="{752970F7-DB1F-41B8-848A-3A3E5C143B88}" dt="2020-05-26T20:23:12.050" v="19" actId="20577"/>
          <ac:spMkLst>
            <pc:docMk/>
            <pc:sldMk cId="1352517232" sldId="285"/>
            <ac:spMk id="6" creationId="{25A0C3EB-047A-46DE-8E70-CE2935951BF1}"/>
          </ac:spMkLst>
        </pc:spChg>
        <pc:spChg chg="mod">
          <ac:chgData name="Wood, Lucy" userId="fc26114c-1456-4dbd-af7e-8d6f300a5a38" providerId="ADAL" clId="{752970F7-DB1F-41B8-848A-3A3E5C143B88}" dt="2020-05-26T20:23:25.980" v="27" actId="20577"/>
          <ac:spMkLst>
            <pc:docMk/>
            <pc:sldMk cId="1352517232" sldId="285"/>
            <ac:spMk id="7" creationId="{BA2DF2BE-4D15-49DB-89B6-ED5A16E80E1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9EA50D-1011-4FFB-B436-8305F0411CC4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C9990-B50C-4317-B23B-4F0133BDF1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233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AF5D8-1F05-48ED-8E4A-12DF23A77C8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2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AF5D8-1F05-48ED-8E4A-12DF23A77C8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413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423A4-2405-4860-B8D3-F8438F9150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D26261-A1C0-40D4-A403-035495E79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EE223-054F-4EFE-AFD0-661C5E72F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1CDB4-E520-466C-B782-70CF3C8EC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BFC3F-56B2-4733-B17E-1C673F327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292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4C940-B8C8-4793-8B89-711CCFC94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28AE34-AEC8-4542-8D9E-CEAC88A607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4B3DF-27A6-4D38-98CD-55E3A2F51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08895-00FB-4BCE-A1E9-B3981CA68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BA0CB-0935-43EB-8B7B-FE40C8458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187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4B7098-8400-4CE6-8AB7-815D36B41F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B0EF87-9913-4C54-B7B8-D6D795EA0A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96BFC-A581-4217-83CD-11BDAF0E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4E89A-45E9-425D-A605-E93589BA8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AE61E-7D04-4653-985D-968FC2D85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846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ith Heade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DAA8FE-847F-4D9E-A81C-C849605A36B8}"/>
              </a:ext>
            </a:extLst>
          </p:cNvPr>
          <p:cNvSpPr/>
          <p:nvPr userDrawn="1"/>
        </p:nvSpPr>
        <p:spPr>
          <a:xfrm>
            <a:off x="0" y="0"/>
            <a:ext cx="12192000" cy="1179375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89034C9-0D7A-45E7-979E-10B045F13D55}"/>
              </a:ext>
            </a:extLst>
          </p:cNvPr>
          <p:cNvSpPr/>
          <p:nvPr userDrawn="1"/>
        </p:nvSpPr>
        <p:spPr>
          <a:xfrm>
            <a:off x="0" y="6394002"/>
            <a:ext cx="12192000" cy="463998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12AEF78-1F04-41CD-944E-8A24CCA7650C}"/>
              </a:ext>
            </a:extLst>
          </p:cNvPr>
          <p:cNvSpPr/>
          <p:nvPr userDrawn="1"/>
        </p:nvSpPr>
        <p:spPr>
          <a:xfrm>
            <a:off x="838198" y="495283"/>
            <a:ext cx="10515604" cy="538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9659736-92C2-4CCE-B9B2-15817212ABF5}"/>
              </a:ext>
            </a:extLst>
          </p:cNvPr>
          <p:cNvSpPr/>
          <p:nvPr userDrawn="1"/>
        </p:nvSpPr>
        <p:spPr>
          <a:xfrm>
            <a:off x="177916" y="37402"/>
            <a:ext cx="1112241" cy="1112241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2972D602-3319-4623-97D7-2346F2D3BF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399" y="6466169"/>
            <a:ext cx="1985819" cy="295699"/>
          </a:xfrm>
          <a:prstGeom prst="rect">
            <a:avLst/>
          </a:prstGeom>
        </p:spPr>
      </p:pic>
      <p:sp>
        <p:nvSpPr>
          <p:cNvPr id="23" name="Title 22">
            <a:extLst>
              <a:ext uri="{FF2B5EF4-FFF2-40B4-BE49-F238E27FC236}">
                <a16:creationId xmlns:a16="http://schemas.microsoft.com/office/drawing/2014/main" id="{B434DC55-B6EE-4077-99D8-06592D76FE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8484" y="-147"/>
            <a:ext cx="10515600" cy="532130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  <a:latin typeface="Lato Black" panose="020F0502020204030203"/>
              </a:defRPr>
            </a:lvl1pPr>
          </a:lstStyle>
          <a:p>
            <a:r>
              <a:rPr lang="en-US" dirty="0"/>
              <a:t>Header</a:t>
            </a:r>
            <a:endParaRPr lang="en-GB" dirty="0"/>
          </a:p>
        </p:txBody>
      </p:sp>
      <p:sp>
        <p:nvSpPr>
          <p:cNvPr id="30" name="Slide Number Placeholder 29">
            <a:extLst>
              <a:ext uri="{FF2B5EF4-FFF2-40B4-BE49-F238E27FC236}">
                <a16:creationId xmlns:a16="http://schemas.microsoft.com/office/drawing/2014/main" id="{9156D177-5801-4EA1-8527-B2D4421346B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22300" y="6431455"/>
            <a:ext cx="529209" cy="365125"/>
          </a:xfrm>
        </p:spPr>
        <p:txBody>
          <a:bodyPr/>
          <a:lstStyle>
            <a:lvl1pPr algn="l">
              <a:defRPr sz="1800" b="0">
                <a:solidFill>
                  <a:schemeClr val="bg1"/>
                </a:solidFill>
              </a:defRPr>
            </a:lvl1pPr>
          </a:lstStyle>
          <a:p>
            <a:fld id="{F378E5E1-2CB7-4E78-9DCC-07AB1886650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7200B17B-2760-4364-B7FE-B044503A219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98600" y="520700"/>
            <a:ext cx="10515484" cy="387672"/>
          </a:xfrm>
        </p:spPr>
        <p:txBody>
          <a:bodyPr/>
          <a:lstStyle>
            <a:lvl1pPr marL="0" indent="0">
              <a:buNone/>
              <a:defRPr sz="2400" b="1" i="1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Sub header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4103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5FB2A-0E78-482D-8AD9-3B1FED010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32793-B1BE-4DF8-87F9-C7D9AB7A5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65F6A-4F44-4BFE-AEFC-719C582BF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BC24D-ECA0-4187-BBA0-6216C8F4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DEF03-54FB-4CF8-B1B3-6F454E7B0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548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E90BD-D0F3-4AA8-8039-6F90E2453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7811A8-ACF0-407D-B427-0C45BBF07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FC5F5D-0E79-4758-809C-8FEE6714A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1637F-AFD4-4608-9CAC-0941BFEB1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187DB-A948-4EEA-9E97-27F2AA3E0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138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CDC87-EDB5-49EE-8875-BE52EFEE0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ADBEB-64DC-4488-9294-FCF042E7E4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97C363-086B-4E26-96DC-D7DDDCF11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42EB8F-1B98-43EB-B1FA-EAC7A68C9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35E62F-80B2-4B9D-BBC4-0563AD143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346571-6748-40A4-A08E-8EE739692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707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10FB3-181A-4C3E-88C4-6C494DA75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FD78D1-56DD-4552-A12A-4167127F01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FAF394-6347-41D4-946E-0CDF4F47F7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52825B-EBB5-4630-8568-A5C843B9AC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54D33E-8DED-4431-8DB4-A7E7176D07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6770CF-84B6-4842-A26F-5DD0EA5D5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0368CF-C214-45A4-881D-B0D01EA53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8BEB6E-7981-4002-AE6A-272E8A407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633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918B9-510D-4B46-BC01-55717CD58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3EDD36-14AA-451A-866F-F68FA3F4A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08C81A-3A6F-4387-BA98-3CD3FAFA7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FDC4C0-4FF3-4FAC-B6D5-2A19CDBD8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434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3F3436-433D-43D6-8C1A-2327E05C6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FCF6FF-A300-4727-8010-69B0BD542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4BCF8B-B9B9-4E8F-8B36-122244FD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473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9AA2C-F15C-4DF6-BAA2-FB448D81A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4B2F8-1B6C-4DA6-B966-DC52927A4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B7F05D-B4E0-4FD1-BFF4-62804AAF30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41A427-F0A3-4622-9A37-B544F6AAA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338E40-86D6-4E28-A237-F2A1352FA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4C5981-9196-4924-AE12-F4D19F43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653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A1085-F064-42B2-9D82-18CE6B0F8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F9685E-2628-4396-834A-08731B89D8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4ECFB6-18C1-4C2B-A6BE-83C042FBB1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46067E-9E98-4215-8256-BAB383066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741287-05F1-44D5-8A64-890BFCE5A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704F18-AD53-4C1F-98F5-6E40D4846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780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700E79-7C6B-4977-93CC-D1E496821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3AB1E5-9F76-4256-8A5E-F02F5790F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CAA83-572D-4327-904F-A0E31D9376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35DDE-2148-4F90-B302-9213EDE278F6}" type="datetimeFigureOut">
              <a:rPr lang="en-GB" smtClean="0"/>
              <a:t>27/05/2020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93356-27F5-46BC-8B48-9D021AFB45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9D4EC-9FA5-4FD7-968B-10F72903F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069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planassessment.com/states-of-matter-y4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clips/zrdkjxs" TargetMode="External"/><Relationship Id="rId2" Type="http://schemas.openxmlformats.org/officeDocument/2006/relationships/hyperlink" Target="https://www.bbc.co.uk/bitesize/clips/zv4rkqt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hyperlink" Target="https://pstt.org.uk/application/files/1115/8694/0466/4._SINK_OR_SWIM.pdf" TargetMode="External"/><Relationship Id="rId4" Type="http://schemas.openxmlformats.org/officeDocument/2006/relationships/hyperlink" Target="https://www.bbc.co.uk/bitesize/topics/zkgg87h/articles/zsgwwx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stt.org.uk/application/files/6115/8633/7142/3._EGG-CITING_SCIENCE.pdf" TargetMode="External"/><Relationship Id="rId2" Type="http://schemas.openxmlformats.org/officeDocument/2006/relationships/hyperlink" Target="https://www.youtube.com/watch?time_continue=1&amp;v=m3dzLaZKmDE&amp;feature=emb_logo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hyperlink" Target="https://www.youtube.com/watch?time_continue=30&amp;v=QwCgPkPrA-A&amp;feature=emb_logo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stt.org.uk/application/files/9315/8513/5527/1._Science_with_Ice.pdf" TargetMode="External"/><Relationship Id="rId2" Type="http://schemas.openxmlformats.org/officeDocument/2006/relationships/hyperlink" Target="https://www.bbc.co.uk/bitesize/topics/zkgg87h/articles/z9ck9qt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hyperlink" Target="https://www.youtube.com/watch?v=CA2d_b8E6Ds" TargetMode="External"/><Relationship Id="rId4" Type="http://schemas.openxmlformats.org/officeDocument/2006/relationships/hyperlink" Target="https://www.youtube.com/watch?v=OnE_84GtPdU&amp;list=PLg7f-TkW11iV563gfcXjRlafm2jlklQOc&amp;index=12&amp;t=0s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bbc.co.uk/bitesize/clips/z9d9wmn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topics/zkgg87h/articles/z3wpp39" TargetMode="External"/><Relationship Id="rId2" Type="http://schemas.openxmlformats.org/officeDocument/2006/relationships/hyperlink" Target="https://www.bbc.co.uk/bitesize/topics/zkgg87h/articles/zydxmnb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hyperlink" Target="https://www.dkfindout.com/uk/earth/water-cycle/" TargetMode="External"/><Relationship Id="rId4" Type="http://schemas.openxmlformats.org/officeDocument/2006/relationships/hyperlink" Target="https://www.bbc.co.uk/bitesize/clips/zh4rkqt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programmes/articles/41CtKNScD66yfvn37tPzmNP/studying-tool-using-tusk-fish" TargetMode="External"/><Relationship Id="rId2" Type="http://schemas.openxmlformats.org/officeDocument/2006/relationships/hyperlink" Target="https://www.bbc.co.uk/bitesize/clips/zhbygk7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hyperlink" Target="https://bit.ly/3avocm1" TargetMode="External"/><Relationship Id="rId4" Type="http://schemas.openxmlformats.org/officeDocument/2006/relationships/hyperlink" Target="https://pstt.org.uk/application/files/8615/8814/8781/Science_Fun_at_Home_6_Gases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Content Placeholder 21" descr="Abstract light violet sparkling spray circle">
            <a:extLst>
              <a:ext uri="{FF2B5EF4-FFF2-40B4-BE49-F238E27FC236}">
                <a16:creationId xmlns:a16="http://schemas.microsoft.com/office/drawing/2014/main" id="{7CEEB49D-698B-4C1C-A5DA-04047682DBB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785"/>
          <a:stretch/>
        </p:blipFill>
        <p:spPr>
          <a:xfrm>
            <a:off x="2618739" y="422150"/>
            <a:ext cx="9573261" cy="5969030"/>
          </a:xfrm>
        </p:spPr>
      </p:pic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CF6FC01-7A4C-42A0-A671-9933A7CC75A2}"/>
              </a:ext>
            </a:extLst>
          </p:cNvPr>
          <p:cNvSpPr/>
          <p:nvPr/>
        </p:nvSpPr>
        <p:spPr>
          <a:xfrm>
            <a:off x="-19050" y="30500"/>
            <a:ext cx="7219950" cy="6824678"/>
          </a:xfrm>
          <a:custGeom>
            <a:avLst/>
            <a:gdLst>
              <a:gd name="connsiteX0" fmla="*/ 5164852 w 5265336"/>
              <a:gd name="connsiteY0" fmla="*/ 90435 h 7355394"/>
              <a:gd name="connsiteX1" fmla="*/ 2642716 w 5265336"/>
              <a:gd name="connsiteY1" fmla="*/ 7285055 h 7355394"/>
              <a:gd name="connsiteX2" fmla="*/ 0 w 5265336"/>
              <a:gd name="connsiteY2" fmla="*/ 7355394 h 7355394"/>
              <a:gd name="connsiteX3" fmla="*/ 10048 w 5265336"/>
              <a:gd name="connsiteY3" fmla="*/ 20097 h 7355394"/>
              <a:gd name="connsiteX4" fmla="*/ 5265336 w 5265336"/>
              <a:gd name="connsiteY4" fmla="*/ 0 h 7355394"/>
              <a:gd name="connsiteX5" fmla="*/ 5255288 w 5265336"/>
              <a:gd name="connsiteY5" fmla="*/ 0 h 7355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65336" h="7355394">
                <a:moveTo>
                  <a:pt x="5164852" y="90435"/>
                </a:moveTo>
                <a:lnTo>
                  <a:pt x="2642716" y="7285055"/>
                </a:lnTo>
                <a:lnTo>
                  <a:pt x="0" y="7355394"/>
                </a:lnTo>
                <a:cubicBezTo>
                  <a:pt x="3349" y="4910295"/>
                  <a:pt x="6699" y="2465196"/>
                  <a:pt x="10048" y="20097"/>
                </a:cubicBezTo>
                <a:lnTo>
                  <a:pt x="5265336" y="0"/>
                </a:lnTo>
                <a:lnTo>
                  <a:pt x="5255288" y="0"/>
                </a:lnTo>
              </a:path>
            </a:pathLst>
          </a:cu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alibri" panose="020F0502020204030204" pitchFamily="34" charset="0"/>
            </a:endParaRPr>
          </a:p>
        </p:txBody>
      </p:sp>
      <p:sp>
        <p:nvSpPr>
          <p:cNvPr id="8" name="Title 6">
            <a:extLst>
              <a:ext uri="{FF2B5EF4-FFF2-40B4-BE49-F238E27FC236}">
                <a16:creationId xmlns:a16="http://schemas.microsoft.com/office/drawing/2014/main" id="{4E50E18B-F434-4647-9123-D05FAAB53E96}"/>
              </a:ext>
            </a:extLst>
          </p:cNvPr>
          <p:cNvSpPr txBox="1">
            <a:spLocks/>
          </p:cNvSpPr>
          <p:nvPr/>
        </p:nvSpPr>
        <p:spPr>
          <a:xfrm>
            <a:off x="722630" y="641564"/>
            <a:ext cx="5422900" cy="1354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231F20"/>
                </a:solidFill>
                <a:latin typeface="+mj-lt"/>
                <a:ea typeface="+mj-ea"/>
                <a:cs typeface="Lato Heavy"/>
              </a:defRPr>
            </a:lvl1pPr>
          </a:lstStyle>
          <a:p>
            <a:r>
              <a:rPr lang="en-GB" sz="4400" kern="0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Year 4: States of Matter</a:t>
            </a:r>
          </a:p>
        </p:txBody>
      </p:sp>
      <p:sp>
        <p:nvSpPr>
          <p:cNvPr id="9" name="object 4">
            <a:extLst>
              <a:ext uri="{FF2B5EF4-FFF2-40B4-BE49-F238E27FC236}">
                <a16:creationId xmlns:a16="http://schemas.microsoft.com/office/drawing/2014/main" id="{8DA896D1-C048-4C77-9F3B-54911F60C082}"/>
              </a:ext>
            </a:extLst>
          </p:cNvPr>
          <p:cNvSpPr/>
          <p:nvPr/>
        </p:nvSpPr>
        <p:spPr>
          <a:xfrm>
            <a:off x="722630" y="2145506"/>
            <a:ext cx="810260" cy="67314"/>
          </a:xfrm>
          <a:custGeom>
            <a:avLst/>
            <a:gdLst/>
            <a:ahLst/>
            <a:cxnLst/>
            <a:rect l="l" t="t" r="r" b="b"/>
            <a:pathLst>
              <a:path w="810260">
                <a:moveTo>
                  <a:pt x="0" y="0"/>
                </a:moveTo>
                <a:lnTo>
                  <a:pt x="810006" y="0"/>
                </a:lnTo>
              </a:path>
            </a:pathLst>
          </a:custGeom>
          <a:ln w="7620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dirty="0">
              <a:latin typeface="Calibri" panose="020F050202020403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571E163-626D-475E-A518-59C3025AF857}"/>
              </a:ext>
            </a:extLst>
          </p:cNvPr>
          <p:cNvSpPr/>
          <p:nvPr/>
        </p:nvSpPr>
        <p:spPr>
          <a:xfrm>
            <a:off x="0" y="6394002"/>
            <a:ext cx="12192000" cy="463998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6" name="Picture 15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9FD0E528-065B-4B07-8252-55F07F81D4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399" y="6466169"/>
            <a:ext cx="1985819" cy="295699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68C883CF-17F6-4C7B-A00B-B3E4BA853FC3}"/>
              </a:ext>
            </a:extLst>
          </p:cNvPr>
          <p:cNvSpPr/>
          <p:nvPr/>
        </p:nvSpPr>
        <p:spPr>
          <a:xfrm>
            <a:off x="0" y="2823"/>
            <a:ext cx="12192000" cy="463998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itle 6">
            <a:extLst>
              <a:ext uri="{FF2B5EF4-FFF2-40B4-BE49-F238E27FC236}">
                <a16:creationId xmlns:a16="http://schemas.microsoft.com/office/drawing/2014/main" id="{B370D3A3-4B18-46A8-9623-BCE4A8D48555}"/>
              </a:ext>
            </a:extLst>
          </p:cNvPr>
          <p:cNvSpPr txBox="1">
            <a:spLocks/>
          </p:cNvSpPr>
          <p:nvPr/>
        </p:nvSpPr>
        <p:spPr>
          <a:xfrm>
            <a:off x="717550" y="2362546"/>
            <a:ext cx="54229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231F20"/>
                </a:solidFill>
                <a:latin typeface="+mj-lt"/>
                <a:ea typeface="+mj-ea"/>
                <a:cs typeface="Lato Heavy"/>
              </a:defRPr>
            </a:lvl1pPr>
          </a:lstStyle>
          <a:p>
            <a:r>
              <a:rPr lang="en-GB" sz="2400" i="1" kern="0" dirty="0">
                <a:solidFill>
                  <a:schemeClr val="bg1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Topic overview for teachers</a:t>
            </a:r>
          </a:p>
        </p:txBody>
      </p:sp>
      <p:sp>
        <p:nvSpPr>
          <p:cNvPr id="20" name="Title 6">
            <a:extLst>
              <a:ext uri="{FF2B5EF4-FFF2-40B4-BE49-F238E27FC236}">
                <a16:creationId xmlns:a16="http://schemas.microsoft.com/office/drawing/2014/main" id="{84AD8CF2-1F27-4141-A103-04168FC7AC96}"/>
              </a:ext>
            </a:extLst>
          </p:cNvPr>
          <p:cNvSpPr txBox="1">
            <a:spLocks/>
          </p:cNvSpPr>
          <p:nvPr/>
        </p:nvSpPr>
        <p:spPr>
          <a:xfrm>
            <a:off x="717550" y="5439710"/>
            <a:ext cx="5422900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231F20"/>
                </a:solidFill>
                <a:latin typeface="+mj-lt"/>
                <a:ea typeface="+mj-ea"/>
                <a:cs typeface="Lato Heavy"/>
              </a:defRPr>
            </a:lvl1pPr>
          </a:lstStyle>
          <a:p>
            <a:br>
              <a:rPr lang="en-GB" sz="2400" i="1" kern="0" dirty="0">
                <a:solidFill>
                  <a:schemeClr val="bg1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en-GB" sz="2400" i="1" kern="0" dirty="0">
                <a:solidFill>
                  <a:schemeClr val="bg1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Age 8-9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AF0C587-26AA-4439-B1E6-7689BCF8CAC6}"/>
              </a:ext>
            </a:extLst>
          </p:cNvPr>
          <p:cNvGrpSpPr/>
          <p:nvPr/>
        </p:nvGrpSpPr>
        <p:grpSpPr>
          <a:xfrm>
            <a:off x="7291388" y="466820"/>
            <a:ext cx="4622446" cy="5969030"/>
            <a:chOff x="7291389" y="641565"/>
            <a:chExt cx="4352921" cy="565630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8CB53FB-648D-4E9F-BF0E-AD68265C8A6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 amt="85000"/>
            </a:blip>
            <a:stretch>
              <a:fillRect/>
            </a:stretch>
          </p:blipFill>
          <p:spPr>
            <a:xfrm>
              <a:off x="7291389" y="641565"/>
              <a:ext cx="4352921" cy="5656306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D7C7D8B-3E2D-40BF-8D11-7997DD81E41F}"/>
                </a:ext>
              </a:extLst>
            </p:cNvPr>
            <p:cNvSpPr txBox="1"/>
            <p:nvPr/>
          </p:nvSpPr>
          <p:spPr>
            <a:xfrm>
              <a:off x="7453312" y="697498"/>
              <a:ext cx="3923476" cy="48122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GB" b="1" dirty="0">
                <a:solidFill>
                  <a:schemeClr val="bg1"/>
                </a:solidFill>
              </a:endParaRPr>
            </a:p>
            <a:p>
              <a:r>
                <a:rPr lang="en-GB" sz="2400" dirty="0">
                  <a:solidFill>
                    <a:schemeClr val="bg1"/>
                  </a:solidFill>
                </a:rPr>
                <a:t>This topic overview is based on the PLAN knowledge matrix (for England). Please use link:</a:t>
              </a:r>
            </a:p>
            <a:p>
              <a:r>
                <a:rPr lang="en-GB" sz="2400" dirty="0">
                  <a:solidFill>
                    <a:schemeClr val="bg1"/>
                  </a:solidFill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https://www.planassessment.</a:t>
              </a:r>
              <a:br>
                <a:rPr lang="en-GB" sz="2400" dirty="0">
                  <a:solidFill>
                    <a:schemeClr val="bg1"/>
                  </a:solidFill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</a:br>
              <a:r>
                <a:rPr lang="en-GB" sz="2400" dirty="0">
                  <a:solidFill>
                    <a:schemeClr val="bg1"/>
                  </a:solidFill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com/states-of-matter-y4</a:t>
              </a:r>
              <a:endParaRPr lang="en-GB" sz="2400" dirty="0">
                <a:solidFill>
                  <a:schemeClr val="bg1"/>
                </a:solidFill>
              </a:endParaRPr>
            </a:p>
            <a:p>
              <a:r>
                <a:rPr lang="en-GB" sz="2400" dirty="0">
                  <a:solidFill>
                    <a:schemeClr val="bg1"/>
                  </a:solidFill>
                </a:rPr>
                <a:t>The matrix includes: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chemeClr val="bg1"/>
                  </a:solidFill>
                </a:rPr>
                <a:t>National Curriculum learning objectives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chemeClr val="bg1"/>
                  </a:solidFill>
                </a:rPr>
                <a:t>Key learning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chemeClr val="bg1"/>
                  </a:solidFill>
                </a:rPr>
                <a:t>Key vocabulary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chemeClr val="bg1"/>
                  </a:solidFill>
                </a:rPr>
                <a:t>Common misconceptions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chemeClr val="bg1"/>
                  </a:solidFill>
                </a:rPr>
                <a:t>Possible activities &amp; evidence</a:t>
              </a:r>
            </a:p>
            <a:p>
              <a:endParaRPr lang="en-GB" i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8399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C383873-1ACC-4285-9071-305DE9E2508F}"/>
              </a:ext>
            </a:extLst>
          </p:cNvPr>
          <p:cNvSpPr txBox="1">
            <a:spLocks/>
          </p:cNvSpPr>
          <p:nvPr/>
        </p:nvSpPr>
        <p:spPr>
          <a:xfrm>
            <a:off x="648070" y="295184"/>
            <a:ext cx="10697592" cy="64008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>
                <a:solidFill>
                  <a:srgbClr val="0070C0"/>
                </a:solidFill>
              </a:rPr>
              <a:t> Year 4 – States of Matter</a:t>
            </a:r>
          </a:p>
          <a:p>
            <a:pPr marL="0" indent="0">
              <a:buNone/>
            </a:pPr>
            <a:endParaRPr lang="en-GB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35D3255-F0A5-4F6E-8307-C2ECD988BDF3}"/>
              </a:ext>
            </a:extLst>
          </p:cNvPr>
          <p:cNvSpPr/>
          <p:nvPr/>
        </p:nvSpPr>
        <p:spPr>
          <a:xfrm rot="5400000">
            <a:off x="8527472" y="3193472"/>
            <a:ext cx="6858000" cy="471056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4" name="Picture 23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0EE25CAF-C579-48C2-9CA1-CC51C2EFBD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529"/>
          <a:stretch/>
        </p:blipFill>
        <p:spPr>
          <a:xfrm>
            <a:off x="11800605" y="6481550"/>
            <a:ext cx="346945" cy="29569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9C7A6832-0ED3-4245-83DB-D3AD92D15CCB}"/>
              </a:ext>
            </a:extLst>
          </p:cNvPr>
          <p:cNvSpPr txBox="1"/>
          <p:nvPr/>
        </p:nvSpPr>
        <p:spPr>
          <a:xfrm>
            <a:off x="177916" y="6444733"/>
            <a:ext cx="470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8820719-B322-4428-9BCE-2C4D3A7F3F33}" type="slidenum">
              <a:rPr lang="en-GB" smtClean="0"/>
              <a:t>2</a:t>
            </a:fld>
            <a:endParaRPr lang="en-GB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D48CE82-8A2F-4131-8545-DF48CC325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901971"/>
              </p:ext>
            </p:extLst>
          </p:nvPr>
        </p:nvGraphicFramePr>
        <p:xfrm>
          <a:off x="813319" y="866278"/>
          <a:ext cx="10367094" cy="5164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591">
                  <a:extLst>
                    <a:ext uri="{9D8B030D-6E8A-4147-A177-3AD203B41FA5}">
                      <a16:colId xmlns:a16="http://schemas.microsoft.com/office/drawing/2014/main" val="3134297768"/>
                    </a:ext>
                  </a:extLst>
                </a:gridCol>
                <a:gridCol w="7620627">
                  <a:extLst>
                    <a:ext uri="{9D8B030D-6E8A-4147-A177-3AD203B41FA5}">
                      <a16:colId xmlns:a16="http://schemas.microsoft.com/office/drawing/2014/main" val="1702010485"/>
                    </a:ext>
                  </a:extLst>
                </a:gridCol>
                <a:gridCol w="688876">
                  <a:extLst>
                    <a:ext uri="{9D8B030D-6E8A-4147-A177-3AD203B41FA5}">
                      <a16:colId xmlns:a16="http://schemas.microsoft.com/office/drawing/2014/main" val="905426534"/>
                    </a:ext>
                  </a:extLst>
                </a:gridCol>
              </a:tblGrid>
              <a:tr h="350775">
                <a:tc>
                  <a:txBody>
                    <a:bodyPr/>
                    <a:lstStyle/>
                    <a:p>
                      <a:r>
                        <a:rPr lang="en-GB" dirty="0"/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Key 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991029"/>
                  </a:ext>
                </a:extLst>
              </a:tr>
              <a:tr h="1666182">
                <a:tc>
                  <a:txBody>
                    <a:bodyPr/>
                    <a:lstStyle/>
                    <a:p>
                      <a:r>
                        <a:rPr lang="en-GB" sz="1800" b="1" i="1" dirty="0">
                          <a:solidFill>
                            <a:schemeClr val="tx1"/>
                          </a:solidFill>
                        </a:rPr>
                        <a:t>Introduction to solids, liquids and gases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/>
                        <a:t>There are three </a:t>
                      </a:r>
                      <a:r>
                        <a:rPr lang="en-GB" sz="1700" b="1" dirty="0"/>
                        <a:t>states of matter</a:t>
                      </a:r>
                      <a:r>
                        <a:rPr lang="en-GB" sz="1700" dirty="0"/>
                        <a:t>: </a:t>
                      </a:r>
                      <a:r>
                        <a:rPr lang="en-GB" sz="1700" b="1" dirty="0"/>
                        <a:t>solid</a:t>
                      </a:r>
                      <a:r>
                        <a:rPr lang="en-GB" sz="1700" dirty="0"/>
                        <a:t>, </a:t>
                      </a:r>
                      <a:r>
                        <a:rPr lang="en-GB" sz="1700" b="1" dirty="0"/>
                        <a:t>liquid</a:t>
                      </a:r>
                      <a:r>
                        <a:rPr lang="en-GB" sz="1700" dirty="0"/>
                        <a:t> and </a:t>
                      </a:r>
                      <a:r>
                        <a:rPr lang="en-GB" sz="1700" b="1" dirty="0"/>
                        <a:t>gas</a:t>
                      </a:r>
                      <a:r>
                        <a:rPr lang="en-GB" sz="1700" dirty="0"/>
                        <a:t>.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/>
                        <a:t>A </a:t>
                      </a:r>
                      <a:r>
                        <a:rPr lang="en-GB" sz="1700" b="1" dirty="0"/>
                        <a:t>solid</a:t>
                      </a:r>
                      <a:r>
                        <a:rPr lang="en-GB" sz="1700" dirty="0"/>
                        <a:t> </a:t>
                      </a:r>
                      <a:r>
                        <a:rPr lang="en-GB" sz="1700" b="1" dirty="0"/>
                        <a:t>keeps its shape </a:t>
                      </a:r>
                      <a:r>
                        <a:rPr lang="en-GB" sz="1700" dirty="0"/>
                        <a:t>and has a </a:t>
                      </a:r>
                      <a:r>
                        <a:rPr lang="en-GB" sz="1700" b="1" dirty="0"/>
                        <a:t>fixed volume</a:t>
                      </a:r>
                      <a:r>
                        <a:rPr lang="en-GB" sz="1700" dirty="0"/>
                        <a:t>. Some solids are made up of small grains which can be poured into a heap.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dirty="0"/>
                        <a:t>A </a:t>
                      </a:r>
                      <a:r>
                        <a:rPr lang="en-GB" sz="1700" b="1" dirty="0"/>
                        <a:t>liquid</a:t>
                      </a:r>
                      <a:r>
                        <a:rPr lang="en-GB" sz="1700" dirty="0"/>
                        <a:t> has a </a:t>
                      </a:r>
                      <a:r>
                        <a:rPr lang="en-GB" sz="1700" b="1" dirty="0"/>
                        <a:t>fixed volume </a:t>
                      </a:r>
                      <a:r>
                        <a:rPr lang="en-GB" sz="1700" dirty="0"/>
                        <a:t>but </a:t>
                      </a:r>
                      <a:r>
                        <a:rPr lang="en-GB" sz="1700" b="1" dirty="0"/>
                        <a:t>changes in shape </a:t>
                      </a:r>
                      <a:r>
                        <a:rPr lang="en-GB" sz="1700" dirty="0"/>
                        <a:t>to fit the container. A liquid can be poured and keeps a level, horizontal surface.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dirty="0"/>
                        <a:t>A </a:t>
                      </a:r>
                      <a:r>
                        <a:rPr lang="en-GB" sz="1700" b="1" dirty="0"/>
                        <a:t>gas</a:t>
                      </a:r>
                      <a:r>
                        <a:rPr lang="en-GB" sz="1700" dirty="0"/>
                        <a:t> fills all available space; it has </a:t>
                      </a:r>
                      <a:r>
                        <a:rPr lang="en-GB" sz="1700" b="1" dirty="0"/>
                        <a:t>no fixed shape </a:t>
                      </a:r>
                      <a:r>
                        <a:rPr lang="en-GB" sz="1700" dirty="0"/>
                        <a:t>or </a:t>
                      </a:r>
                      <a:r>
                        <a:rPr lang="en-GB" sz="1700" b="1" dirty="0"/>
                        <a:t>volume</a:t>
                      </a:r>
                      <a:r>
                        <a:rPr lang="en-GB" sz="1700" dirty="0"/>
                        <a:t>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518273"/>
                  </a:ext>
                </a:extLst>
              </a:tr>
              <a:tr h="1403101">
                <a:tc>
                  <a:txBody>
                    <a:bodyPr/>
                    <a:lstStyle/>
                    <a:p>
                      <a:r>
                        <a:rPr lang="en-GB" sz="1800" b="1" i="1" dirty="0">
                          <a:solidFill>
                            <a:schemeClr val="tx1"/>
                          </a:solidFill>
                        </a:rPr>
                        <a:t>Exploring the properties of  liquids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/>
                        <a:t>A </a:t>
                      </a:r>
                      <a:r>
                        <a:rPr lang="en-GB" sz="1700" b="1" dirty="0"/>
                        <a:t>liquid</a:t>
                      </a:r>
                      <a:r>
                        <a:rPr lang="en-GB" sz="1700" dirty="0"/>
                        <a:t> has a </a:t>
                      </a:r>
                      <a:r>
                        <a:rPr lang="en-GB" sz="1700" b="1" dirty="0"/>
                        <a:t>fixed volume </a:t>
                      </a:r>
                      <a:r>
                        <a:rPr lang="en-GB" sz="1700" dirty="0"/>
                        <a:t>but </a:t>
                      </a:r>
                      <a:r>
                        <a:rPr lang="en-GB" sz="1700" b="1" dirty="0"/>
                        <a:t>changes in shape </a:t>
                      </a:r>
                      <a:r>
                        <a:rPr lang="en-GB" sz="1700" dirty="0"/>
                        <a:t>to fit the container. A liquid can be poured and keeps a level, horizontal surface.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dirty="0"/>
                        <a:t>Some</a:t>
                      </a:r>
                      <a:r>
                        <a:rPr lang="en-GB" sz="1700" b="1" dirty="0"/>
                        <a:t> </a:t>
                      </a:r>
                      <a:r>
                        <a:rPr lang="en-GB" sz="1700" dirty="0"/>
                        <a:t>liquids flow less easily and are slow to pour.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en-GB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863283"/>
                  </a:ext>
                </a:extLst>
              </a:tr>
              <a:tr h="17294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1" dirty="0">
                          <a:solidFill>
                            <a:schemeClr val="tx1"/>
                          </a:solidFill>
                        </a:rPr>
                        <a:t>Changes of state: investigating freezing and melting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700" b="1" dirty="0"/>
                        <a:t>Melting</a:t>
                      </a:r>
                      <a:r>
                        <a:rPr lang="en-GB" sz="1700" dirty="0"/>
                        <a:t> is a </a:t>
                      </a:r>
                      <a:r>
                        <a:rPr lang="en-GB" sz="1700" b="1" dirty="0"/>
                        <a:t>change of state </a:t>
                      </a:r>
                      <a:r>
                        <a:rPr lang="en-GB" sz="1700" dirty="0"/>
                        <a:t>from solid to liquid. </a:t>
                      </a:r>
                      <a:r>
                        <a:rPr lang="en-GB" sz="1700" b="1" dirty="0"/>
                        <a:t>Freezing</a:t>
                      </a:r>
                      <a:r>
                        <a:rPr lang="en-GB" sz="1700" dirty="0"/>
                        <a:t> is a </a:t>
                      </a:r>
                      <a:r>
                        <a:rPr lang="en-GB" sz="1700" b="1" dirty="0"/>
                        <a:t>change of state </a:t>
                      </a:r>
                      <a:r>
                        <a:rPr lang="en-GB" sz="1700" dirty="0"/>
                        <a:t>from liquid to solid. </a:t>
                      </a:r>
                    </a:p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The temperature a liquid freezes at is called its </a:t>
                      </a: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freezing point</a:t>
                      </a: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The </a:t>
                      </a: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freezing point </a:t>
                      </a: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of water is 0</a:t>
                      </a:r>
                      <a:r>
                        <a:rPr lang="en-GB" sz="1700" baseline="30000" dirty="0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C. </a:t>
                      </a:r>
                      <a:endParaRPr lang="en-GB" sz="1700" dirty="0">
                        <a:solidFill>
                          <a:srgbClr val="FF0000"/>
                        </a:solidFill>
                      </a:endParaRPr>
                    </a:p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Different substances have different freezing points.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7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3376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3889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C383873-1ACC-4285-9071-305DE9E2508F}"/>
              </a:ext>
            </a:extLst>
          </p:cNvPr>
          <p:cNvSpPr txBox="1">
            <a:spLocks/>
          </p:cNvSpPr>
          <p:nvPr/>
        </p:nvSpPr>
        <p:spPr>
          <a:xfrm>
            <a:off x="648070" y="295184"/>
            <a:ext cx="10697592" cy="64008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>
                <a:solidFill>
                  <a:srgbClr val="0070C0"/>
                </a:solidFill>
              </a:rPr>
              <a:t> Year 4 – States of Matter</a:t>
            </a:r>
          </a:p>
          <a:p>
            <a:pPr marL="0" indent="0">
              <a:buNone/>
            </a:pPr>
            <a:endParaRPr lang="en-GB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35D3255-F0A5-4F6E-8307-C2ECD988BDF3}"/>
              </a:ext>
            </a:extLst>
          </p:cNvPr>
          <p:cNvSpPr/>
          <p:nvPr/>
        </p:nvSpPr>
        <p:spPr>
          <a:xfrm rot="5400000">
            <a:off x="8527472" y="3193472"/>
            <a:ext cx="6858000" cy="471056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4" name="Picture 23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0EE25CAF-C579-48C2-9CA1-CC51C2EFBD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529"/>
          <a:stretch/>
        </p:blipFill>
        <p:spPr>
          <a:xfrm>
            <a:off x="11800605" y="6481550"/>
            <a:ext cx="346945" cy="29569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9C7A6832-0ED3-4245-83DB-D3AD92D15CCB}"/>
              </a:ext>
            </a:extLst>
          </p:cNvPr>
          <p:cNvSpPr txBox="1"/>
          <p:nvPr/>
        </p:nvSpPr>
        <p:spPr>
          <a:xfrm>
            <a:off x="177916" y="6444733"/>
            <a:ext cx="470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8820719-B322-4428-9BCE-2C4D3A7F3F33}" type="slidenum">
              <a:rPr lang="en-GB" smtClean="0"/>
              <a:t>3</a:t>
            </a:fld>
            <a:endParaRPr lang="en-GB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D48CE82-8A2F-4131-8545-DF48CC325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006300"/>
              </p:ext>
            </p:extLst>
          </p:nvPr>
        </p:nvGraphicFramePr>
        <p:xfrm>
          <a:off x="813319" y="866279"/>
          <a:ext cx="10367094" cy="5703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591">
                  <a:extLst>
                    <a:ext uri="{9D8B030D-6E8A-4147-A177-3AD203B41FA5}">
                      <a16:colId xmlns:a16="http://schemas.microsoft.com/office/drawing/2014/main" val="3134297768"/>
                    </a:ext>
                  </a:extLst>
                </a:gridCol>
                <a:gridCol w="7620627">
                  <a:extLst>
                    <a:ext uri="{9D8B030D-6E8A-4147-A177-3AD203B41FA5}">
                      <a16:colId xmlns:a16="http://schemas.microsoft.com/office/drawing/2014/main" val="1702010485"/>
                    </a:ext>
                  </a:extLst>
                </a:gridCol>
                <a:gridCol w="688876">
                  <a:extLst>
                    <a:ext uri="{9D8B030D-6E8A-4147-A177-3AD203B41FA5}">
                      <a16:colId xmlns:a16="http://schemas.microsoft.com/office/drawing/2014/main" val="905426534"/>
                    </a:ext>
                  </a:extLst>
                </a:gridCol>
              </a:tblGrid>
              <a:tr h="359202">
                <a:tc>
                  <a:txBody>
                    <a:bodyPr/>
                    <a:lstStyle/>
                    <a:p>
                      <a:r>
                        <a:rPr lang="en-GB" dirty="0"/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Key 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991029"/>
                  </a:ext>
                </a:extLst>
              </a:tr>
              <a:tr h="1706209">
                <a:tc>
                  <a:txBody>
                    <a:bodyPr/>
                    <a:lstStyle/>
                    <a:p>
                      <a:r>
                        <a:rPr lang="en-GB" sz="1800" b="1" i="1" dirty="0">
                          <a:solidFill>
                            <a:schemeClr val="tx1"/>
                          </a:solidFill>
                        </a:rPr>
                        <a:t>Changes of state: comparing boiling and evaporation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Boiling</a:t>
                      </a: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 and </a:t>
                      </a: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evaporation</a:t>
                      </a: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 are both a </a:t>
                      </a: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change of state </a:t>
                      </a: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from liquid to gas.</a:t>
                      </a:r>
                    </a:p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Boiling </a:t>
                      </a: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happens </a:t>
                      </a: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at a specific temperature </a:t>
                      </a: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and bubbles of the gas can be seen inside the liquid. Water boils when it is heated to 100</a:t>
                      </a:r>
                      <a:r>
                        <a:rPr lang="en-GB" sz="1700" baseline="30000" dirty="0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C. </a:t>
                      </a:r>
                    </a:p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Evaporation</a:t>
                      </a: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 happens </a:t>
                      </a: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at any temperature </a:t>
                      </a: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and only at the surface of the liquid. It happens more quickly if the temperature is higher, the liquid has a larger surface area or it is windy. </a:t>
                      </a:r>
                      <a:endParaRPr lang="en-GB" sz="17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518273"/>
                  </a:ext>
                </a:extLst>
              </a:tr>
              <a:tr h="1975610">
                <a:tc>
                  <a:txBody>
                    <a:bodyPr/>
                    <a:lstStyle/>
                    <a:p>
                      <a:r>
                        <a:rPr lang="en-GB" sz="1800" b="1" i="1" dirty="0">
                          <a:solidFill>
                            <a:schemeClr val="tx1"/>
                          </a:solidFill>
                        </a:rPr>
                        <a:t>Understanding evaporation, condensation and the water cycle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The </a:t>
                      </a: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water cycle </a:t>
                      </a: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is an example of </a:t>
                      </a: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evaporation</a:t>
                      </a: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 and </a:t>
                      </a: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condensation</a:t>
                      </a: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Water at the surface of seas, lakes and rivers </a:t>
                      </a: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evaporates </a:t>
                      </a: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into water vapour, a gas. </a:t>
                      </a:r>
                    </a:p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Water vapour rises and cools. It </a:t>
                      </a: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condenses</a:t>
                      </a: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 back into liquid water droplets which form clouds. </a:t>
                      </a:r>
                    </a:p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When the water droplets in a cloud get too heavy, they fall as rain, sleet or snow. This is known as </a:t>
                      </a:r>
                      <a:r>
                        <a:rPr lang="en-GB" sz="1700" b="1" dirty="0">
                          <a:solidFill>
                            <a:schemeClr val="tx1"/>
                          </a:solidFill>
                        </a:rPr>
                        <a:t>precipitation</a:t>
                      </a:r>
                      <a:r>
                        <a:rPr lang="en-GB" sz="1700" dirty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GB" sz="1700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863283"/>
                  </a:ext>
                </a:extLst>
              </a:tr>
              <a:tr h="1655516">
                <a:tc>
                  <a:txBody>
                    <a:bodyPr/>
                    <a:lstStyle/>
                    <a:p>
                      <a:r>
                        <a:rPr lang="en-GB" b="1" i="1" dirty="0">
                          <a:solidFill>
                            <a:schemeClr val="tx1"/>
                          </a:solidFill>
                        </a:rPr>
                        <a:t>Exploring the properties of gases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en-GB" sz="17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gas</a:t>
                      </a:r>
                      <a:r>
                        <a:rPr lang="en-GB" sz="17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fills all available space; it has no fixed shape or volume.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Many gases are </a:t>
                      </a:r>
                      <a:r>
                        <a:rPr lang="en-GB" sz="17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invisible</a:t>
                      </a:r>
                      <a:r>
                        <a:rPr lang="en-GB" sz="17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gas has a mass, so its weight can be measured.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7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gas can be squashed or </a:t>
                      </a:r>
                      <a:r>
                        <a:rPr lang="en-GB" sz="17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compressed</a:t>
                      </a:r>
                      <a:r>
                        <a:rPr lang="en-GB" sz="17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into a smaller space.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3376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9211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7F61F-CA84-48FC-923C-C18F5755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States of matter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5BB7E4-5010-4AED-94E3-9DA2E07AB4F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378E5E1-2CB7-4E78-9DCC-07AB18866500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F161EA-2DD3-4E66-9DB5-68706A8F5E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98484" y="557939"/>
            <a:ext cx="10515484" cy="387672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Introduction to solids, liquids and gases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25636A-B5B7-492C-BB81-DF5FAB2B165E}"/>
              </a:ext>
            </a:extLst>
          </p:cNvPr>
          <p:cNvSpPr txBox="1">
            <a:spLocks/>
          </p:cNvSpPr>
          <p:nvPr/>
        </p:nvSpPr>
        <p:spPr>
          <a:xfrm>
            <a:off x="838200" y="1644140"/>
            <a:ext cx="5181600" cy="327408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GB" sz="1700" dirty="0"/>
              <a:t>Key Learning</a:t>
            </a:r>
          </a:p>
          <a:p>
            <a:pPr>
              <a:lnSpc>
                <a:spcPct val="100000"/>
              </a:lnSpc>
            </a:pPr>
            <a:r>
              <a:rPr lang="en-GB" sz="1700" dirty="0"/>
              <a:t>There are three </a:t>
            </a:r>
            <a:r>
              <a:rPr lang="en-GB" sz="1700" b="1" dirty="0"/>
              <a:t>states of matter</a:t>
            </a:r>
            <a:r>
              <a:rPr lang="en-GB" sz="1700" dirty="0"/>
              <a:t>: </a:t>
            </a:r>
            <a:r>
              <a:rPr lang="en-GB" sz="1700" b="1" dirty="0"/>
              <a:t>solid</a:t>
            </a:r>
            <a:r>
              <a:rPr lang="en-GB" sz="1700" dirty="0"/>
              <a:t>, </a:t>
            </a:r>
            <a:r>
              <a:rPr lang="en-GB" sz="1700" b="1" dirty="0"/>
              <a:t>liquid</a:t>
            </a:r>
            <a:r>
              <a:rPr lang="en-GB" sz="1700" dirty="0"/>
              <a:t> and </a:t>
            </a:r>
            <a:r>
              <a:rPr lang="en-GB" sz="1700" b="1" dirty="0"/>
              <a:t>gas</a:t>
            </a:r>
            <a:r>
              <a:rPr lang="en-GB" sz="1700" dirty="0"/>
              <a:t>.</a:t>
            </a:r>
          </a:p>
          <a:p>
            <a:pPr>
              <a:lnSpc>
                <a:spcPct val="100000"/>
              </a:lnSpc>
            </a:pPr>
            <a:r>
              <a:rPr lang="en-GB" sz="1700" dirty="0"/>
              <a:t>A </a:t>
            </a:r>
            <a:r>
              <a:rPr lang="en-GB" sz="1700" b="1" dirty="0"/>
              <a:t>solid</a:t>
            </a:r>
            <a:r>
              <a:rPr lang="en-GB" sz="1700" dirty="0"/>
              <a:t> </a:t>
            </a:r>
            <a:r>
              <a:rPr lang="en-GB" sz="1700" b="1" dirty="0"/>
              <a:t>keeps its shape </a:t>
            </a:r>
            <a:r>
              <a:rPr lang="en-GB" sz="1700" dirty="0"/>
              <a:t>and has a </a:t>
            </a:r>
            <a:r>
              <a:rPr lang="en-GB" sz="1700" b="1" dirty="0"/>
              <a:t>fixed volume</a:t>
            </a:r>
            <a:r>
              <a:rPr lang="en-GB" sz="1700" dirty="0"/>
              <a:t>. Some solids are made up of small grains which can be poured into a heap. </a:t>
            </a:r>
          </a:p>
          <a:p>
            <a:pPr>
              <a:lnSpc>
                <a:spcPct val="100000"/>
              </a:lnSpc>
            </a:pPr>
            <a:r>
              <a:rPr lang="en-GB" sz="1700" dirty="0"/>
              <a:t>A </a:t>
            </a:r>
            <a:r>
              <a:rPr lang="en-GB" sz="1700" b="1" dirty="0"/>
              <a:t>gas</a:t>
            </a:r>
            <a:r>
              <a:rPr lang="en-GB" sz="1700" dirty="0"/>
              <a:t> fills all available space; it has </a:t>
            </a:r>
            <a:r>
              <a:rPr lang="en-GB" sz="1700" b="1" dirty="0"/>
              <a:t>no fixed shape </a:t>
            </a:r>
            <a:r>
              <a:rPr lang="en-GB" sz="1700" dirty="0"/>
              <a:t>or </a:t>
            </a:r>
            <a:r>
              <a:rPr lang="en-GB" sz="1700" b="1" dirty="0"/>
              <a:t>volume</a:t>
            </a:r>
            <a:r>
              <a:rPr lang="en-GB" sz="1700" dirty="0"/>
              <a:t>. </a:t>
            </a:r>
          </a:p>
          <a:p>
            <a:pPr>
              <a:lnSpc>
                <a:spcPct val="100000"/>
              </a:lnSpc>
            </a:pPr>
            <a:r>
              <a:rPr lang="en-GB" sz="1700" dirty="0"/>
              <a:t>A </a:t>
            </a:r>
            <a:r>
              <a:rPr lang="en-GB" sz="1700" b="1" dirty="0"/>
              <a:t>liquid</a:t>
            </a:r>
            <a:r>
              <a:rPr lang="en-GB" sz="1700" dirty="0"/>
              <a:t> has a </a:t>
            </a:r>
            <a:r>
              <a:rPr lang="en-GB" sz="1700" b="1" dirty="0"/>
              <a:t>fixed volume </a:t>
            </a:r>
            <a:r>
              <a:rPr lang="en-GB" sz="1700" dirty="0"/>
              <a:t>but </a:t>
            </a:r>
            <a:r>
              <a:rPr lang="en-GB" sz="1700" b="1" dirty="0"/>
              <a:t>changes in shape </a:t>
            </a:r>
            <a:r>
              <a:rPr lang="en-GB" sz="1700" dirty="0"/>
              <a:t>to fit the container. A liquid can be poured and keeps a level, horizontal surface. </a:t>
            </a:r>
          </a:p>
          <a:p>
            <a:pPr marL="285750" indent="-285750"/>
            <a:endParaRPr lang="en-GB" sz="2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A0C3EB-047A-46DE-8E70-CE2935951BF1}"/>
              </a:ext>
            </a:extLst>
          </p:cNvPr>
          <p:cNvSpPr txBox="1">
            <a:spLocks/>
          </p:cNvSpPr>
          <p:nvPr/>
        </p:nvSpPr>
        <p:spPr>
          <a:xfrm>
            <a:off x="838198" y="5033639"/>
            <a:ext cx="5181600" cy="114332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GB" sz="1700" dirty="0"/>
              <a:t>I can…</a:t>
            </a:r>
          </a:p>
          <a:p>
            <a:pPr>
              <a:lnSpc>
                <a:spcPct val="100000"/>
              </a:lnSpc>
            </a:pPr>
            <a:r>
              <a:rPr lang="en-GB" sz="17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classify a range of objects and materials as solids, liquids or gases.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 </a:t>
            </a:r>
            <a:endParaRPr lang="en-GB" sz="2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A2DF2BE-4D15-49DB-89B6-ED5A16E80E1E}"/>
              </a:ext>
            </a:extLst>
          </p:cNvPr>
          <p:cNvSpPr txBox="1">
            <a:spLocks/>
          </p:cNvSpPr>
          <p:nvPr/>
        </p:nvSpPr>
        <p:spPr>
          <a:xfrm>
            <a:off x="6141599" y="1644140"/>
            <a:ext cx="5181600" cy="45328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b="1" dirty="0">
                <a:solidFill>
                  <a:srgbClr val="0070C0"/>
                </a:solidFill>
              </a:rPr>
              <a:t>Activities and websites</a:t>
            </a:r>
          </a:p>
          <a:p>
            <a:r>
              <a:rPr lang="en-GB" sz="1800" b="1" dirty="0">
                <a:solidFill>
                  <a:schemeClr val="tx1"/>
                </a:solidFill>
              </a:rPr>
              <a:t>Exploring prior knowledge about solids and liquids.</a:t>
            </a:r>
          </a:p>
          <a:p>
            <a:pPr marL="0" indent="0">
              <a:buNone/>
            </a:pPr>
            <a:r>
              <a:rPr lang="en-GB" sz="1800" dirty="0">
                <a:hlinkClick r:id="rId2"/>
              </a:rPr>
              <a:t>https://www.bbc.co.uk/bitesize/clips/zv4rkqt</a:t>
            </a:r>
            <a:endParaRPr lang="en-GB" sz="1800" dirty="0"/>
          </a:p>
          <a:p>
            <a:r>
              <a:rPr lang="en-GB" sz="1800" b="1" dirty="0">
                <a:solidFill>
                  <a:schemeClr val="tx1"/>
                </a:solidFill>
              </a:rPr>
              <a:t>Comparing the properties of solids, liquids and gases.</a:t>
            </a:r>
          </a:p>
          <a:p>
            <a:pPr marL="0" indent="0">
              <a:buNone/>
            </a:pPr>
            <a:r>
              <a:rPr lang="en-GB" sz="1800" dirty="0">
                <a:hlinkClick r:id="rId3"/>
              </a:rPr>
              <a:t>https://www.bbc.co.uk/bitesize/clips/zrdkjxs</a:t>
            </a:r>
            <a:endParaRPr lang="en-GB" sz="1800" dirty="0"/>
          </a:p>
          <a:p>
            <a:pPr marL="0" indent="0">
              <a:buNone/>
            </a:pPr>
            <a:r>
              <a:rPr lang="en-GB" sz="1800" dirty="0">
                <a:solidFill>
                  <a:schemeClr val="tx1"/>
                </a:solidFill>
                <a:hlinkClick r:id="rId4"/>
              </a:rPr>
              <a:t>https://www.bbc.co.uk/bitesize/topics/zkgg87h/articles/zsgwwxs</a:t>
            </a:r>
            <a:endParaRPr lang="en-GB" sz="1800" dirty="0">
              <a:solidFill>
                <a:schemeClr val="tx1"/>
              </a:solidFill>
            </a:endParaRPr>
          </a:p>
          <a:p>
            <a:r>
              <a:rPr lang="en-GB" sz="1800" b="1" dirty="0">
                <a:solidFill>
                  <a:schemeClr val="tx1"/>
                </a:solidFill>
              </a:rPr>
              <a:t>Classifying a range of objects as solids, liquids or gases using a Venn diagram.</a:t>
            </a:r>
          </a:p>
          <a:p>
            <a:pPr marL="0" indent="0">
              <a:buNone/>
            </a:pPr>
            <a:r>
              <a:rPr lang="en-GB" sz="1800" i="1" dirty="0">
                <a:solidFill>
                  <a:schemeClr val="tx1"/>
                </a:solidFill>
              </a:rPr>
              <a:t>Additional activity to explore solids, liquids and gases in fruits and vegetables</a:t>
            </a:r>
            <a:r>
              <a:rPr lang="en-GB" sz="2000" i="1" dirty="0">
                <a:solidFill>
                  <a:schemeClr val="tx1"/>
                </a:solidFill>
              </a:rPr>
              <a:t>. </a:t>
            </a:r>
            <a:r>
              <a:rPr lang="en-GB" sz="1200" u="sng" dirty="0">
                <a:hlinkClick r:id="rId5"/>
              </a:rPr>
              <a:t>https://pstt.org.uk/application/files/1115/8694/0466/4._SINK_OR_SWIM.pdf</a:t>
            </a:r>
            <a:endParaRPr lang="en-GB" sz="1200" u="sng" dirty="0"/>
          </a:p>
          <a:p>
            <a:pPr marL="0" indent="0">
              <a:buNone/>
            </a:pPr>
            <a:endParaRPr lang="en-GB" sz="2000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2" name="Picture 11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34D7BA0E-C4F0-4180-9FD9-57EDACD8C0B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98" y="57506"/>
            <a:ext cx="1080518" cy="1080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651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7F61F-CA84-48FC-923C-C18F5755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States of matter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5BB7E4-5010-4AED-94E3-9DA2E07AB4F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378E5E1-2CB7-4E78-9DCC-07AB18866500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F161EA-2DD3-4E66-9DB5-68706A8F5E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98484" y="557939"/>
            <a:ext cx="10515484" cy="387672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Exploring the properties of liquids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25636A-B5B7-492C-BB81-DF5FAB2B165E}"/>
              </a:ext>
            </a:extLst>
          </p:cNvPr>
          <p:cNvSpPr txBox="1">
            <a:spLocks/>
          </p:cNvSpPr>
          <p:nvPr/>
        </p:nvSpPr>
        <p:spPr>
          <a:xfrm>
            <a:off x="838200" y="1644141"/>
            <a:ext cx="5181600" cy="282132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GB" sz="2200" dirty="0"/>
              <a:t>Key Learning</a:t>
            </a:r>
          </a:p>
          <a:p>
            <a:pPr marL="285750" indent="-285750">
              <a:lnSpc>
                <a:spcPct val="100000"/>
              </a:lnSpc>
            </a:pPr>
            <a:r>
              <a:rPr lang="en-GB" sz="2200" dirty="0"/>
              <a:t>A </a:t>
            </a:r>
            <a:r>
              <a:rPr lang="en-GB" sz="2200" b="1" dirty="0"/>
              <a:t>liquid</a:t>
            </a:r>
            <a:r>
              <a:rPr lang="en-GB" sz="2200" dirty="0"/>
              <a:t> has a </a:t>
            </a:r>
            <a:r>
              <a:rPr lang="en-GB" sz="2200" b="1" dirty="0"/>
              <a:t>fixed volume </a:t>
            </a:r>
            <a:r>
              <a:rPr lang="en-GB" sz="2200" dirty="0"/>
              <a:t>but </a:t>
            </a:r>
            <a:r>
              <a:rPr lang="en-GB" sz="2200" b="1" dirty="0"/>
              <a:t>changes in shape </a:t>
            </a:r>
            <a:r>
              <a:rPr lang="en-GB" sz="2200" dirty="0"/>
              <a:t>to fit the container. A liquid can be poured and keeps a level, horizontal surface. </a:t>
            </a:r>
          </a:p>
          <a:p>
            <a:pPr marL="285750" indent="-285750">
              <a:lnSpc>
                <a:spcPct val="100000"/>
              </a:lnSpc>
            </a:pPr>
            <a:r>
              <a:rPr lang="en-GB" sz="2200" dirty="0"/>
              <a:t>Some</a:t>
            </a:r>
            <a:r>
              <a:rPr lang="en-GB" sz="2200" b="1" dirty="0"/>
              <a:t> </a:t>
            </a:r>
            <a:r>
              <a:rPr lang="en-GB" sz="2200" dirty="0"/>
              <a:t>liquids flow less easily and are slow to pour.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A0C3EB-047A-46DE-8E70-CE2935951BF1}"/>
              </a:ext>
            </a:extLst>
          </p:cNvPr>
          <p:cNvSpPr txBox="1">
            <a:spLocks/>
          </p:cNvSpPr>
          <p:nvPr/>
        </p:nvSpPr>
        <p:spPr>
          <a:xfrm>
            <a:off x="838198" y="4545367"/>
            <a:ext cx="5181600" cy="163159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200" dirty="0"/>
              <a:t>I can…</a:t>
            </a:r>
          </a:p>
          <a:p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describe the properties of liquids.</a:t>
            </a:r>
          </a:p>
          <a:p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compare the thickness of different liquids.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 </a:t>
            </a:r>
            <a:endParaRPr lang="en-GB" sz="2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A2DF2BE-4D15-49DB-89B6-ED5A16E80E1E}"/>
              </a:ext>
            </a:extLst>
          </p:cNvPr>
          <p:cNvSpPr txBox="1">
            <a:spLocks/>
          </p:cNvSpPr>
          <p:nvPr/>
        </p:nvSpPr>
        <p:spPr>
          <a:xfrm>
            <a:off x="6141599" y="1644140"/>
            <a:ext cx="5181600" cy="45328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b="1" dirty="0">
                <a:solidFill>
                  <a:srgbClr val="0070C0"/>
                </a:solidFill>
              </a:rPr>
              <a:t>Activities and websites</a:t>
            </a:r>
          </a:p>
          <a:p>
            <a:r>
              <a:rPr lang="en-GB" sz="1800" b="1" dirty="0">
                <a:solidFill>
                  <a:schemeClr val="tx1"/>
                </a:solidFill>
              </a:rPr>
              <a:t>Exploring the properties of liquids.</a:t>
            </a:r>
          </a:p>
          <a:p>
            <a:r>
              <a:rPr lang="en-GB" sz="1800" b="1" dirty="0">
                <a:solidFill>
                  <a:schemeClr val="tx1"/>
                </a:solidFill>
              </a:rPr>
              <a:t>Investigating the thickness of different liquids.</a:t>
            </a:r>
          </a:p>
          <a:p>
            <a:pPr marL="0" indent="0">
              <a:buNone/>
            </a:pPr>
            <a:r>
              <a:rPr lang="en-GB" sz="1800" u="sng" dirty="0">
                <a:hlinkClick r:id="rId2"/>
              </a:rPr>
              <a:t>https://www.youtube.com/watch?time_continue=1&amp;v=m3dzLaZKmDE&amp;feature=emb_logo</a:t>
            </a:r>
            <a:endParaRPr lang="en-GB" sz="1800" u="sng" dirty="0"/>
          </a:p>
          <a:p>
            <a:r>
              <a:rPr lang="en-GB" sz="1800" i="1" dirty="0">
                <a:solidFill>
                  <a:schemeClr val="tx1"/>
                </a:solidFill>
              </a:rPr>
              <a:t>Additional optional activities to find out more about floating and sinking in different liquids.</a:t>
            </a:r>
          </a:p>
          <a:p>
            <a:pPr marL="0" indent="0">
              <a:buNone/>
            </a:pPr>
            <a:r>
              <a:rPr lang="en-GB" sz="1800" dirty="0">
                <a:hlinkClick r:id="rId3"/>
              </a:rPr>
              <a:t>https://pstt.org.uk/application/files/6115/8633/7142/3._EGG-CITING_SCIENCE.pdf</a:t>
            </a:r>
            <a:endParaRPr lang="en-GB" sz="1800" dirty="0"/>
          </a:p>
          <a:p>
            <a:pPr marL="0" indent="0">
              <a:buNone/>
            </a:pPr>
            <a:r>
              <a:rPr lang="en-GB" sz="1800" u="sng" dirty="0">
                <a:hlinkClick r:id="rId4"/>
              </a:rPr>
              <a:t>https://www.youtube.com/watch?time_continue=30&amp;v=QwCgPkPrA-A&amp;feature=emb_logo</a:t>
            </a:r>
            <a:endParaRPr lang="en-GB" sz="1800" u="sng" dirty="0"/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2" name="Picture 11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34D7BA0E-C4F0-4180-9FD9-57EDACD8C0B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98" y="57506"/>
            <a:ext cx="1080518" cy="1080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110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7F61F-CA84-48FC-923C-C18F5755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States of matter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5BB7E4-5010-4AED-94E3-9DA2E07AB4F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378E5E1-2CB7-4E78-9DCC-07AB18866500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F161EA-2DD3-4E66-9DB5-68706A8F5E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98484" y="557939"/>
            <a:ext cx="10515484" cy="387672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Changes of state: investigating freezing and melting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25636A-B5B7-492C-BB81-DF5FAB2B165E}"/>
              </a:ext>
            </a:extLst>
          </p:cNvPr>
          <p:cNvSpPr txBox="1">
            <a:spLocks/>
          </p:cNvSpPr>
          <p:nvPr/>
        </p:nvSpPr>
        <p:spPr>
          <a:xfrm>
            <a:off x="838200" y="1644141"/>
            <a:ext cx="5181600" cy="30764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200" dirty="0"/>
              <a:t>Key Learning</a:t>
            </a:r>
          </a:p>
          <a:p>
            <a:pPr marL="285750" lvl="0" indent="-285750">
              <a:lnSpc>
                <a:spcPct val="110000"/>
              </a:lnSpc>
              <a:spcBef>
                <a:spcPts val="0"/>
              </a:spcBef>
              <a:defRPr/>
            </a:pPr>
            <a:r>
              <a:rPr lang="en-GB" sz="2000" b="1" dirty="0"/>
              <a:t>Melting</a:t>
            </a:r>
            <a:r>
              <a:rPr lang="en-GB" sz="2000" dirty="0"/>
              <a:t> is a </a:t>
            </a:r>
            <a:r>
              <a:rPr lang="en-GB" sz="2000" b="1" dirty="0"/>
              <a:t>change of state </a:t>
            </a:r>
            <a:r>
              <a:rPr lang="en-GB" sz="2000" dirty="0"/>
              <a:t>from solid to liquid. </a:t>
            </a:r>
            <a:r>
              <a:rPr lang="en-GB" sz="2000" b="1" dirty="0"/>
              <a:t>Freezing</a:t>
            </a:r>
            <a:r>
              <a:rPr lang="en-GB" sz="2000" dirty="0"/>
              <a:t> is a </a:t>
            </a:r>
            <a:r>
              <a:rPr lang="en-GB" sz="2000" b="1" dirty="0"/>
              <a:t>change of state </a:t>
            </a:r>
            <a:r>
              <a:rPr lang="en-GB" sz="2000" dirty="0"/>
              <a:t>from liquid to solid. </a:t>
            </a:r>
          </a:p>
          <a:p>
            <a:pPr marL="285750" lvl="0" indent="-285750">
              <a:lnSpc>
                <a:spcPct val="110000"/>
              </a:lnSpc>
              <a:spcBef>
                <a:spcPts val="0"/>
              </a:spcBef>
              <a:defRPr/>
            </a:pPr>
            <a:r>
              <a:rPr lang="en-GB" sz="2000" dirty="0">
                <a:solidFill>
                  <a:schemeClr val="tx1"/>
                </a:solidFill>
              </a:rPr>
              <a:t>The temperature a liquid freezes at is called its </a:t>
            </a:r>
            <a:r>
              <a:rPr lang="en-GB" sz="2000" b="1" dirty="0">
                <a:solidFill>
                  <a:schemeClr val="tx1"/>
                </a:solidFill>
              </a:rPr>
              <a:t>freezing point</a:t>
            </a:r>
            <a:r>
              <a:rPr lang="en-GB" sz="2000" dirty="0">
                <a:solidFill>
                  <a:schemeClr val="tx1"/>
                </a:solidFill>
              </a:rPr>
              <a:t>. The </a:t>
            </a:r>
            <a:r>
              <a:rPr lang="en-GB" sz="2000" b="1" dirty="0">
                <a:solidFill>
                  <a:schemeClr val="tx1"/>
                </a:solidFill>
              </a:rPr>
              <a:t>freezing point </a:t>
            </a:r>
            <a:r>
              <a:rPr lang="en-GB" sz="2000" dirty="0">
                <a:solidFill>
                  <a:schemeClr val="tx1"/>
                </a:solidFill>
              </a:rPr>
              <a:t>of water is 0</a:t>
            </a:r>
            <a:r>
              <a:rPr lang="en-GB" sz="2000" baseline="30000" dirty="0">
                <a:solidFill>
                  <a:schemeClr val="tx1"/>
                </a:solidFill>
              </a:rPr>
              <a:t>o</a:t>
            </a:r>
            <a:r>
              <a:rPr lang="en-GB" sz="2000" dirty="0">
                <a:solidFill>
                  <a:schemeClr val="tx1"/>
                </a:solidFill>
              </a:rPr>
              <a:t>C. </a:t>
            </a:r>
            <a:endParaRPr lang="en-GB" sz="2000" dirty="0">
              <a:solidFill>
                <a:srgbClr val="FF0000"/>
              </a:solidFill>
            </a:endParaRPr>
          </a:p>
          <a:p>
            <a:pPr marL="285750" lvl="0" indent="-285750">
              <a:lnSpc>
                <a:spcPct val="110000"/>
              </a:lnSpc>
              <a:spcBef>
                <a:spcPts val="0"/>
              </a:spcBef>
              <a:defRPr/>
            </a:pPr>
            <a:r>
              <a:rPr lang="en-GB" sz="2000" dirty="0">
                <a:solidFill>
                  <a:schemeClr val="tx1"/>
                </a:solidFill>
              </a:rPr>
              <a:t>Different substances have different freezing points.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A0C3EB-047A-46DE-8E70-CE2935951BF1}"/>
              </a:ext>
            </a:extLst>
          </p:cNvPr>
          <p:cNvSpPr txBox="1">
            <a:spLocks/>
          </p:cNvSpPr>
          <p:nvPr/>
        </p:nvSpPr>
        <p:spPr>
          <a:xfrm>
            <a:off x="838198" y="4864963"/>
            <a:ext cx="5181600" cy="131199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200" dirty="0"/>
              <a:t>I can…</a:t>
            </a:r>
          </a:p>
          <a:p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compare ice and other frozen liquids.</a:t>
            </a:r>
          </a:p>
          <a:p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observe how different solids melt.</a:t>
            </a:r>
          </a:p>
          <a:p>
            <a:pPr marL="0" indent="0">
              <a:buNone/>
            </a:pPr>
            <a:endParaRPr lang="en-GB" sz="2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 </a:t>
            </a:r>
            <a:endParaRPr lang="en-GB" sz="2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A2DF2BE-4D15-49DB-89B6-ED5A16E80E1E}"/>
              </a:ext>
            </a:extLst>
          </p:cNvPr>
          <p:cNvSpPr txBox="1">
            <a:spLocks/>
          </p:cNvSpPr>
          <p:nvPr/>
        </p:nvSpPr>
        <p:spPr>
          <a:xfrm>
            <a:off x="6141599" y="1644140"/>
            <a:ext cx="5181600" cy="45328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b="1" dirty="0">
                <a:solidFill>
                  <a:srgbClr val="0070C0"/>
                </a:solidFill>
              </a:rPr>
              <a:t>Activities and websites</a:t>
            </a:r>
          </a:p>
          <a:p>
            <a:r>
              <a:rPr lang="en-GB" sz="1800" b="1" dirty="0">
                <a:solidFill>
                  <a:schemeClr val="tx1"/>
                </a:solidFill>
              </a:rPr>
              <a:t>Exploring prior knowledge about melting and freezing.</a:t>
            </a:r>
          </a:p>
          <a:p>
            <a:pPr marL="0" indent="0">
              <a:buNone/>
            </a:pPr>
            <a:r>
              <a:rPr lang="en-GB" sz="1800" dirty="0">
                <a:hlinkClick r:id="rId2"/>
              </a:rPr>
              <a:t>https://www.bbc.co.uk/bitesize/topics/zkgg87h/articles/z9ck9qt</a:t>
            </a:r>
            <a:r>
              <a:rPr lang="en-GB" sz="1800" i="1" dirty="0">
                <a:solidFill>
                  <a:schemeClr val="tx1"/>
                </a:solidFill>
              </a:rPr>
              <a:t> </a:t>
            </a:r>
          </a:p>
          <a:p>
            <a:r>
              <a:rPr lang="en-GB" sz="1800" b="1" dirty="0">
                <a:solidFill>
                  <a:schemeClr val="tx1"/>
                </a:solidFill>
              </a:rPr>
              <a:t>Observing how different liquids freeze and melt.</a:t>
            </a:r>
          </a:p>
          <a:p>
            <a:pPr marL="0" indent="0">
              <a:buNone/>
            </a:pPr>
            <a:r>
              <a:rPr lang="en-GB" sz="1800" u="sng" dirty="0">
                <a:hlinkClick r:id="rId3"/>
              </a:rPr>
              <a:t>https://pstt.org.uk/application/files/9315/8513/5527/1._Science_with_Ice.pdf</a:t>
            </a:r>
            <a:endParaRPr lang="en-GB" sz="1800" u="sng" dirty="0"/>
          </a:p>
          <a:p>
            <a:r>
              <a:rPr lang="en-GB" sz="1800" i="1" dirty="0">
                <a:solidFill>
                  <a:schemeClr val="tx1"/>
                </a:solidFill>
              </a:rPr>
              <a:t>Optional further activity investigating melting.</a:t>
            </a:r>
          </a:p>
          <a:p>
            <a:r>
              <a:rPr lang="en-GB" sz="1800" i="1" dirty="0">
                <a:solidFill>
                  <a:schemeClr val="tx1"/>
                </a:solidFill>
              </a:rPr>
              <a:t>Optional activity to find out more about melting different types of chocolate.</a:t>
            </a:r>
          </a:p>
          <a:p>
            <a:pPr marL="0" indent="0">
              <a:buNone/>
            </a:pPr>
            <a:r>
              <a:rPr lang="en-GB" sz="1600" dirty="0">
                <a:hlinkClick r:id="rId4"/>
              </a:rPr>
              <a:t>https://www.youtube.com/watch?v=OnE_84GtPdU&amp;list=PLg7f-TkW11iV563gfcXjRlafm2jlklQOc&amp;index=12&amp;t=0s</a:t>
            </a:r>
            <a:endParaRPr lang="en-GB" sz="1600" dirty="0"/>
          </a:p>
          <a:p>
            <a:pPr marL="0" indent="0">
              <a:buNone/>
            </a:pPr>
            <a:r>
              <a:rPr lang="en-GB" sz="1600" dirty="0">
                <a:hlinkClick r:id="rId5"/>
              </a:rPr>
              <a:t>https://www.youtube.com/watch?v=CA2d_b8E6Ds</a:t>
            </a:r>
            <a:endParaRPr lang="en-GB" sz="1600" dirty="0"/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2" name="Picture 11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34D7BA0E-C4F0-4180-9FD9-57EDACD8C0B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98" y="57506"/>
            <a:ext cx="1080518" cy="1080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395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7F61F-CA84-48FC-923C-C18F5755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States of matter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5BB7E4-5010-4AED-94E3-9DA2E07AB4F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378E5E1-2CB7-4E78-9DCC-07AB18866500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F161EA-2DD3-4E66-9DB5-68706A8F5E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98484" y="557939"/>
            <a:ext cx="10515484" cy="387672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Changes of state: comparing boiling and evaporation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25636A-B5B7-492C-BB81-DF5FAB2B165E}"/>
              </a:ext>
            </a:extLst>
          </p:cNvPr>
          <p:cNvSpPr txBox="1">
            <a:spLocks/>
          </p:cNvSpPr>
          <p:nvPr/>
        </p:nvSpPr>
        <p:spPr>
          <a:xfrm>
            <a:off x="838200" y="1644141"/>
            <a:ext cx="5181600" cy="303728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GB" sz="1900" dirty="0">
                <a:solidFill>
                  <a:schemeClr val="tx1"/>
                </a:solidFill>
              </a:rPr>
              <a:t>Key Learning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1900" b="1" dirty="0">
                <a:solidFill>
                  <a:schemeClr val="tx1"/>
                </a:solidFill>
              </a:rPr>
              <a:t>Boiling</a:t>
            </a:r>
            <a:r>
              <a:rPr lang="en-GB" sz="1900" dirty="0">
                <a:solidFill>
                  <a:schemeClr val="tx1"/>
                </a:solidFill>
              </a:rPr>
              <a:t> and </a:t>
            </a:r>
            <a:r>
              <a:rPr lang="en-GB" sz="1900" b="1" dirty="0">
                <a:solidFill>
                  <a:schemeClr val="tx1"/>
                </a:solidFill>
              </a:rPr>
              <a:t>evaporation</a:t>
            </a:r>
            <a:r>
              <a:rPr lang="en-GB" sz="1900" dirty="0">
                <a:solidFill>
                  <a:schemeClr val="tx1"/>
                </a:solidFill>
              </a:rPr>
              <a:t> are both a </a:t>
            </a:r>
            <a:r>
              <a:rPr lang="en-GB" sz="1900" b="1" dirty="0">
                <a:solidFill>
                  <a:schemeClr val="tx1"/>
                </a:solidFill>
              </a:rPr>
              <a:t>change of state </a:t>
            </a:r>
            <a:r>
              <a:rPr lang="en-GB" sz="1900" dirty="0">
                <a:solidFill>
                  <a:schemeClr val="tx1"/>
                </a:solidFill>
              </a:rPr>
              <a:t>from liquid to gas.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1900" b="1" dirty="0">
                <a:solidFill>
                  <a:schemeClr val="tx1"/>
                </a:solidFill>
              </a:rPr>
              <a:t>Boiling </a:t>
            </a:r>
            <a:r>
              <a:rPr lang="en-GB" sz="1900" dirty="0">
                <a:solidFill>
                  <a:schemeClr val="tx1"/>
                </a:solidFill>
              </a:rPr>
              <a:t>happens </a:t>
            </a:r>
            <a:r>
              <a:rPr lang="en-GB" sz="1900" b="1" dirty="0">
                <a:solidFill>
                  <a:schemeClr val="tx1"/>
                </a:solidFill>
              </a:rPr>
              <a:t>at a specific temperature </a:t>
            </a:r>
            <a:r>
              <a:rPr lang="en-GB" sz="1900" dirty="0">
                <a:solidFill>
                  <a:schemeClr val="tx1"/>
                </a:solidFill>
              </a:rPr>
              <a:t>and bubbles of the gas can be seen inside the liquid. Water boils when it is heated to 100</a:t>
            </a:r>
            <a:r>
              <a:rPr lang="en-GB" sz="1900" baseline="30000" dirty="0">
                <a:solidFill>
                  <a:schemeClr val="tx1"/>
                </a:solidFill>
              </a:rPr>
              <a:t>o</a:t>
            </a:r>
            <a:r>
              <a:rPr lang="en-GB" sz="1900" dirty="0">
                <a:solidFill>
                  <a:schemeClr val="tx1"/>
                </a:solidFill>
              </a:rPr>
              <a:t>C. 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1900" b="1" dirty="0">
                <a:solidFill>
                  <a:schemeClr val="tx1"/>
                </a:solidFill>
              </a:rPr>
              <a:t>Evaporation</a:t>
            </a:r>
            <a:r>
              <a:rPr lang="en-GB" sz="1900" dirty="0">
                <a:solidFill>
                  <a:schemeClr val="tx1"/>
                </a:solidFill>
              </a:rPr>
              <a:t> happens </a:t>
            </a:r>
            <a:r>
              <a:rPr lang="en-GB" sz="1900" b="1" dirty="0">
                <a:solidFill>
                  <a:schemeClr val="tx1"/>
                </a:solidFill>
              </a:rPr>
              <a:t>at any temperature </a:t>
            </a:r>
            <a:r>
              <a:rPr lang="en-GB" sz="1900" dirty="0">
                <a:solidFill>
                  <a:schemeClr val="tx1"/>
                </a:solidFill>
              </a:rPr>
              <a:t>and only at the surface of the liquid. It happens more quickly if the temperature is higher, the liquid has a larger surface area or it is windy.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A0C3EB-047A-46DE-8E70-CE2935951BF1}"/>
              </a:ext>
            </a:extLst>
          </p:cNvPr>
          <p:cNvSpPr txBox="1">
            <a:spLocks/>
          </p:cNvSpPr>
          <p:nvPr/>
        </p:nvSpPr>
        <p:spPr>
          <a:xfrm>
            <a:off x="838198" y="4749553"/>
            <a:ext cx="5181600" cy="142740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900" dirty="0"/>
              <a:t>I can…</a:t>
            </a:r>
          </a:p>
          <a:p>
            <a:r>
              <a:rPr lang="en-GB" sz="1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compare boiling and evaporation.</a:t>
            </a:r>
          </a:p>
          <a:p>
            <a:r>
              <a:rPr lang="en-GB" sz="1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investigate how quickly water evaporates from different sized containers.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 </a:t>
            </a:r>
            <a:endParaRPr lang="en-GB" sz="2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A2DF2BE-4D15-49DB-89B6-ED5A16E80E1E}"/>
              </a:ext>
            </a:extLst>
          </p:cNvPr>
          <p:cNvSpPr txBox="1">
            <a:spLocks/>
          </p:cNvSpPr>
          <p:nvPr/>
        </p:nvSpPr>
        <p:spPr>
          <a:xfrm>
            <a:off x="6141599" y="1644140"/>
            <a:ext cx="5181600" cy="45328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900" b="1" dirty="0">
                <a:solidFill>
                  <a:srgbClr val="0070C0"/>
                </a:solidFill>
              </a:rPr>
              <a:t>Activities and websites:</a:t>
            </a:r>
          </a:p>
          <a:p>
            <a:r>
              <a:rPr lang="en-GB" sz="1900" b="1" dirty="0">
                <a:solidFill>
                  <a:schemeClr val="tx1"/>
                </a:solidFill>
              </a:rPr>
              <a:t>Exploring prior knowledge about boiling and evaporation.</a:t>
            </a:r>
          </a:p>
          <a:p>
            <a:r>
              <a:rPr lang="en-GB" sz="1900" b="1" dirty="0">
                <a:solidFill>
                  <a:schemeClr val="tx1"/>
                </a:solidFill>
              </a:rPr>
              <a:t>Understanding the difference between boiling and evaporation.</a:t>
            </a:r>
          </a:p>
          <a:p>
            <a:pPr marL="0" indent="0">
              <a:buNone/>
            </a:pPr>
            <a:r>
              <a:rPr lang="en-GB" sz="2000" dirty="0">
                <a:hlinkClick r:id="rId2"/>
              </a:rPr>
              <a:t>https://www.bbc.co.uk/bitesize/clips/z9d9wmn</a:t>
            </a:r>
            <a:endParaRPr lang="en-GB" sz="1900" b="1" dirty="0">
              <a:solidFill>
                <a:srgbClr val="0070C0"/>
              </a:solidFill>
            </a:endParaRPr>
          </a:p>
          <a:p>
            <a:r>
              <a:rPr lang="en-GB" sz="1900" b="1" dirty="0">
                <a:solidFill>
                  <a:schemeClr val="tx1"/>
                </a:solidFill>
              </a:rPr>
              <a:t>Investigating how quickly water evaporates with a comparative test.</a:t>
            </a:r>
          </a:p>
          <a:p>
            <a:r>
              <a:rPr lang="en-GB" sz="1900" i="1" dirty="0">
                <a:solidFill>
                  <a:schemeClr val="tx1"/>
                </a:solidFill>
              </a:rPr>
              <a:t>Optional activity to design another investigation to explore how quickly water evaporates.</a:t>
            </a: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2" name="Picture 11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34D7BA0E-C4F0-4180-9FD9-57EDACD8C0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98" y="57506"/>
            <a:ext cx="1080518" cy="1080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517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7F61F-CA84-48FC-923C-C18F5755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States of matter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5BB7E4-5010-4AED-94E3-9DA2E07AB4F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378E5E1-2CB7-4E78-9DCC-07AB18866500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F161EA-2DD3-4E66-9DB5-68706A8F5E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98484" y="557939"/>
            <a:ext cx="10515484" cy="387672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Understanding evaporation, condensation and the water cycle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25636A-B5B7-492C-BB81-DF5FAB2B165E}"/>
              </a:ext>
            </a:extLst>
          </p:cNvPr>
          <p:cNvSpPr txBox="1">
            <a:spLocks/>
          </p:cNvSpPr>
          <p:nvPr/>
        </p:nvSpPr>
        <p:spPr>
          <a:xfrm>
            <a:off x="838200" y="1644142"/>
            <a:ext cx="5181600" cy="29988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GB" sz="1900" dirty="0">
                <a:solidFill>
                  <a:schemeClr val="tx1"/>
                </a:solidFill>
              </a:rPr>
              <a:t>Key Learning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1900" dirty="0">
                <a:solidFill>
                  <a:schemeClr val="tx1"/>
                </a:solidFill>
              </a:rPr>
              <a:t>The </a:t>
            </a:r>
            <a:r>
              <a:rPr lang="en-GB" sz="1900" b="1" dirty="0">
                <a:solidFill>
                  <a:schemeClr val="tx1"/>
                </a:solidFill>
              </a:rPr>
              <a:t>water cycle </a:t>
            </a:r>
            <a:r>
              <a:rPr lang="en-GB" sz="1900" dirty="0">
                <a:solidFill>
                  <a:schemeClr val="tx1"/>
                </a:solidFill>
              </a:rPr>
              <a:t>is an example of </a:t>
            </a:r>
            <a:r>
              <a:rPr lang="en-GB" sz="1900" b="1" dirty="0">
                <a:solidFill>
                  <a:schemeClr val="tx1"/>
                </a:solidFill>
              </a:rPr>
              <a:t>evaporation</a:t>
            </a:r>
            <a:r>
              <a:rPr lang="en-GB" sz="1900" dirty="0">
                <a:solidFill>
                  <a:schemeClr val="tx1"/>
                </a:solidFill>
              </a:rPr>
              <a:t> and </a:t>
            </a:r>
            <a:r>
              <a:rPr lang="en-GB" sz="1900" b="1" dirty="0">
                <a:solidFill>
                  <a:schemeClr val="tx1"/>
                </a:solidFill>
              </a:rPr>
              <a:t>condensation</a:t>
            </a:r>
            <a:r>
              <a:rPr lang="en-GB" sz="1900" dirty="0">
                <a:solidFill>
                  <a:schemeClr val="tx1"/>
                </a:solidFill>
              </a:rPr>
              <a:t>.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1900" dirty="0">
                <a:solidFill>
                  <a:schemeClr val="tx1"/>
                </a:solidFill>
              </a:rPr>
              <a:t>Water at the surface of seas, lakes and rivers </a:t>
            </a:r>
            <a:r>
              <a:rPr lang="en-GB" sz="1900" b="1" dirty="0">
                <a:solidFill>
                  <a:schemeClr val="tx1"/>
                </a:solidFill>
              </a:rPr>
              <a:t>evaporates </a:t>
            </a:r>
            <a:r>
              <a:rPr lang="en-GB" sz="1900" dirty="0">
                <a:solidFill>
                  <a:schemeClr val="tx1"/>
                </a:solidFill>
              </a:rPr>
              <a:t>into water vapour, a gas. 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1900" dirty="0">
                <a:solidFill>
                  <a:schemeClr val="tx1"/>
                </a:solidFill>
              </a:rPr>
              <a:t>Water vapour rises and cools. It </a:t>
            </a:r>
            <a:r>
              <a:rPr lang="en-GB" sz="1900" b="1" dirty="0">
                <a:solidFill>
                  <a:schemeClr val="tx1"/>
                </a:solidFill>
              </a:rPr>
              <a:t>condenses</a:t>
            </a:r>
            <a:r>
              <a:rPr lang="en-GB" sz="1900" dirty="0">
                <a:solidFill>
                  <a:schemeClr val="tx1"/>
                </a:solidFill>
              </a:rPr>
              <a:t> back into liquid water droplets which form clouds. 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1900" dirty="0">
                <a:solidFill>
                  <a:schemeClr val="tx1"/>
                </a:solidFill>
              </a:rPr>
              <a:t>When the water droplets in a cloud get too heavy, they fall as rain, sleet or snow. This is known as </a:t>
            </a:r>
            <a:r>
              <a:rPr lang="en-GB" sz="1900" b="1" dirty="0">
                <a:solidFill>
                  <a:schemeClr val="tx1"/>
                </a:solidFill>
              </a:rPr>
              <a:t>precipitation</a:t>
            </a:r>
            <a:r>
              <a:rPr lang="en-GB" sz="19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A0C3EB-047A-46DE-8E70-CE2935951BF1}"/>
              </a:ext>
            </a:extLst>
          </p:cNvPr>
          <p:cNvSpPr txBox="1">
            <a:spLocks/>
          </p:cNvSpPr>
          <p:nvPr/>
        </p:nvSpPr>
        <p:spPr>
          <a:xfrm>
            <a:off x="838200" y="4740676"/>
            <a:ext cx="5181600" cy="143628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900" dirty="0"/>
              <a:t>I can…</a:t>
            </a:r>
          </a:p>
          <a:p>
            <a:r>
              <a:rPr lang="en-GB" sz="1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make a model of the water cycle.</a:t>
            </a:r>
          </a:p>
          <a:p>
            <a:r>
              <a:rPr lang="en-GB" sz="1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evaluate how well the model shows evaporation, condensation and precipitation. </a:t>
            </a:r>
            <a:endParaRPr lang="en-GB" sz="2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A2DF2BE-4D15-49DB-89B6-ED5A16E80E1E}"/>
              </a:ext>
            </a:extLst>
          </p:cNvPr>
          <p:cNvSpPr txBox="1">
            <a:spLocks/>
          </p:cNvSpPr>
          <p:nvPr/>
        </p:nvSpPr>
        <p:spPr>
          <a:xfrm>
            <a:off x="6141599" y="1644140"/>
            <a:ext cx="5181600" cy="45328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900" b="1" dirty="0">
                <a:solidFill>
                  <a:srgbClr val="0070C0"/>
                </a:solidFill>
              </a:rPr>
              <a:t>Activities and websites: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900" b="1" dirty="0">
                <a:solidFill>
                  <a:schemeClr val="tx1"/>
                </a:solidFill>
              </a:rPr>
              <a:t>Exploring prior knowledge on condensation.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900" b="1" dirty="0">
                <a:solidFill>
                  <a:schemeClr val="tx1"/>
                </a:solidFill>
              </a:rPr>
              <a:t>Understanding how water evaporates and condenses.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800" dirty="0">
                <a:hlinkClick r:id="rId2"/>
              </a:rPr>
              <a:t>https://www.bbc.co.uk/bitesize/topics/zkgg87h/articles/zydxmnb</a:t>
            </a:r>
            <a:endParaRPr lang="en-GB" sz="18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900" b="1" dirty="0">
                <a:solidFill>
                  <a:schemeClr val="tx1"/>
                </a:solidFill>
              </a:rPr>
              <a:t>Investigating and modelling the water cycle.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2000" dirty="0">
                <a:hlinkClick r:id="rId3"/>
              </a:rPr>
              <a:t>https://www.bbc.co.uk/bitesize/topics/zkgg87h/articles/z3wpp39</a:t>
            </a:r>
            <a:endParaRPr lang="en-GB" sz="20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2000" dirty="0">
                <a:hlinkClick r:id="rId4"/>
              </a:rPr>
              <a:t>https://www.bbc.co.uk/bitesize/clips/zh4rkqt</a:t>
            </a:r>
            <a:endParaRPr lang="en-GB" sz="20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900" i="1" dirty="0">
                <a:solidFill>
                  <a:schemeClr val="tx1"/>
                </a:solidFill>
              </a:rPr>
              <a:t>Optional activity to describe the journey of a water droplet in the water cycle.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800" dirty="0">
                <a:solidFill>
                  <a:srgbClr val="0070C0"/>
                </a:solidFill>
                <a:hlinkClick r:id="rId5"/>
              </a:rPr>
              <a:t>https://www.dkfindout.com/uk/earth/water-cycle/</a:t>
            </a: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2" name="Picture 11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34D7BA0E-C4F0-4180-9FD9-57EDACD8C0B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98" y="57506"/>
            <a:ext cx="1080518" cy="1080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804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7F61F-CA84-48FC-923C-C18F5755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States of matter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5BB7E4-5010-4AED-94E3-9DA2E07AB4F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378E5E1-2CB7-4E78-9DCC-07AB18866500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F161EA-2DD3-4E66-9DB5-68706A8F5E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98484" y="557939"/>
            <a:ext cx="10515484" cy="387672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Exploring the properties of gases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25636A-B5B7-492C-BB81-DF5FAB2B165E}"/>
              </a:ext>
            </a:extLst>
          </p:cNvPr>
          <p:cNvSpPr txBox="1">
            <a:spLocks/>
          </p:cNvSpPr>
          <p:nvPr/>
        </p:nvSpPr>
        <p:spPr>
          <a:xfrm>
            <a:off x="838200" y="1644141"/>
            <a:ext cx="5181600" cy="282132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dirty="0">
                <a:solidFill>
                  <a:schemeClr val="tx1"/>
                </a:solidFill>
              </a:rPr>
              <a:t>Key Learning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2000" dirty="0">
                <a:solidFill>
                  <a:schemeClr val="tx1"/>
                </a:solidFill>
              </a:rPr>
              <a:t>A </a:t>
            </a:r>
            <a:r>
              <a:rPr lang="en-GB" sz="2000" b="1" dirty="0">
                <a:solidFill>
                  <a:schemeClr val="tx1"/>
                </a:solidFill>
              </a:rPr>
              <a:t>gas</a:t>
            </a:r>
            <a:r>
              <a:rPr lang="en-GB" sz="2000" dirty="0">
                <a:solidFill>
                  <a:schemeClr val="tx1"/>
                </a:solidFill>
              </a:rPr>
              <a:t> fills all available space; it has no fixed shape or volume. 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2000" dirty="0">
                <a:solidFill>
                  <a:schemeClr val="tx1"/>
                </a:solidFill>
              </a:rPr>
              <a:t>Many gases are </a:t>
            </a:r>
            <a:r>
              <a:rPr lang="en-GB" sz="2000" b="1" dirty="0">
                <a:solidFill>
                  <a:schemeClr val="tx1"/>
                </a:solidFill>
              </a:rPr>
              <a:t>invisible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2000" dirty="0">
                <a:solidFill>
                  <a:schemeClr val="tx1"/>
                </a:solidFill>
              </a:rPr>
              <a:t>A gas has a mass, so its weight can be measured. 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2000" dirty="0">
                <a:solidFill>
                  <a:schemeClr val="tx1"/>
                </a:solidFill>
              </a:rPr>
              <a:t>A gas can be squashed or </a:t>
            </a:r>
            <a:r>
              <a:rPr lang="en-GB" sz="2000" b="1" dirty="0">
                <a:solidFill>
                  <a:schemeClr val="tx1"/>
                </a:solidFill>
              </a:rPr>
              <a:t>compressed</a:t>
            </a:r>
            <a:r>
              <a:rPr lang="en-GB" sz="2000" dirty="0">
                <a:solidFill>
                  <a:schemeClr val="tx1"/>
                </a:solidFill>
              </a:rPr>
              <a:t> into a smaller space.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A0C3EB-047A-46DE-8E70-CE2935951BF1}"/>
              </a:ext>
            </a:extLst>
          </p:cNvPr>
          <p:cNvSpPr txBox="1">
            <a:spLocks/>
          </p:cNvSpPr>
          <p:nvPr/>
        </p:nvSpPr>
        <p:spPr>
          <a:xfrm>
            <a:off x="838198" y="4545367"/>
            <a:ext cx="5181600" cy="163159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/>
              <a:t>I can…</a:t>
            </a:r>
          </a:p>
          <a:p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understand the properties of gases.</a:t>
            </a:r>
          </a:p>
          <a:p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describe some everyday uses of gases.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 </a:t>
            </a:r>
            <a:endParaRPr lang="en-GB" sz="2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A2DF2BE-4D15-49DB-89B6-ED5A16E80E1E}"/>
              </a:ext>
            </a:extLst>
          </p:cNvPr>
          <p:cNvSpPr txBox="1">
            <a:spLocks/>
          </p:cNvSpPr>
          <p:nvPr/>
        </p:nvSpPr>
        <p:spPr>
          <a:xfrm>
            <a:off x="6141599" y="1644140"/>
            <a:ext cx="5181600" cy="45328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800" b="1" dirty="0">
                <a:solidFill>
                  <a:srgbClr val="0070C0"/>
                </a:solidFill>
              </a:rPr>
              <a:t>Activities and websites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800" b="1" dirty="0">
                <a:solidFill>
                  <a:schemeClr val="tx1"/>
                </a:solidFill>
              </a:rPr>
              <a:t>Does air weigh anything?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800" b="1" dirty="0">
                <a:solidFill>
                  <a:schemeClr val="tx1"/>
                </a:solidFill>
              </a:rPr>
              <a:t>Comparing air, helium and carbon dioxide.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800" dirty="0">
                <a:hlinkClick r:id="rId2"/>
              </a:rPr>
              <a:t>https://www.bbc.co.uk/bitesize/clips/zhbygk7</a:t>
            </a:r>
            <a:endParaRPr lang="en-GB" sz="1800" i="1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800" b="1" dirty="0">
                <a:solidFill>
                  <a:schemeClr val="tx1"/>
                </a:solidFill>
              </a:rPr>
              <a:t>Understanding that gases can be compressed.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800" dirty="0">
                <a:hlinkClick r:id="rId3"/>
              </a:rPr>
              <a:t>https://www.bbc.co.uk/programmes/articles/41CtKNScD66yfvn37tPzmNP/studying-tool-using-tusk-fish</a:t>
            </a:r>
            <a:endParaRPr lang="en-GB" sz="18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800" b="1" dirty="0"/>
              <a:t>Describing some everyday uses of gases.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1800" i="1" dirty="0">
                <a:solidFill>
                  <a:schemeClr val="tx1"/>
                </a:solidFill>
              </a:rPr>
              <a:t>Optional activities making carbon dioxide gas.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800" dirty="0">
                <a:hlinkClick r:id="rId4"/>
              </a:rPr>
              <a:t>https://pstt.org.uk/application/files/8615/8814/8781/Science_Fun_at_Home_6_Gases.pdf</a:t>
            </a:r>
            <a:r>
              <a:rPr lang="en-GB" sz="1800" dirty="0"/>
              <a:t> </a:t>
            </a:r>
            <a:endParaRPr lang="en-GB" sz="18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800" dirty="0">
                <a:hlinkClick r:id="rId5"/>
              </a:rPr>
              <a:t>https://bit.ly/3avocm1</a:t>
            </a:r>
            <a:endParaRPr lang="en-GB" sz="1800" dirty="0"/>
          </a:p>
          <a:p>
            <a:pPr marL="0" indent="0">
              <a:buNone/>
            </a:pPr>
            <a:endParaRPr lang="en-GB" sz="2000" i="1" dirty="0">
              <a:solidFill>
                <a:schemeClr val="tx1"/>
              </a:solidFill>
            </a:endParaRPr>
          </a:p>
          <a:p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2" name="Picture 11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34D7BA0E-C4F0-4180-9FD9-57EDACD8C0B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98" y="57506"/>
            <a:ext cx="1080518" cy="1080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258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A16988A4411D43993AF1AD54B21A42" ma:contentTypeVersion="18" ma:contentTypeDescription="Create a new document." ma:contentTypeScope="" ma:versionID="7d3cd43ba70f36fa3c37690c706d8f06">
  <xsd:schema xmlns:xsd="http://www.w3.org/2001/XMLSchema" xmlns:xs="http://www.w3.org/2001/XMLSchema" xmlns:p="http://schemas.microsoft.com/office/2006/metadata/properties" xmlns:ns2="595e4c87-8aad-4424-8d13-4e1a0ac8f772" xmlns:ns3="a06a9706-ad8f-4101-9ff4-bb1986540cca" targetNamespace="http://schemas.microsoft.com/office/2006/metadata/properties" ma:root="true" ma:fieldsID="98fd641a8cfad8eba1586fc43b07f76d" ns2:_="" ns3:_="">
    <xsd:import namespace="595e4c87-8aad-4424-8d13-4e1a0ac8f772"/>
    <xsd:import namespace="a06a9706-ad8f-4101-9ff4-bb1986540c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5e4c87-8aad-4424-8d13-4e1a0ac8f7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b860b5a-276f-4e20-a60a-049ecf2d2c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6a9706-ad8f-4101-9ff4-bb1986540cc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c8a0f90-a25b-428a-ba85-bf7ee30a594a}" ma:internalName="TaxCatchAll" ma:showField="CatchAllData" ma:web="a06a9706-ad8f-4101-9ff4-bb1986540c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95e4c87-8aad-4424-8d13-4e1a0ac8f772">
      <Terms xmlns="http://schemas.microsoft.com/office/infopath/2007/PartnerControls"/>
    </lcf76f155ced4ddcb4097134ff3c332f>
    <TaxCatchAll xmlns="a06a9706-ad8f-4101-9ff4-bb1986540cca" xsi:nil="true"/>
  </documentManagement>
</p:properties>
</file>

<file path=customXml/itemProps1.xml><?xml version="1.0" encoding="utf-8"?>
<ds:datastoreItem xmlns:ds="http://schemas.openxmlformats.org/officeDocument/2006/customXml" ds:itemID="{4448D11A-0E64-450A-B7AD-46B319E8B93F}"/>
</file>

<file path=customXml/itemProps2.xml><?xml version="1.0" encoding="utf-8"?>
<ds:datastoreItem xmlns:ds="http://schemas.openxmlformats.org/officeDocument/2006/customXml" ds:itemID="{E0AD8199-5E08-42E8-9B65-0C38DD0AE6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6C43C6-5170-4388-A4D6-8289FCC553AD}">
  <ds:schemaRefs>
    <ds:schemaRef ds:uri="http://schemas.openxmlformats.org/package/2006/metadata/core-properties"/>
    <ds:schemaRef ds:uri="http://purl.org/dc/elements/1.1/"/>
    <ds:schemaRef ds:uri="http://purl.org/dc/terms/"/>
    <ds:schemaRef ds:uri="89114d93-40b0-4de1-aa32-14ecbdb0e84d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0ff8adc4-58f0-4cfe-ad48-79a46b32a9f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5667</TotalTime>
  <Words>1658</Words>
  <Application>Microsoft Office PowerPoint</Application>
  <PresentationFormat>Widescreen</PresentationFormat>
  <Paragraphs>193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Lato Black</vt:lpstr>
      <vt:lpstr>Office Theme</vt:lpstr>
      <vt:lpstr>PowerPoint Presentation</vt:lpstr>
      <vt:lpstr>PowerPoint Presentation</vt:lpstr>
      <vt:lpstr>PowerPoint Presentation</vt:lpstr>
      <vt:lpstr>States of matter</vt:lpstr>
      <vt:lpstr>States of matter</vt:lpstr>
      <vt:lpstr>States of matter</vt:lpstr>
      <vt:lpstr>States of matter</vt:lpstr>
      <vt:lpstr>States of matter</vt:lpstr>
      <vt:lpstr>States of matter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6: Living things and their habitats</dc:title>
  <dc:creator>Lucy Wood</dc:creator>
  <cp:lastModifiedBy>Alistair Strayton</cp:lastModifiedBy>
  <cp:revision>3</cp:revision>
  <dcterms:created xsi:type="dcterms:W3CDTF">2020-03-25T15:49:22Z</dcterms:created>
  <dcterms:modified xsi:type="dcterms:W3CDTF">2020-05-27T17:10:24Z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0x010100ECDF125A2BE7EC4BBA5D53924D00436D</vt:lpwstr>
  </property>
</Properties>
</file>