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64" r:id="rId5"/>
    <p:sldId id="265" r:id="rId6"/>
    <p:sldId id="267" r:id="rId7"/>
    <p:sldId id="268" r:id="rId8"/>
    <p:sldId id="273" r:id="rId9"/>
    <p:sldId id="276" r:id="rId10"/>
    <p:sldId id="277" r:id="rId11"/>
    <p:sldId id="278" r:id="rId12"/>
    <p:sldId id="275" r:id="rId13"/>
    <p:sldId id="266" r:id="rId14"/>
    <p:sldId id="271" r:id="rId15"/>
  </p:sldIdLst>
  <p:sldSz cx="12192000" cy="6858000"/>
  <p:notesSz cx="6865938" cy="9998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9B114B-590E-4961-8E1D-D234A8AB559C}" v="13" dt="2020-04-24T18:07:33.0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84"/>
      </p:cViewPr>
      <p:guideLst/>
    </p:cSldViewPr>
  </p:slid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ood, Lucy" userId="fc26114c-1456-4dbd-af7e-8d6f300a5a38" providerId="ADAL" clId="{66232B8E-1549-4BD7-B633-1AC483463D74}"/>
    <pc:docChg chg="modSld">
      <pc:chgData name="Wood, Lucy" userId="fc26114c-1456-4dbd-af7e-8d6f300a5a38" providerId="ADAL" clId="{66232B8E-1549-4BD7-B633-1AC483463D74}" dt="2020-04-23T17:48:40.750" v="182" actId="20577"/>
      <pc:docMkLst>
        <pc:docMk/>
      </pc:docMkLst>
      <pc:sldChg chg="modSp">
        <pc:chgData name="Wood, Lucy" userId="fc26114c-1456-4dbd-af7e-8d6f300a5a38" providerId="ADAL" clId="{66232B8E-1549-4BD7-B633-1AC483463D74}" dt="2020-04-23T17:48:40.750" v="182" actId="20577"/>
        <pc:sldMkLst>
          <pc:docMk/>
          <pc:sldMk cId="3465454826" sldId="265"/>
        </pc:sldMkLst>
        <pc:spChg chg="mod">
          <ac:chgData name="Wood, Lucy" userId="fc26114c-1456-4dbd-af7e-8d6f300a5a38" providerId="ADAL" clId="{66232B8E-1549-4BD7-B633-1AC483463D74}" dt="2020-04-23T17:48:40.750" v="182" actId="20577"/>
          <ac:spMkLst>
            <pc:docMk/>
            <pc:sldMk cId="3465454826" sldId="265"/>
            <ac:spMk id="3" creationId="{E6841FB7-C98C-4289-87E2-73C60BF39528}"/>
          </ac:spMkLst>
        </pc:spChg>
      </pc:sldChg>
      <pc:sldChg chg="modSp">
        <pc:chgData name="Wood, Lucy" userId="fc26114c-1456-4dbd-af7e-8d6f300a5a38" providerId="ADAL" clId="{66232B8E-1549-4BD7-B633-1AC483463D74}" dt="2020-04-23T17:44:26.894" v="80" actId="6549"/>
        <pc:sldMkLst>
          <pc:docMk/>
          <pc:sldMk cId="2263889346" sldId="266"/>
        </pc:sldMkLst>
        <pc:spChg chg="mod">
          <ac:chgData name="Wood, Lucy" userId="fc26114c-1456-4dbd-af7e-8d6f300a5a38" providerId="ADAL" clId="{66232B8E-1549-4BD7-B633-1AC483463D74}" dt="2020-04-23T17:44:26.894" v="80" actId="6549"/>
          <ac:spMkLst>
            <pc:docMk/>
            <pc:sldMk cId="2263889346" sldId="266"/>
            <ac:spMk id="6" creationId="{9C383873-1ACC-4285-9071-305DE9E2508F}"/>
          </ac:spMkLst>
        </pc:spChg>
      </pc:sldChg>
    </pc:docChg>
  </pc:docChgLst>
  <pc:docChgLst>
    <pc:chgData name="Wood, Lucy" userId="fc26114c-1456-4dbd-af7e-8d6f300a5a38" providerId="ADAL" clId="{2F9B114B-590E-4961-8E1D-D234A8AB559C}"/>
    <pc:docChg chg="undo custSel modSld">
      <pc:chgData name="Wood, Lucy" userId="fc26114c-1456-4dbd-af7e-8d6f300a5a38" providerId="ADAL" clId="{2F9B114B-590E-4961-8E1D-D234A8AB559C}" dt="2020-04-24T18:12:06.477" v="2582" actId="20577"/>
      <pc:docMkLst>
        <pc:docMk/>
      </pc:docMkLst>
      <pc:sldChg chg="addSp modSp">
        <pc:chgData name="Wood, Lucy" userId="fc26114c-1456-4dbd-af7e-8d6f300a5a38" providerId="ADAL" clId="{2F9B114B-590E-4961-8E1D-D234A8AB559C}" dt="2020-04-24T18:09:39.702" v="2516" actId="20577"/>
        <pc:sldMkLst>
          <pc:docMk/>
          <pc:sldMk cId="2893040652" sldId="271"/>
        </pc:sldMkLst>
        <pc:spChg chg="add mod">
          <ac:chgData name="Wood, Lucy" userId="fc26114c-1456-4dbd-af7e-8d6f300a5a38" providerId="ADAL" clId="{2F9B114B-590E-4961-8E1D-D234A8AB559C}" dt="2020-04-24T18:09:39.702" v="2516" actId="20577"/>
          <ac:spMkLst>
            <pc:docMk/>
            <pc:sldMk cId="2893040652" sldId="271"/>
            <ac:spMk id="2" creationId="{F3C33F94-9D68-4108-A293-51315CB17ED0}"/>
          </ac:spMkLst>
        </pc:spChg>
        <pc:spChg chg="mod">
          <ac:chgData name="Wood, Lucy" userId="fc26114c-1456-4dbd-af7e-8d6f300a5a38" providerId="ADAL" clId="{2F9B114B-590E-4961-8E1D-D234A8AB559C}" dt="2020-04-24T12:07:45.297" v="1678" actId="20577"/>
          <ac:spMkLst>
            <pc:docMk/>
            <pc:sldMk cId="2893040652" sldId="271"/>
            <ac:spMk id="6" creationId="{9C383873-1ACC-4285-9071-305DE9E2508F}"/>
          </ac:spMkLst>
        </pc:spChg>
        <pc:spChg chg="add mod">
          <ac:chgData name="Wood, Lucy" userId="fc26114c-1456-4dbd-af7e-8d6f300a5a38" providerId="ADAL" clId="{2F9B114B-590E-4961-8E1D-D234A8AB559C}" dt="2020-04-24T12:07:12.194" v="1676" actId="20577"/>
          <ac:spMkLst>
            <pc:docMk/>
            <pc:sldMk cId="2893040652" sldId="271"/>
            <ac:spMk id="7" creationId="{49101264-61C2-47C3-A6BD-1EA46FDB3E89}"/>
          </ac:spMkLst>
        </pc:spChg>
        <pc:spChg chg="add mod">
          <ac:chgData name="Wood, Lucy" userId="fc26114c-1456-4dbd-af7e-8d6f300a5a38" providerId="ADAL" clId="{2F9B114B-590E-4961-8E1D-D234A8AB559C}" dt="2020-04-24T18:01:39.284" v="2229"/>
          <ac:spMkLst>
            <pc:docMk/>
            <pc:sldMk cId="2893040652" sldId="271"/>
            <ac:spMk id="8" creationId="{8AA41AB0-7E4D-46F7-AB60-03830E11F6B6}"/>
          </ac:spMkLst>
        </pc:spChg>
        <pc:spChg chg="add mod">
          <ac:chgData name="Wood, Lucy" userId="fc26114c-1456-4dbd-af7e-8d6f300a5a38" providerId="ADAL" clId="{2F9B114B-590E-4961-8E1D-D234A8AB559C}" dt="2020-04-24T12:13:15.651" v="1969" actId="20577"/>
          <ac:spMkLst>
            <pc:docMk/>
            <pc:sldMk cId="2893040652" sldId="271"/>
            <ac:spMk id="11" creationId="{A93F7A2B-61B2-4A82-BEB7-6E8430BCCA61}"/>
          </ac:spMkLst>
        </pc:spChg>
        <pc:spChg chg="mod">
          <ac:chgData name="Wood, Lucy" userId="fc26114c-1456-4dbd-af7e-8d6f300a5a38" providerId="ADAL" clId="{2F9B114B-590E-4961-8E1D-D234A8AB559C}" dt="2020-04-24T12:11:08.702" v="1774" actId="20577"/>
          <ac:spMkLst>
            <pc:docMk/>
            <pc:sldMk cId="2893040652" sldId="271"/>
            <ac:spMk id="27" creationId="{CD806011-4143-4E15-806A-C24211AA6278}"/>
          </ac:spMkLst>
        </pc:spChg>
        <pc:spChg chg="mod">
          <ac:chgData name="Wood, Lucy" userId="fc26114c-1456-4dbd-af7e-8d6f300a5a38" providerId="ADAL" clId="{2F9B114B-590E-4961-8E1D-D234A8AB559C}" dt="2020-04-24T12:16:41.764" v="2165" actId="20577"/>
          <ac:spMkLst>
            <pc:docMk/>
            <pc:sldMk cId="2893040652" sldId="271"/>
            <ac:spMk id="31" creationId="{41421E7A-98C6-4FE5-A6B9-A7E146E15F46}"/>
          </ac:spMkLst>
        </pc:spChg>
        <pc:spChg chg="mod">
          <ac:chgData name="Wood, Lucy" userId="fc26114c-1456-4dbd-af7e-8d6f300a5a38" providerId="ADAL" clId="{2F9B114B-590E-4961-8E1D-D234A8AB559C}" dt="2020-04-24T12:12:29.238" v="1948" actId="20577"/>
          <ac:spMkLst>
            <pc:docMk/>
            <pc:sldMk cId="2893040652" sldId="271"/>
            <ac:spMk id="32" creationId="{71E1775E-DD14-45DF-9FE0-64EFDB88663A}"/>
          </ac:spMkLst>
        </pc:spChg>
        <pc:grpChg chg="add mod">
          <ac:chgData name="Wood, Lucy" userId="fc26114c-1456-4dbd-af7e-8d6f300a5a38" providerId="ADAL" clId="{2F9B114B-590E-4961-8E1D-D234A8AB559C}" dt="2020-04-24T12:12:32.019" v="1949" actId="14100"/>
          <ac:grpSpMkLst>
            <pc:docMk/>
            <pc:sldMk cId="2893040652" sldId="271"/>
            <ac:grpSpMk id="23" creationId="{7BB52996-421E-44CD-969E-0FDCA17E28F7}"/>
          </ac:grpSpMkLst>
        </pc:grpChg>
        <pc:grpChg chg="mod">
          <ac:chgData name="Wood, Lucy" userId="fc26114c-1456-4dbd-af7e-8d6f300a5a38" providerId="ADAL" clId="{2F9B114B-590E-4961-8E1D-D234A8AB559C}" dt="2020-04-24T12:11:15.149" v="1775" actId="14100"/>
          <ac:grpSpMkLst>
            <pc:docMk/>
            <pc:sldMk cId="2893040652" sldId="271"/>
            <ac:grpSpMk id="25" creationId="{9CDA7BD9-485A-4E50-9BE5-CDCB29DCC649}"/>
          </ac:grpSpMkLst>
        </pc:grpChg>
        <pc:grpChg chg="mod">
          <ac:chgData name="Wood, Lucy" userId="fc26114c-1456-4dbd-af7e-8d6f300a5a38" providerId="ADAL" clId="{2F9B114B-590E-4961-8E1D-D234A8AB559C}" dt="2020-04-24T12:16:24.896" v="2134" actId="14100"/>
          <ac:grpSpMkLst>
            <pc:docMk/>
            <pc:sldMk cId="2893040652" sldId="271"/>
            <ac:grpSpMk id="29" creationId="{14BCFB54-B6E2-46EF-B653-EC915152F1FD}"/>
          </ac:grpSpMkLst>
        </pc:grpChg>
        <pc:picChg chg="add mod">
          <ac:chgData name="Wood, Lucy" userId="fc26114c-1456-4dbd-af7e-8d6f300a5a38" providerId="ADAL" clId="{2F9B114B-590E-4961-8E1D-D234A8AB559C}" dt="2020-04-24T11:02:00.090" v="688" actId="1076"/>
          <ac:picMkLst>
            <pc:docMk/>
            <pc:sldMk cId="2893040652" sldId="271"/>
            <ac:picMk id="3" creationId="{1FA97185-34AB-4422-A23A-DA83BCBAD9CF}"/>
          </ac:picMkLst>
        </pc:picChg>
        <pc:picChg chg="add mod">
          <ac:chgData name="Wood, Lucy" userId="fc26114c-1456-4dbd-af7e-8d6f300a5a38" providerId="ADAL" clId="{2F9B114B-590E-4961-8E1D-D234A8AB559C}" dt="2020-04-24T18:00:41.871" v="2227" actId="1076"/>
          <ac:picMkLst>
            <pc:docMk/>
            <pc:sldMk cId="2893040652" sldId="271"/>
            <ac:picMk id="5" creationId="{0A50CD34-9220-436D-BAAB-7EBF3B1772BD}"/>
          </ac:picMkLst>
        </pc:picChg>
        <pc:picChg chg="add mod">
          <ac:chgData name="Wood, Lucy" userId="fc26114c-1456-4dbd-af7e-8d6f300a5a38" providerId="ADAL" clId="{2F9B114B-590E-4961-8E1D-D234A8AB559C}" dt="2020-04-24T11:54:56.437" v="1280" actId="1076"/>
          <ac:picMkLst>
            <pc:docMk/>
            <pc:sldMk cId="2893040652" sldId="271"/>
            <ac:picMk id="10" creationId="{744E7FFC-ACB2-4B4D-8342-8EC357E832A8}"/>
          </ac:picMkLst>
        </pc:picChg>
      </pc:sldChg>
      <pc:sldChg chg="modSp">
        <pc:chgData name="Wood, Lucy" userId="fc26114c-1456-4dbd-af7e-8d6f300a5a38" providerId="ADAL" clId="{2F9B114B-590E-4961-8E1D-D234A8AB559C}" dt="2020-04-24T18:12:06.477" v="2582" actId="20577"/>
        <pc:sldMkLst>
          <pc:docMk/>
          <pc:sldMk cId="3540986084" sldId="273"/>
        </pc:sldMkLst>
        <pc:spChg chg="mod">
          <ac:chgData name="Wood, Lucy" userId="fc26114c-1456-4dbd-af7e-8d6f300a5a38" providerId="ADAL" clId="{2F9B114B-590E-4961-8E1D-D234A8AB559C}" dt="2020-04-24T18:12:06.477" v="2582" actId="20577"/>
          <ac:spMkLst>
            <pc:docMk/>
            <pc:sldMk cId="3540986084" sldId="273"/>
            <ac:spMk id="23" creationId="{F9A307DB-C6ED-45C1-8A23-91E8A4B2598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en-GB"/>
          </a:p>
        </p:txBody>
      </p:sp>
      <p:sp>
        <p:nvSpPr>
          <p:cNvPr id="3" name="Date Placehold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41D06ED0-1F26-454B-B67A-67A563A84476}" type="datetimeFigureOut">
              <a:rPr lang="en-GB" smtClean="0"/>
              <a:t>27/04/2020</a:t>
            </a:fld>
            <a:endParaRPr lang="en-GB"/>
          </a:p>
        </p:txBody>
      </p:sp>
      <p:sp>
        <p:nvSpPr>
          <p:cNvPr id="4" name="Slide Image Placehold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en-GB"/>
          </a:p>
        </p:txBody>
      </p:sp>
      <p:sp>
        <p:nvSpPr>
          <p:cNvPr id="5" name="Notes Placehold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en-GB"/>
          </a:p>
        </p:txBody>
      </p:sp>
      <p:sp>
        <p:nvSpPr>
          <p:cNvPr id="7" name="Slide Number Placehold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9E7AF5D8-1F05-48ED-8E4A-12DF23A77C83}" type="slidenum">
              <a:rPr lang="en-GB" smtClean="0"/>
              <a:t>‹#›</a:t>
            </a:fld>
            <a:endParaRPr lang="en-GB"/>
          </a:p>
        </p:txBody>
      </p:sp>
    </p:spTree>
    <p:extLst>
      <p:ext uri="{BB962C8B-B14F-4D97-AF65-F5344CB8AC3E}">
        <p14:creationId xmlns:p14="http://schemas.microsoft.com/office/powerpoint/2010/main" val="4236156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E7AF5D8-1F05-48ED-8E4A-12DF23A77C83}" type="slidenum">
              <a:rPr lang="en-GB" smtClean="0"/>
              <a:t>2</a:t>
            </a:fld>
            <a:endParaRPr lang="en-GB"/>
          </a:p>
        </p:txBody>
      </p:sp>
    </p:spTree>
    <p:extLst>
      <p:ext uri="{BB962C8B-B14F-4D97-AF65-F5344CB8AC3E}">
        <p14:creationId xmlns:p14="http://schemas.microsoft.com/office/powerpoint/2010/main" val="1395440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E7AF5D8-1F05-48ED-8E4A-12DF23A77C83}" type="slidenum">
              <a:rPr lang="en-GB" smtClean="0"/>
              <a:t>3</a:t>
            </a:fld>
            <a:endParaRPr lang="en-GB"/>
          </a:p>
        </p:txBody>
      </p:sp>
    </p:spTree>
    <p:extLst>
      <p:ext uri="{BB962C8B-B14F-4D97-AF65-F5344CB8AC3E}">
        <p14:creationId xmlns:p14="http://schemas.microsoft.com/office/powerpoint/2010/main" val="713632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E7AF5D8-1F05-48ED-8E4A-12DF23A77C83}" type="slidenum">
              <a:rPr lang="en-GB" smtClean="0"/>
              <a:t>4</a:t>
            </a:fld>
            <a:endParaRPr lang="en-GB"/>
          </a:p>
        </p:txBody>
      </p:sp>
    </p:spTree>
    <p:extLst>
      <p:ext uri="{BB962C8B-B14F-4D97-AF65-F5344CB8AC3E}">
        <p14:creationId xmlns:p14="http://schemas.microsoft.com/office/powerpoint/2010/main" val="1331376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E7AF5D8-1F05-48ED-8E4A-12DF23A77C83}" type="slidenum">
              <a:rPr lang="en-GB" smtClean="0"/>
              <a:t>5</a:t>
            </a:fld>
            <a:endParaRPr lang="en-GB"/>
          </a:p>
        </p:txBody>
      </p:sp>
    </p:spTree>
    <p:extLst>
      <p:ext uri="{BB962C8B-B14F-4D97-AF65-F5344CB8AC3E}">
        <p14:creationId xmlns:p14="http://schemas.microsoft.com/office/powerpoint/2010/main" val="3362473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E7AF5D8-1F05-48ED-8E4A-12DF23A77C83}" type="slidenum">
              <a:rPr lang="en-GB" smtClean="0"/>
              <a:t>9</a:t>
            </a:fld>
            <a:endParaRPr lang="en-GB"/>
          </a:p>
        </p:txBody>
      </p:sp>
    </p:spTree>
    <p:extLst>
      <p:ext uri="{BB962C8B-B14F-4D97-AF65-F5344CB8AC3E}">
        <p14:creationId xmlns:p14="http://schemas.microsoft.com/office/powerpoint/2010/main" val="733648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E7AF5D8-1F05-48ED-8E4A-12DF23A77C83}" type="slidenum">
              <a:rPr lang="en-GB" smtClean="0"/>
              <a:t>10</a:t>
            </a:fld>
            <a:endParaRPr lang="en-GB"/>
          </a:p>
        </p:txBody>
      </p:sp>
    </p:spTree>
    <p:extLst>
      <p:ext uri="{BB962C8B-B14F-4D97-AF65-F5344CB8AC3E}">
        <p14:creationId xmlns:p14="http://schemas.microsoft.com/office/powerpoint/2010/main" val="40602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E7AF5D8-1F05-48ED-8E4A-12DF23A77C83}" type="slidenum">
              <a:rPr lang="en-GB" smtClean="0"/>
              <a:t>11</a:t>
            </a:fld>
            <a:endParaRPr lang="en-GB"/>
          </a:p>
        </p:txBody>
      </p:sp>
    </p:spTree>
    <p:extLst>
      <p:ext uri="{BB962C8B-B14F-4D97-AF65-F5344CB8AC3E}">
        <p14:creationId xmlns:p14="http://schemas.microsoft.com/office/powerpoint/2010/main" val="4062444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97444-58CA-428B-98AD-227E882B51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F7FB410-21BB-4711-A41C-CFC183458F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6EA0506-BFD3-40B0-A201-5065B24AE941}"/>
              </a:ext>
            </a:extLst>
          </p:cNvPr>
          <p:cNvSpPr>
            <a:spLocks noGrp="1"/>
          </p:cNvSpPr>
          <p:nvPr>
            <p:ph type="dt" sz="half" idx="10"/>
          </p:nvPr>
        </p:nvSpPr>
        <p:spPr/>
        <p:txBody>
          <a:bodyPr/>
          <a:lstStyle/>
          <a:p>
            <a:fld id="{62CBFF89-3D73-4E9B-BE1E-45C87218D723}" type="datetime1">
              <a:rPr lang="en-GB" smtClean="0"/>
              <a:t>27/04/2020</a:t>
            </a:fld>
            <a:endParaRPr lang="en-GB"/>
          </a:p>
        </p:txBody>
      </p:sp>
      <p:sp>
        <p:nvSpPr>
          <p:cNvPr id="5" name="Footer Placeholder 4">
            <a:extLst>
              <a:ext uri="{FF2B5EF4-FFF2-40B4-BE49-F238E27FC236}">
                <a16:creationId xmlns:a16="http://schemas.microsoft.com/office/drawing/2014/main" id="{E7FAA743-A7FC-4E80-AC63-433C40166AA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A933622-3F99-4BA3-A8A4-8CE5512C2D27}"/>
              </a:ext>
            </a:extLst>
          </p:cNvPr>
          <p:cNvSpPr>
            <a:spLocks noGrp="1"/>
          </p:cNvSpPr>
          <p:nvPr>
            <p:ph type="sldNum" sz="quarter" idx="12"/>
          </p:nvPr>
        </p:nvSpPr>
        <p:spPr/>
        <p:txBody>
          <a:bodyPr/>
          <a:lstStyle/>
          <a:p>
            <a:fld id="{F378E5E1-2CB7-4E78-9DCC-07AB18866500}" type="slidenum">
              <a:rPr lang="en-GB" smtClean="0"/>
              <a:t>‹#›</a:t>
            </a:fld>
            <a:endParaRPr lang="en-GB"/>
          </a:p>
        </p:txBody>
      </p:sp>
    </p:spTree>
    <p:extLst>
      <p:ext uri="{BB962C8B-B14F-4D97-AF65-F5344CB8AC3E}">
        <p14:creationId xmlns:p14="http://schemas.microsoft.com/office/powerpoint/2010/main" val="1333894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7DC0B-90F0-40DA-BF4A-1EE3344C7A8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1006052-49EC-4B26-81E2-D2F5C899F1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CF41AF0-6649-406B-A588-44F867CB3AD1}"/>
              </a:ext>
            </a:extLst>
          </p:cNvPr>
          <p:cNvSpPr>
            <a:spLocks noGrp="1"/>
          </p:cNvSpPr>
          <p:nvPr>
            <p:ph type="dt" sz="half" idx="10"/>
          </p:nvPr>
        </p:nvSpPr>
        <p:spPr/>
        <p:txBody>
          <a:bodyPr/>
          <a:lstStyle/>
          <a:p>
            <a:fld id="{7C5756BC-C05B-4CD0-AADB-EE74B56E2E70}" type="datetime1">
              <a:rPr lang="en-GB" smtClean="0"/>
              <a:t>27/04/2020</a:t>
            </a:fld>
            <a:endParaRPr lang="en-GB"/>
          </a:p>
        </p:txBody>
      </p:sp>
      <p:sp>
        <p:nvSpPr>
          <p:cNvPr id="5" name="Footer Placeholder 4">
            <a:extLst>
              <a:ext uri="{FF2B5EF4-FFF2-40B4-BE49-F238E27FC236}">
                <a16:creationId xmlns:a16="http://schemas.microsoft.com/office/drawing/2014/main" id="{4F185DB2-E2C0-4EB4-AEE3-A13B535A10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F27997-F0C8-45FC-97ED-B922F9BAC355}"/>
              </a:ext>
            </a:extLst>
          </p:cNvPr>
          <p:cNvSpPr>
            <a:spLocks noGrp="1"/>
          </p:cNvSpPr>
          <p:nvPr>
            <p:ph type="sldNum" sz="quarter" idx="12"/>
          </p:nvPr>
        </p:nvSpPr>
        <p:spPr/>
        <p:txBody>
          <a:bodyPr/>
          <a:lstStyle/>
          <a:p>
            <a:fld id="{F378E5E1-2CB7-4E78-9DCC-07AB18866500}" type="slidenum">
              <a:rPr lang="en-GB" smtClean="0"/>
              <a:t>‹#›</a:t>
            </a:fld>
            <a:endParaRPr lang="en-GB"/>
          </a:p>
        </p:txBody>
      </p:sp>
    </p:spTree>
    <p:extLst>
      <p:ext uri="{BB962C8B-B14F-4D97-AF65-F5344CB8AC3E}">
        <p14:creationId xmlns:p14="http://schemas.microsoft.com/office/powerpoint/2010/main" val="4177727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0BB8A2-54FB-4AC4-A496-D892590803A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D610B1-D4A2-49B6-AC30-EA357F9BF1F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EFDD9E-20D5-4DD9-86E0-16EF61416D59}"/>
              </a:ext>
            </a:extLst>
          </p:cNvPr>
          <p:cNvSpPr>
            <a:spLocks noGrp="1"/>
          </p:cNvSpPr>
          <p:nvPr>
            <p:ph type="dt" sz="half" idx="10"/>
          </p:nvPr>
        </p:nvSpPr>
        <p:spPr/>
        <p:txBody>
          <a:bodyPr/>
          <a:lstStyle/>
          <a:p>
            <a:fld id="{1B6753B6-3CC2-477A-99E3-207C3D83100F}" type="datetime1">
              <a:rPr lang="en-GB" smtClean="0"/>
              <a:t>27/04/2020</a:t>
            </a:fld>
            <a:endParaRPr lang="en-GB"/>
          </a:p>
        </p:txBody>
      </p:sp>
      <p:sp>
        <p:nvSpPr>
          <p:cNvPr id="5" name="Footer Placeholder 4">
            <a:extLst>
              <a:ext uri="{FF2B5EF4-FFF2-40B4-BE49-F238E27FC236}">
                <a16:creationId xmlns:a16="http://schemas.microsoft.com/office/drawing/2014/main" id="{659559BE-CD51-4700-B1B6-58A86EE5B2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4EAE30-46E0-47FE-98F5-DCC62A2415FA}"/>
              </a:ext>
            </a:extLst>
          </p:cNvPr>
          <p:cNvSpPr>
            <a:spLocks noGrp="1"/>
          </p:cNvSpPr>
          <p:nvPr>
            <p:ph type="sldNum" sz="quarter" idx="12"/>
          </p:nvPr>
        </p:nvSpPr>
        <p:spPr/>
        <p:txBody>
          <a:bodyPr/>
          <a:lstStyle/>
          <a:p>
            <a:fld id="{F378E5E1-2CB7-4E78-9DCC-07AB18866500}" type="slidenum">
              <a:rPr lang="en-GB" smtClean="0"/>
              <a:t>‹#›</a:t>
            </a:fld>
            <a:endParaRPr lang="en-GB"/>
          </a:p>
        </p:txBody>
      </p:sp>
    </p:spTree>
    <p:extLst>
      <p:ext uri="{BB962C8B-B14F-4D97-AF65-F5344CB8AC3E}">
        <p14:creationId xmlns:p14="http://schemas.microsoft.com/office/powerpoint/2010/main" val="4097398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D870E-81AE-4784-B253-D00D0C0ECBB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89A28E4-CFE3-4FFB-AD74-EC0B01A666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E805AC-6E88-4E1D-84EB-3088DA778C56}"/>
              </a:ext>
            </a:extLst>
          </p:cNvPr>
          <p:cNvSpPr>
            <a:spLocks noGrp="1"/>
          </p:cNvSpPr>
          <p:nvPr>
            <p:ph type="dt" sz="half" idx="10"/>
          </p:nvPr>
        </p:nvSpPr>
        <p:spPr/>
        <p:txBody>
          <a:bodyPr/>
          <a:lstStyle/>
          <a:p>
            <a:fld id="{30AC1A46-AC9E-4BF9-8906-BC445D17B1B2}" type="datetime1">
              <a:rPr lang="en-GB" smtClean="0"/>
              <a:t>27/04/2020</a:t>
            </a:fld>
            <a:endParaRPr lang="en-GB"/>
          </a:p>
        </p:txBody>
      </p:sp>
      <p:sp>
        <p:nvSpPr>
          <p:cNvPr id="5" name="Footer Placeholder 4">
            <a:extLst>
              <a:ext uri="{FF2B5EF4-FFF2-40B4-BE49-F238E27FC236}">
                <a16:creationId xmlns:a16="http://schemas.microsoft.com/office/drawing/2014/main" id="{5415CFAC-2981-4624-A8DE-57A2D041BF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4EE4AF-E334-44CB-9B9F-E79351CFD260}"/>
              </a:ext>
            </a:extLst>
          </p:cNvPr>
          <p:cNvSpPr>
            <a:spLocks noGrp="1"/>
          </p:cNvSpPr>
          <p:nvPr>
            <p:ph type="sldNum" sz="quarter" idx="12"/>
          </p:nvPr>
        </p:nvSpPr>
        <p:spPr/>
        <p:txBody>
          <a:bodyPr/>
          <a:lstStyle/>
          <a:p>
            <a:fld id="{F378E5E1-2CB7-4E78-9DCC-07AB18866500}" type="slidenum">
              <a:rPr lang="en-GB" smtClean="0"/>
              <a:t>‹#›</a:t>
            </a:fld>
            <a:endParaRPr lang="en-GB"/>
          </a:p>
        </p:txBody>
      </p:sp>
    </p:spTree>
    <p:extLst>
      <p:ext uri="{BB962C8B-B14F-4D97-AF65-F5344CB8AC3E}">
        <p14:creationId xmlns:p14="http://schemas.microsoft.com/office/powerpoint/2010/main" val="553482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70DC7-5601-4323-A10D-588D254E87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FF05F0C-96A1-4C73-B74B-68A0EC2A2F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398F3B-AFD0-48F5-9C17-46C277A61904}"/>
              </a:ext>
            </a:extLst>
          </p:cNvPr>
          <p:cNvSpPr>
            <a:spLocks noGrp="1"/>
          </p:cNvSpPr>
          <p:nvPr>
            <p:ph type="dt" sz="half" idx="10"/>
          </p:nvPr>
        </p:nvSpPr>
        <p:spPr/>
        <p:txBody>
          <a:bodyPr/>
          <a:lstStyle/>
          <a:p>
            <a:fld id="{12D53E22-76FF-4D99-A07F-FBBF05ECEFBF}" type="datetime1">
              <a:rPr lang="en-GB" smtClean="0"/>
              <a:t>27/04/2020</a:t>
            </a:fld>
            <a:endParaRPr lang="en-GB"/>
          </a:p>
        </p:txBody>
      </p:sp>
      <p:sp>
        <p:nvSpPr>
          <p:cNvPr id="5" name="Footer Placeholder 4">
            <a:extLst>
              <a:ext uri="{FF2B5EF4-FFF2-40B4-BE49-F238E27FC236}">
                <a16:creationId xmlns:a16="http://schemas.microsoft.com/office/drawing/2014/main" id="{C09375A5-8B34-4C2B-856B-3CFEB3A1BD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4800B6-722F-4EE0-80D4-2CCFBB3D1DF1}"/>
              </a:ext>
            </a:extLst>
          </p:cNvPr>
          <p:cNvSpPr>
            <a:spLocks noGrp="1"/>
          </p:cNvSpPr>
          <p:nvPr>
            <p:ph type="sldNum" sz="quarter" idx="12"/>
          </p:nvPr>
        </p:nvSpPr>
        <p:spPr/>
        <p:txBody>
          <a:bodyPr/>
          <a:lstStyle/>
          <a:p>
            <a:fld id="{F378E5E1-2CB7-4E78-9DCC-07AB18866500}" type="slidenum">
              <a:rPr lang="en-GB" smtClean="0"/>
              <a:t>‹#›</a:t>
            </a:fld>
            <a:endParaRPr lang="en-GB"/>
          </a:p>
        </p:txBody>
      </p:sp>
    </p:spTree>
    <p:extLst>
      <p:ext uri="{BB962C8B-B14F-4D97-AF65-F5344CB8AC3E}">
        <p14:creationId xmlns:p14="http://schemas.microsoft.com/office/powerpoint/2010/main" val="204188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CDDD6-4F9B-4341-A079-A473E8917A5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A41AF4-CBC8-48EA-86F0-96AFEB2592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0545709-27F0-4157-8399-B3593F72BA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3F0CCB5-AF64-49CC-8F67-BA2176A387FC}"/>
              </a:ext>
            </a:extLst>
          </p:cNvPr>
          <p:cNvSpPr>
            <a:spLocks noGrp="1"/>
          </p:cNvSpPr>
          <p:nvPr>
            <p:ph type="dt" sz="half" idx="10"/>
          </p:nvPr>
        </p:nvSpPr>
        <p:spPr/>
        <p:txBody>
          <a:bodyPr/>
          <a:lstStyle/>
          <a:p>
            <a:fld id="{42E8538A-9AD3-4562-925B-5BA8E1AA4279}" type="datetime1">
              <a:rPr lang="en-GB" smtClean="0"/>
              <a:t>27/04/2020</a:t>
            </a:fld>
            <a:endParaRPr lang="en-GB"/>
          </a:p>
        </p:txBody>
      </p:sp>
      <p:sp>
        <p:nvSpPr>
          <p:cNvPr id="6" name="Footer Placeholder 5">
            <a:extLst>
              <a:ext uri="{FF2B5EF4-FFF2-40B4-BE49-F238E27FC236}">
                <a16:creationId xmlns:a16="http://schemas.microsoft.com/office/drawing/2014/main" id="{4932F678-22B9-4FD5-A197-613C4CE9E25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9D36F21-E5AB-4488-BCF1-6A1281B2171F}"/>
              </a:ext>
            </a:extLst>
          </p:cNvPr>
          <p:cNvSpPr>
            <a:spLocks noGrp="1"/>
          </p:cNvSpPr>
          <p:nvPr>
            <p:ph type="sldNum" sz="quarter" idx="12"/>
          </p:nvPr>
        </p:nvSpPr>
        <p:spPr/>
        <p:txBody>
          <a:bodyPr/>
          <a:lstStyle/>
          <a:p>
            <a:fld id="{F378E5E1-2CB7-4E78-9DCC-07AB18866500}" type="slidenum">
              <a:rPr lang="en-GB" smtClean="0"/>
              <a:t>‹#›</a:t>
            </a:fld>
            <a:endParaRPr lang="en-GB"/>
          </a:p>
        </p:txBody>
      </p:sp>
    </p:spTree>
    <p:extLst>
      <p:ext uri="{BB962C8B-B14F-4D97-AF65-F5344CB8AC3E}">
        <p14:creationId xmlns:p14="http://schemas.microsoft.com/office/powerpoint/2010/main" val="241169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5EBAA-3190-4245-B37E-3DAEB46A75A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EE1C23B-440B-4FB0-97D0-43709842A3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75A205-5C1D-4642-B209-C659936628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5F3485F-8462-47B4-BB9A-B3F920F1EA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2987CA-2F33-412D-9340-F633B74029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5A232FB-D739-4DFC-8203-760080828220}"/>
              </a:ext>
            </a:extLst>
          </p:cNvPr>
          <p:cNvSpPr>
            <a:spLocks noGrp="1"/>
          </p:cNvSpPr>
          <p:nvPr>
            <p:ph type="dt" sz="half" idx="10"/>
          </p:nvPr>
        </p:nvSpPr>
        <p:spPr/>
        <p:txBody>
          <a:bodyPr/>
          <a:lstStyle/>
          <a:p>
            <a:fld id="{52381575-FC21-4F72-9495-344C5D510227}" type="datetime1">
              <a:rPr lang="en-GB" smtClean="0"/>
              <a:t>27/04/2020</a:t>
            </a:fld>
            <a:endParaRPr lang="en-GB"/>
          </a:p>
        </p:txBody>
      </p:sp>
      <p:sp>
        <p:nvSpPr>
          <p:cNvPr id="8" name="Footer Placeholder 7">
            <a:extLst>
              <a:ext uri="{FF2B5EF4-FFF2-40B4-BE49-F238E27FC236}">
                <a16:creationId xmlns:a16="http://schemas.microsoft.com/office/drawing/2014/main" id="{3B3B8FBB-DF31-48C5-9683-C792C81A7E5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C845900-2A29-4133-83AA-BFA2D357E2FD}"/>
              </a:ext>
            </a:extLst>
          </p:cNvPr>
          <p:cNvSpPr>
            <a:spLocks noGrp="1"/>
          </p:cNvSpPr>
          <p:nvPr>
            <p:ph type="sldNum" sz="quarter" idx="12"/>
          </p:nvPr>
        </p:nvSpPr>
        <p:spPr/>
        <p:txBody>
          <a:bodyPr/>
          <a:lstStyle/>
          <a:p>
            <a:fld id="{F378E5E1-2CB7-4E78-9DCC-07AB18866500}" type="slidenum">
              <a:rPr lang="en-GB" smtClean="0"/>
              <a:t>‹#›</a:t>
            </a:fld>
            <a:endParaRPr lang="en-GB"/>
          </a:p>
        </p:txBody>
      </p:sp>
    </p:spTree>
    <p:extLst>
      <p:ext uri="{BB962C8B-B14F-4D97-AF65-F5344CB8AC3E}">
        <p14:creationId xmlns:p14="http://schemas.microsoft.com/office/powerpoint/2010/main" val="195769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39E89-3A24-404C-946F-F43494EA968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A78F2A0-688D-4B10-9E72-75FB76E5CF69}"/>
              </a:ext>
            </a:extLst>
          </p:cNvPr>
          <p:cNvSpPr>
            <a:spLocks noGrp="1"/>
          </p:cNvSpPr>
          <p:nvPr>
            <p:ph type="dt" sz="half" idx="10"/>
          </p:nvPr>
        </p:nvSpPr>
        <p:spPr/>
        <p:txBody>
          <a:bodyPr/>
          <a:lstStyle/>
          <a:p>
            <a:fld id="{CF051E68-C151-435A-8222-B9BB1983971F}" type="datetime1">
              <a:rPr lang="en-GB" smtClean="0"/>
              <a:t>27/04/2020</a:t>
            </a:fld>
            <a:endParaRPr lang="en-GB"/>
          </a:p>
        </p:txBody>
      </p:sp>
      <p:sp>
        <p:nvSpPr>
          <p:cNvPr id="4" name="Footer Placeholder 3">
            <a:extLst>
              <a:ext uri="{FF2B5EF4-FFF2-40B4-BE49-F238E27FC236}">
                <a16:creationId xmlns:a16="http://schemas.microsoft.com/office/drawing/2014/main" id="{D3B98D39-A7CB-40EC-99AC-F1324743E17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226C117-ECF8-4BDE-8CC7-67F6A1036619}"/>
              </a:ext>
            </a:extLst>
          </p:cNvPr>
          <p:cNvSpPr>
            <a:spLocks noGrp="1"/>
          </p:cNvSpPr>
          <p:nvPr>
            <p:ph type="sldNum" sz="quarter" idx="12"/>
          </p:nvPr>
        </p:nvSpPr>
        <p:spPr/>
        <p:txBody>
          <a:bodyPr/>
          <a:lstStyle/>
          <a:p>
            <a:fld id="{F378E5E1-2CB7-4E78-9DCC-07AB18866500}" type="slidenum">
              <a:rPr lang="en-GB" smtClean="0"/>
              <a:t>‹#›</a:t>
            </a:fld>
            <a:endParaRPr lang="en-GB"/>
          </a:p>
        </p:txBody>
      </p:sp>
    </p:spTree>
    <p:extLst>
      <p:ext uri="{BB962C8B-B14F-4D97-AF65-F5344CB8AC3E}">
        <p14:creationId xmlns:p14="http://schemas.microsoft.com/office/powerpoint/2010/main" val="3826928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2F8F1A-6632-4ABC-A61D-3BE1B3128A35}"/>
              </a:ext>
            </a:extLst>
          </p:cNvPr>
          <p:cNvSpPr>
            <a:spLocks noGrp="1"/>
          </p:cNvSpPr>
          <p:nvPr>
            <p:ph type="dt" sz="half" idx="10"/>
          </p:nvPr>
        </p:nvSpPr>
        <p:spPr/>
        <p:txBody>
          <a:bodyPr/>
          <a:lstStyle/>
          <a:p>
            <a:fld id="{8811EFFC-3947-4643-9571-C2489B0870C8}" type="datetime1">
              <a:rPr lang="en-GB" smtClean="0"/>
              <a:t>27/04/2020</a:t>
            </a:fld>
            <a:endParaRPr lang="en-GB"/>
          </a:p>
        </p:txBody>
      </p:sp>
      <p:sp>
        <p:nvSpPr>
          <p:cNvPr id="3" name="Footer Placeholder 2">
            <a:extLst>
              <a:ext uri="{FF2B5EF4-FFF2-40B4-BE49-F238E27FC236}">
                <a16:creationId xmlns:a16="http://schemas.microsoft.com/office/drawing/2014/main" id="{BDF8E694-2B38-4796-9FD2-13C7DAF70B2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56D8A79-9033-422B-B9BB-F20BC7E110B0}"/>
              </a:ext>
            </a:extLst>
          </p:cNvPr>
          <p:cNvSpPr>
            <a:spLocks noGrp="1"/>
          </p:cNvSpPr>
          <p:nvPr>
            <p:ph type="sldNum" sz="quarter" idx="12"/>
          </p:nvPr>
        </p:nvSpPr>
        <p:spPr/>
        <p:txBody>
          <a:bodyPr/>
          <a:lstStyle/>
          <a:p>
            <a:fld id="{F378E5E1-2CB7-4E78-9DCC-07AB18866500}" type="slidenum">
              <a:rPr lang="en-GB" smtClean="0"/>
              <a:t>‹#›</a:t>
            </a:fld>
            <a:endParaRPr lang="en-GB"/>
          </a:p>
        </p:txBody>
      </p:sp>
    </p:spTree>
    <p:extLst>
      <p:ext uri="{BB962C8B-B14F-4D97-AF65-F5344CB8AC3E}">
        <p14:creationId xmlns:p14="http://schemas.microsoft.com/office/powerpoint/2010/main" val="1264552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69243-003E-47B1-AD28-C56A4E49D2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08E5A77-550E-49D8-8474-689AC13D46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716DE0A-935F-4B30-B821-68478F09EC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B3F4C1-283B-45BB-9447-FB75EEB6AC49}"/>
              </a:ext>
            </a:extLst>
          </p:cNvPr>
          <p:cNvSpPr>
            <a:spLocks noGrp="1"/>
          </p:cNvSpPr>
          <p:nvPr>
            <p:ph type="dt" sz="half" idx="10"/>
          </p:nvPr>
        </p:nvSpPr>
        <p:spPr/>
        <p:txBody>
          <a:bodyPr/>
          <a:lstStyle/>
          <a:p>
            <a:fld id="{D739DB68-5464-4523-A98B-CD2C608C43DC}" type="datetime1">
              <a:rPr lang="en-GB" smtClean="0"/>
              <a:t>27/04/2020</a:t>
            </a:fld>
            <a:endParaRPr lang="en-GB"/>
          </a:p>
        </p:txBody>
      </p:sp>
      <p:sp>
        <p:nvSpPr>
          <p:cNvPr id="6" name="Footer Placeholder 5">
            <a:extLst>
              <a:ext uri="{FF2B5EF4-FFF2-40B4-BE49-F238E27FC236}">
                <a16:creationId xmlns:a16="http://schemas.microsoft.com/office/drawing/2014/main" id="{2AB19CDB-0338-4E6F-9A81-A5B19CCA02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0802D56-D0C8-4321-9F79-72B1C77C67D2}"/>
              </a:ext>
            </a:extLst>
          </p:cNvPr>
          <p:cNvSpPr>
            <a:spLocks noGrp="1"/>
          </p:cNvSpPr>
          <p:nvPr>
            <p:ph type="sldNum" sz="quarter" idx="12"/>
          </p:nvPr>
        </p:nvSpPr>
        <p:spPr/>
        <p:txBody>
          <a:bodyPr/>
          <a:lstStyle/>
          <a:p>
            <a:fld id="{F378E5E1-2CB7-4E78-9DCC-07AB18866500}" type="slidenum">
              <a:rPr lang="en-GB" smtClean="0"/>
              <a:t>‹#›</a:t>
            </a:fld>
            <a:endParaRPr lang="en-GB"/>
          </a:p>
        </p:txBody>
      </p:sp>
    </p:spTree>
    <p:extLst>
      <p:ext uri="{BB962C8B-B14F-4D97-AF65-F5344CB8AC3E}">
        <p14:creationId xmlns:p14="http://schemas.microsoft.com/office/powerpoint/2010/main" val="249357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BAC76-CD2C-483F-9CC7-EEF6F9BDFC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67DC319-AB35-4701-9C71-DB1649A262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7151A90-712A-49C8-89D7-82AF293B0C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C53047-E8E1-48B2-B254-778FF3596F3C}"/>
              </a:ext>
            </a:extLst>
          </p:cNvPr>
          <p:cNvSpPr>
            <a:spLocks noGrp="1"/>
          </p:cNvSpPr>
          <p:nvPr>
            <p:ph type="dt" sz="half" idx="10"/>
          </p:nvPr>
        </p:nvSpPr>
        <p:spPr/>
        <p:txBody>
          <a:bodyPr/>
          <a:lstStyle/>
          <a:p>
            <a:fld id="{F2DA0A09-9D51-442A-B7A6-706333BF911A}" type="datetime1">
              <a:rPr lang="en-GB" smtClean="0"/>
              <a:t>27/04/2020</a:t>
            </a:fld>
            <a:endParaRPr lang="en-GB"/>
          </a:p>
        </p:txBody>
      </p:sp>
      <p:sp>
        <p:nvSpPr>
          <p:cNvPr id="6" name="Footer Placeholder 5">
            <a:extLst>
              <a:ext uri="{FF2B5EF4-FFF2-40B4-BE49-F238E27FC236}">
                <a16:creationId xmlns:a16="http://schemas.microsoft.com/office/drawing/2014/main" id="{8315E357-C5AA-4421-A821-6DFBCB38E19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B0DD2B9-6535-407F-A1E8-A0BD7E4A491E}"/>
              </a:ext>
            </a:extLst>
          </p:cNvPr>
          <p:cNvSpPr>
            <a:spLocks noGrp="1"/>
          </p:cNvSpPr>
          <p:nvPr>
            <p:ph type="sldNum" sz="quarter" idx="12"/>
          </p:nvPr>
        </p:nvSpPr>
        <p:spPr/>
        <p:txBody>
          <a:bodyPr/>
          <a:lstStyle/>
          <a:p>
            <a:fld id="{F378E5E1-2CB7-4E78-9DCC-07AB18866500}" type="slidenum">
              <a:rPr lang="en-GB" smtClean="0"/>
              <a:t>‹#›</a:t>
            </a:fld>
            <a:endParaRPr lang="en-GB"/>
          </a:p>
        </p:txBody>
      </p:sp>
    </p:spTree>
    <p:extLst>
      <p:ext uri="{BB962C8B-B14F-4D97-AF65-F5344CB8AC3E}">
        <p14:creationId xmlns:p14="http://schemas.microsoft.com/office/powerpoint/2010/main" val="3834611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B4564F-4FD9-4507-BD69-91924AE647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9E140F4-3B65-46B0-B87E-C7D52E6EB6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9AA53A-0EB5-44D4-8A53-07091BAA71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D25C36-F3BD-434E-AA9E-4419F7793A4E}" type="datetime1">
              <a:rPr lang="en-GB" smtClean="0"/>
              <a:t>27/04/2020</a:t>
            </a:fld>
            <a:endParaRPr lang="en-GB"/>
          </a:p>
        </p:txBody>
      </p:sp>
      <p:sp>
        <p:nvSpPr>
          <p:cNvPr id="5" name="Footer Placeholder 4">
            <a:extLst>
              <a:ext uri="{FF2B5EF4-FFF2-40B4-BE49-F238E27FC236}">
                <a16:creationId xmlns:a16="http://schemas.microsoft.com/office/drawing/2014/main" id="{CC2D27F9-EA9B-4195-AAB7-07CD07BF22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E9D8AED-EDA7-4635-BAF1-60886372A6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78E5E1-2CB7-4E78-9DCC-07AB18866500}" type="slidenum">
              <a:rPr lang="en-GB" smtClean="0"/>
              <a:t>‹#›</a:t>
            </a:fld>
            <a:endParaRPr lang="en-GB"/>
          </a:p>
        </p:txBody>
      </p:sp>
    </p:spTree>
    <p:extLst>
      <p:ext uri="{BB962C8B-B14F-4D97-AF65-F5344CB8AC3E}">
        <p14:creationId xmlns:p14="http://schemas.microsoft.com/office/powerpoint/2010/main" val="7149519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3" Type="http://schemas.openxmlformats.org/officeDocument/2006/relationships/hyperlink" Target="https://www.bbc.co.uk/programmes/p00lxwk5" TargetMode="External"/><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3.png"/><Relationship Id="rId9" Type="http://schemas.openxmlformats.org/officeDocument/2006/relationships/image" Target="../media/image10.jpeg"/><Relationship Id="rId14" Type="http://schemas.openxmlformats.org/officeDocument/2006/relationships/hyperlink" Target="https://www.bbc.co.uk/bitesize/clips/zs9c87h"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hyperlink" Target="https://www.bbc.co.uk/programmes/p00lxw4t" TargetMode="External"/><Relationship Id="rId7" Type="http://schemas.openxmlformats.org/officeDocument/2006/relationships/image" Target="../media/image15.jpeg"/><Relationship Id="rId12"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s://www.bbc.co.uk/programmes/p00lxv9z" TargetMode="External"/><Relationship Id="rId11" Type="http://schemas.openxmlformats.org/officeDocument/2006/relationships/image" Target="../media/image19.jpeg"/><Relationship Id="rId5" Type="http://schemas.openxmlformats.org/officeDocument/2006/relationships/image" Target="../media/image6.png"/><Relationship Id="rId10" Type="http://schemas.openxmlformats.org/officeDocument/2006/relationships/image" Target="../media/image18.jpeg"/><Relationship Id="rId4" Type="http://schemas.openxmlformats.org/officeDocument/2006/relationships/image" Target="../media/image3.png"/><Relationship Id="rId9"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hyperlink" Target="https://www.dkfindout.com/uk/animals-and-nature/plants/parts-flower/" TargetMode="External"/><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6.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hyperlink" Target="https://www.bbc.co.uk/programmes/p00crfc4" TargetMode="External"/><Relationship Id="rId3" Type="http://schemas.openxmlformats.org/officeDocument/2006/relationships/image" Target="../media/image3.png"/><Relationship Id="rId7" Type="http://schemas.openxmlformats.org/officeDocument/2006/relationships/hyperlink" Target="https://www.bbc.co.uk/programmes/p00lxvrk"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s://www.bbc.co.uk/programmes/p006999s" TargetMode="External"/><Relationship Id="rId5" Type="http://schemas.openxmlformats.org/officeDocument/2006/relationships/image" Target="../media/image25.jpeg"/><Relationship Id="rId10" Type="http://schemas.openxmlformats.org/officeDocument/2006/relationships/image" Target="../media/image27.jpeg"/><Relationship Id="rId4" Type="http://schemas.openxmlformats.org/officeDocument/2006/relationships/image" Target="../media/image6.png"/><Relationship Id="rId9"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Content Placeholder 21" descr="Closeup of dandelion">
            <a:extLst>
              <a:ext uri="{FF2B5EF4-FFF2-40B4-BE49-F238E27FC236}">
                <a16:creationId xmlns:a16="http://schemas.microsoft.com/office/drawing/2014/main" id="{7CEEB49D-698B-4C1C-A5DA-04047682DBB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p:blipFill>
        <p:spPr>
          <a:xfrm>
            <a:off x="3297438" y="469643"/>
            <a:ext cx="8888708" cy="5924359"/>
          </a:xfrm>
        </p:spPr>
      </p:pic>
      <p:sp>
        <p:nvSpPr>
          <p:cNvPr id="7" name="Freeform: Shape 6">
            <a:extLst>
              <a:ext uri="{FF2B5EF4-FFF2-40B4-BE49-F238E27FC236}">
                <a16:creationId xmlns:a16="http://schemas.microsoft.com/office/drawing/2014/main" id="{2CF6FC01-7A4C-42A0-A671-9933A7CC75A2}"/>
              </a:ext>
            </a:extLst>
          </p:cNvPr>
          <p:cNvSpPr/>
          <p:nvPr/>
        </p:nvSpPr>
        <p:spPr>
          <a:xfrm>
            <a:off x="0" y="6940"/>
            <a:ext cx="7219950" cy="6824678"/>
          </a:xfrm>
          <a:custGeom>
            <a:avLst/>
            <a:gdLst>
              <a:gd name="connsiteX0" fmla="*/ 5164852 w 5265336"/>
              <a:gd name="connsiteY0" fmla="*/ 90435 h 7355394"/>
              <a:gd name="connsiteX1" fmla="*/ 2642716 w 5265336"/>
              <a:gd name="connsiteY1" fmla="*/ 7285055 h 7355394"/>
              <a:gd name="connsiteX2" fmla="*/ 0 w 5265336"/>
              <a:gd name="connsiteY2" fmla="*/ 7355394 h 7355394"/>
              <a:gd name="connsiteX3" fmla="*/ 10048 w 5265336"/>
              <a:gd name="connsiteY3" fmla="*/ 20097 h 7355394"/>
              <a:gd name="connsiteX4" fmla="*/ 5265336 w 5265336"/>
              <a:gd name="connsiteY4" fmla="*/ 0 h 7355394"/>
              <a:gd name="connsiteX5" fmla="*/ 5255288 w 5265336"/>
              <a:gd name="connsiteY5" fmla="*/ 0 h 7355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5336" h="7355394">
                <a:moveTo>
                  <a:pt x="5164852" y="90435"/>
                </a:moveTo>
                <a:lnTo>
                  <a:pt x="2642716" y="7285055"/>
                </a:lnTo>
                <a:lnTo>
                  <a:pt x="0" y="7355394"/>
                </a:lnTo>
                <a:cubicBezTo>
                  <a:pt x="3349" y="4910295"/>
                  <a:pt x="6699" y="2465196"/>
                  <a:pt x="10048" y="20097"/>
                </a:cubicBezTo>
                <a:lnTo>
                  <a:pt x="5265336" y="0"/>
                </a:lnTo>
                <a:lnTo>
                  <a:pt x="5255288" y="0"/>
                </a:lnTo>
              </a:path>
            </a:pathLst>
          </a:custGeom>
          <a:solidFill>
            <a:srgbClr val="0D5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8" name="Title 6">
            <a:extLst>
              <a:ext uri="{FF2B5EF4-FFF2-40B4-BE49-F238E27FC236}">
                <a16:creationId xmlns:a16="http://schemas.microsoft.com/office/drawing/2014/main" id="{4E50E18B-F434-4647-9123-D05FAAB53E96}"/>
              </a:ext>
            </a:extLst>
          </p:cNvPr>
          <p:cNvSpPr txBox="1">
            <a:spLocks/>
          </p:cNvSpPr>
          <p:nvPr/>
        </p:nvSpPr>
        <p:spPr>
          <a:xfrm>
            <a:off x="722630" y="641564"/>
            <a:ext cx="5422900" cy="1354217"/>
          </a:xfrm>
          <a:prstGeom prst="rect">
            <a:avLst/>
          </a:prstGeom>
        </p:spPr>
        <p:txBody>
          <a:bodyPr wrap="square" lIns="0" tIns="0" rIns="0" bIns="0">
            <a:spAutoFit/>
          </a:bodyPr>
          <a:lstStyle>
            <a:lvl1pPr>
              <a:defRPr sz="2000" b="1" i="0">
                <a:solidFill>
                  <a:srgbClr val="231F20"/>
                </a:solidFill>
                <a:latin typeface="+mj-lt"/>
                <a:ea typeface="+mj-ea"/>
                <a:cs typeface="Lato Heavy"/>
              </a:defRPr>
            </a:lvl1pPr>
          </a:lstStyle>
          <a:p>
            <a:r>
              <a:rPr lang="en-GB" sz="4400" kern="0" dirty="0">
                <a:solidFill>
                  <a:schemeClr val="bg1"/>
                </a:solidFill>
                <a:latin typeface="Lato Black" panose="020F0502020204030203" pitchFamily="34" charset="0"/>
                <a:ea typeface="Lato Black" panose="020F0502020204030203" pitchFamily="34" charset="0"/>
                <a:cs typeface="Lato Black" panose="020F0502020204030203" pitchFamily="34" charset="0"/>
              </a:rPr>
              <a:t>Living things and their habitats</a:t>
            </a:r>
          </a:p>
        </p:txBody>
      </p:sp>
      <p:sp>
        <p:nvSpPr>
          <p:cNvPr id="9" name="object 4">
            <a:extLst>
              <a:ext uri="{FF2B5EF4-FFF2-40B4-BE49-F238E27FC236}">
                <a16:creationId xmlns:a16="http://schemas.microsoft.com/office/drawing/2014/main" id="{8DA896D1-C048-4C77-9F3B-54911F60C082}"/>
              </a:ext>
            </a:extLst>
          </p:cNvPr>
          <p:cNvSpPr/>
          <p:nvPr/>
        </p:nvSpPr>
        <p:spPr>
          <a:xfrm>
            <a:off x="722630" y="2145506"/>
            <a:ext cx="810260" cy="67314"/>
          </a:xfrm>
          <a:custGeom>
            <a:avLst/>
            <a:gdLst/>
            <a:ahLst/>
            <a:cxnLst/>
            <a:rect l="l" t="t" r="r" b="b"/>
            <a:pathLst>
              <a:path w="810260">
                <a:moveTo>
                  <a:pt x="0" y="0"/>
                </a:moveTo>
                <a:lnTo>
                  <a:pt x="810006" y="0"/>
                </a:lnTo>
              </a:path>
            </a:pathLst>
          </a:custGeom>
          <a:ln w="76200">
            <a:solidFill>
              <a:schemeClr val="bg1"/>
            </a:solidFill>
          </a:ln>
        </p:spPr>
        <p:txBody>
          <a:bodyPr wrap="square" lIns="0" tIns="0" rIns="0" bIns="0" rtlCol="0"/>
          <a:lstStyle/>
          <a:p>
            <a:endParaRPr dirty="0">
              <a:latin typeface="Calibri" panose="020F0502020204030204" pitchFamily="34" charset="0"/>
            </a:endParaRPr>
          </a:p>
        </p:txBody>
      </p:sp>
      <p:pic>
        <p:nvPicPr>
          <p:cNvPr id="14" name="Picture 13" descr="A picture containing drawing&#10;&#10;Description automatically generated">
            <a:extLst>
              <a:ext uri="{FF2B5EF4-FFF2-40B4-BE49-F238E27FC236}">
                <a16:creationId xmlns:a16="http://schemas.microsoft.com/office/drawing/2014/main" id="{E9D86310-5FDD-4454-92F2-FCB9396B3B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3300" y="7251692"/>
            <a:ext cx="1981200" cy="289169"/>
          </a:xfrm>
          <a:prstGeom prst="rect">
            <a:avLst/>
          </a:prstGeom>
        </p:spPr>
      </p:pic>
      <p:sp>
        <p:nvSpPr>
          <p:cNvPr id="15" name="Rectangle 14">
            <a:extLst>
              <a:ext uri="{FF2B5EF4-FFF2-40B4-BE49-F238E27FC236}">
                <a16:creationId xmlns:a16="http://schemas.microsoft.com/office/drawing/2014/main" id="{F571E163-626D-475E-A518-59C3025AF857}"/>
              </a:ext>
            </a:extLst>
          </p:cNvPr>
          <p:cNvSpPr/>
          <p:nvPr/>
        </p:nvSpPr>
        <p:spPr>
          <a:xfrm>
            <a:off x="0" y="6394002"/>
            <a:ext cx="12192000" cy="463998"/>
          </a:xfrm>
          <a:prstGeom prst="rect">
            <a:avLst/>
          </a:prstGeom>
          <a:solidFill>
            <a:srgbClr val="0D5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6" name="Picture 15" descr="A picture containing drawing, light&#10;&#10;Description automatically generated">
            <a:extLst>
              <a:ext uri="{FF2B5EF4-FFF2-40B4-BE49-F238E27FC236}">
                <a16:creationId xmlns:a16="http://schemas.microsoft.com/office/drawing/2014/main" id="{9FD0E528-065B-4B07-8252-55F07F81D4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8399" y="6466169"/>
            <a:ext cx="1985819" cy="295699"/>
          </a:xfrm>
          <a:prstGeom prst="rect">
            <a:avLst/>
          </a:prstGeom>
        </p:spPr>
      </p:pic>
      <p:sp>
        <p:nvSpPr>
          <p:cNvPr id="17" name="Rectangle 16">
            <a:extLst>
              <a:ext uri="{FF2B5EF4-FFF2-40B4-BE49-F238E27FC236}">
                <a16:creationId xmlns:a16="http://schemas.microsoft.com/office/drawing/2014/main" id="{68C883CF-17F6-4C7B-A00B-B3E4BA853FC3}"/>
              </a:ext>
            </a:extLst>
          </p:cNvPr>
          <p:cNvSpPr/>
          <p:nvPr/>
        </p:nvSpPr>
        <p:spPr>
          <a:xfrm>
            <a:off x="0" y="2823"/>
            <a:ext cx="12192000" cy="463998"/>
          </a:xfrm>
          <a:prstGeom prst="rect">
            <a:avLst/>
          </a:prstGeom>
          <a:solidFill>
            <a:srgbClr val="0D5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6">
            <a:extLst>
              <a:ext uri="{FF2B5EF4-FFF2-40B4-BE49-F238E27FC236}">
                <a16:creationId xmlns:a16="http://schemas.microsoft.com/office/drawing/2014/main" id="{B370D3A3-4B18-46A8-9623-BCE4A8D48555}"/>
              </a:ext>
            </a:extLst>
          </p:cNvPr>
          <p:cNvSpPr txBox="1">
            <a:spLocks/>
          </p:cNvSpPr>
          <p:nvPr/>
        </p:nvSpPr>
        <p:spPr>
          <a:xfrm>
            <a:off x="717550" y="2362546"/>
            <a:ext cx="5422900" cy="369332"/>
          </a:xfrm>
          <a:prstGeom prst="rect">
            <a:avLst/>
          </a:prstGeom>
        </p:spPr>
        <p:txBody>
          <a:bodyPr wrap="square" lIns="0" tIns="0" rIns="0" bIns="0">
            <a:spAutoFit/>
          </a:bodyPr>
          <a:lstStyle>
            <a:lvl1pPr>
              <a:defRPr sz="2000" b="1" i="0">
                <a:solidFill>
                  <a:srgbClr val="231F20"/>
                </a:solidFill>
                <a:latin typeface="+mj-lt"/>
                <a:ea typeface="+mj-ea"/>
                <a:cs typeface="Lato Heavy"/>
              </a:defRPr>
            </a:lvl1pPr>
          </a:lstStyle>
          <a:p>
            <a:r>
              <a:rPr lang="en-GB" sz="2400" i="1" kern="0" dirty="0">
                <a:solidFill>
                  <a:schemeClr val="bg1"/>
                </a:solidFill>
                <a:ea typeface="Lato Black" panose="020F0502020204030203" pitchFamily="34" charset="0"/>
                <a:cs typeface="Lato Black" panose="020F0502020204030203" pitchFamily="34" charset="0"/>
              </a:rPr>
              <a:t>Seed dispersal in plants</a:t>
            </a:r>
          </a:p>
        </p:txBody>
      </p:sp>
      <p:sp>
        <p:nvSpPr>
          <p:cNvPr id="20" name="Title 6">
            <a:extLst>
              <a:ext uri="{FF2B5EF4-FFF2-40B4-BE49-F238E27FC236}">
                <a16:creationId xmlns:a16="http://schemas.microsoft.com/office/drawing/2014/main" id="{84AD8CF2-1F27-4141-A103-04168FC7AC96}"/>
              </a:ext>
            </a:extLst>
          </p:cNvPr>
          <p:cNvSpPr txBox="1">
            <a:spLocks/>
          </p:cNvSpPr>
          <p:nvPr/>
        </p:nvSpPr>
        <p:spPr>
          <a:xfrm>
            <a:off x="717550" y="5439710"/>
            <a:ext cx="5422900" cy="1107996"/>
          </a:xfrm>
          <a:prstGeom prst="rect">
            <a:avLst/>
          </a:prstGeom>
        </p:spPr>
        <p:txBody>
          <a:bodyPr wrap="square" lIns="0" tIns="0" rIns="0" bIns="0">
            <a:spAutoFit/>
          </a:bodyPr>
          <a:lstStyle>
            <a:lvl1pPr>
              <a:defRPr sz="2000" b="1" i="0">
                <a:solidFill>
                  <a:srgbClr val="231F20"/>
                </a:solidFill>
                <a:latin typeface="+mj-lt"/>
                <a:ea typeface="+mj-ea"/>
                <a:cs typeface="Lato Heavy"/>
              </a:defRPr>
            </a:lvl1pPr>
          </a:lstStyle>
          <a:p>
            <a:r>
              <a:rPr lang="en-GB" sz="2400" i="1" kern="0" dirty="0">
                <a:solidFill>
                  <a:schemeClr val="bg1"/>
                </a:solidFill>
                <a:ea typeface="Lato Black" panose="020F0502020204030203" pitchFamily="34" charset="0"/>
                <a:cs typeface="Lato Black" panose="020F0502020204030203" pitchFamily="34" charset="0"/>
              </a:rPr>
              <a:t>Year 5</a:t>
            </a:r>
          </a:p>
          <a:p>
            <a:r>
              <a:rPr lang="en-GB" sz="2400" i="1" kern="0" dirty="0">
                <a:solidFill>
                  <a:schemeClr val="bg1"/>
                </a:solidFill>
                <a:ea typeface="Lato Black" panose="020F0502020204030203" pitchFamily="34" charset="0"/>
                <a:cs typeface="Lato Black" panose="020F0502020204030203" pitchFamily="34" charset="0"/>
              </a:rPr>
              <a:t>Age 9-10 </a:t>
            </a:r>
            <a:br>
              <a:rPr lang="en-GB" sz="2400" i="1" kern="0" dirty="0">
                <a:solidFill>
                  <a:schemeClr val="bg1"/>
                </a:solidFill>
                <a:ea typeface="Lato Black" panose="020F0502020204030203" pitchFamily="34" charset="0"/>
                <a:cs typeface="Lato Black" panose="020F0502020204030203" pitchFamily="34" charset="0"/>
              </a:rPr>
            </a:br>
            <a:endParaRPr lang="en-GB" sz="2400" i="1" kern="0" dirty="0">
              <a:solidFill>
                <a:schemeClr val="bg1"/>
              </a:solidFill>
              <a:ea typeface="Lato Black" panose="020F0502020204030203" pitchFamily="34" charset="0"/>
              <a:cs typeface="Lato Black" panose="020F0502020204030203" pitchFamily="34" charset="0"/>
            </a:endParaRPr>
          </a:p>
        </p:txBody>
      </p:sp>
      <p:pic>
        <p:nvPicPr>
          <p:cNvPr id="21" name="Picture 20">
            <a:extLst>
              <a:ext uri="{FF2B5EF4-FFF2-40B4-BE49-F238E27FC236}">
                <a16:creationId xmlns:a16="http://schemas.microsoft.com/office/drawing/2014/main" id="{B7D18EC0-71FE-4588-85DE-3D465BC6C2BF}"/>
              </a:ext>
            </a:extLst>
          </p:cNvPr>
          <p:cNvPicPr>
            <a:picLocks noChangeAspect="1"/>
          </p:cNvPicPr>
          <p:nvPr/>
        </p:nvPicPr>
        <p:blipFill>
          <a:blip r:embed="rId5">
            <a:alphaModFix amt="85000"/>
          </a:blip>
          <a:stretch>
            <a:fillRect/>
          </a:stretch>
        </p:blipFill>
        <p:spPr>
          <a:xfrm>
            <a:off x="7291388" y="641564"/>
            <a:ext cx="4622446" cy="5457567"/>
          </a:xfrm>
          <a:prstGeom prst="rect">
            <a:avLst/>
          </a:prstGeom>
        </p:spPr>
      </p:pic>
      <p:sp>
        <p:nvSpPr>
          <p:cNvPr id="23" name="TextBox 22">
            <a:extLst>
              <a:ext uri="{FF2B5EF4-FFF2-40B4-BE49-F238E27FC236}">
                <a16:creationId xmlns:a16="http://schemas.microsoft.com/office/drawing/2014/main" id="{448DBB14-452D-48E7-8FC6-16F403D91C1C}"/>
              </a:ext>
            </a:extLst>
          </p:cNvPr>
          <p:cNvSpPr txBox="1"/>
          <p:nvPr/>
        </p:nvSpPr>
        <p:spPr>
          <a:xfrm>
            <a:off x="7463337" y="525845"/>
            <a:ext cx="4166411" cy="5632311"/>
          </a:xfrm>
          <a:prstGeom prst="rect">
            <a:avLst/>
          </a:prstGeom>
          <a:noFill/>
        </p:spPr>
        <p:txBody>
          <a:bodyPr wrap="square" rtlCol="0">
            <a:spAutoFit/>
          </a:bodyPr>
          <a:lstStyle/>
          <a:p>
            <a:endParaRPr lang="en-GB" b="1" dirty="0">
              <a:solidFill>
                <a:schemeClr val="bg1"/>
              </a:solidFill>
            </a:endParaRPr>
          </a:p>
          <a:p>
            <a:r>
              <a:rPr lang="en-GB" b="1" dirty="0">
                <a:solidFill>
                  <a:schemeClr val="bg1"/>
                </a:solidFill>
              </a:rPr>
              <a:t>For parents</a:t>
            </a:r>
          </a:p>
          <a:p>
            <a:r>
              <a:rPr lang="en-GB" i="1" dirty="0">
                <a:solidFill>
                  <a:schemeClr val="bg1"/>
                </a:solidFill>
              </a:rPr>
              <a:t>Thank you for supporting your child’s learning in science.</a:t>
            </a:r>
          </a:p>
          <a:p>
            <a:r>
              <a:rPr lang="en-GB" b="1" i="1" dirty="0">
                <a:solidFill>
                  <a:schemeClr val="bg1"/>
                </a:solidFill>
              </a:rPr>
              <a:t>Before the session:</a:t>
            </a:r>
          </a:p>
          <a:p>
            <a:pPr marL="285750" indent="-285750" fontAlgn="base">
              <a:buFont typeface="Arial" panose="020B0604020202020204" pitchFamily="34" charset="0"/>
              <a:buChar char="•"/>
            </a:pPr>
            <a:r>
              <a:rPr lang="en-GB" dirty="0">
                <a:solidFill>
                  <a:schemeClr val="bg1"/>
                </a:solidFill>
              </a:rPr>
              <a:t>Please read slide 2 so you know what your child is learning and what you need to get ready.</a:t>
            </a:r>
          </a:p>
          <a:p>
            <a:pPr marL="285750" indent="-285750" fontAlgn="base">
              <a:buFont typeface="Arial" panose="020B0604020202020204" pitchFamily="34" charset="0"/>
              <a:buChar char="•"/>
            </a:pPr>
            <a:r>
              <a:rPr lang="en-GB" dirty="0">
                <a:solidFill>
                  <a:schemeClr val="bg1"/>
                </a:solidFill>
              </a:rPr>
              <a:t>You may wish to print slide 7 and 8 as templates for the practical activity.</a:t>
            </a:r>
          </a:p>
          <a:p>
            <a:pPr fontAlgn="base"/>
            <a:r>
              <a:rPr lang="en-GB" b="1" i="1" dirty="0">
                <a:solidFill>
                  <a:schemeClr val="bg1"/>
                </a:solidFill>
              </a:rPr>
              <a:t>During the session:</a:t>
            </a:r>
          </a:p>
          <a:p>
            <a:pPr marL="285750" indent="-285750" fontAlgn="base">
              <a:buFont typeface="Arial" panose="020B0604020202020204" pitchFamily="34" charset="0"/>
              <a:buChar char="•"/>
            </a:pPr>
            <a:r>
              <a:rPr lang="en-GB" dirty="0">
                <a:solidFill>
                  <a:schemeClr val="bg1"/>
                </a:solidFill>
              </a:rPr>
              <a:t>Share the learning intentions on slide 2.</a:t>
            </a:r>
          </a:p>
          <a:p>
            <a:pPr marL="285750" indent="-285750" fontAlgn="base">
              <a:buFont typeface="Arial" panose="020B0604020202020204" pitchFamily="34" charset="0"/>
              <a:buChar char="•"/>
            </a:pPr>
            <a:r>
              <a:rPr lang="en-GB" dirty="0">
                <a:solidFill>
                  <a:schemeClr val="bg1"/>
                </a:solidFill>
              </a:rPr>
              <a:t>Support your child with the main activities on slides 3 to 6, as needed. </a:t>
            </a:r>
          </a:p>
          <a:p>
            <a:pPr marL="285750" indent="-285750" fontAlgn="base">
              <a:buFont typeface="Arial" panose="020B0604020202020204" pitchFamily="34" charset="0"/>
              <a:buChar char="•"/>
            </a:pPr>
            <a:r>
              <a:rPr lang="en-GB" dirty="0">
                <a:solidFill>
                  <a:schemeClr val="bg1"/>
                </a:solidFill>
              </a:rPr>
              <a:t>Slide 9 has an extra optional activity.</a:t>
            </a:r>
          </a:p>
          <a:p>
            <a:pPr marL="285750" indent="-285750" fontAlgn="base">
              <a:buFont typeface="Arial" panose="020B0604020202020204" pitchFamily="34" charset="0"/>
              <a:buChar char="•"/>
            </a:pPr>
            <a:r>
              <a:rPr lang="en-GB" dirty="0">
                <a:solidFill>
                  <a:schemeClr val="bg1"/>
                </a:solidFill>
              </a:rPr>
              <a:t>Slide 10 has a glossary of key terms.</a:t>
            </a:r>
          </a:p>
          <a:p>
            <a:pPr fontAlgn="base"/>
            <a:r>
              <a:rPr lang="en-GB" b="1" i="1" dirty="0">
                <a:solidFill>
                  <a:schemeClr val="bg1"/>
                </a:solidFill>
              </a:rPr>
              <a:t>Reviewing with your child:</a:t>
            </a:r>
          </a:p>
          <a:p>
            <a:pPr marL="285750" indent="-285750" fontAlgn="base">
              <a:buFont typeface="Arial" panose="020B0604020202020204" pitchFamily="34" charset="0"/>
              <a:buChar char="•"/>
            </a:pPr>
            <a:r>
              <a:rPr lang="en-GB" dirty="0">
                <a:solidFill>
                  <a:schemeClr val="bg1"/>
                </a:solidFill>
              </a:rPr>
              <a:t>Slide 11 gives an idea of what your child may produce.</a:t>
            </a:r>
          </a:p>
          <a:p>
            <a:pPr marL="285750" indent="-285750">
              <a:buFont typeface="Arial" panose="020B0604020202020204" pitchFamily="34" charset="0"/>
              <a:buChar char="•"/>
            </a:pPr>
            <a:endParaRPr lang="en-GB" i="1" dirty="0">
              <a:solidFill>
                <a:schemeClr val="bg1"/>
              </a:solidFill>
            </a:endParaRPr>
          </a:p>
        </p:txBody>
      </p:sp>
    </p:spTree>
    <p:extLst>
      <p:ext uri="{BB962C8B-B14F-4D97-AF65-F5344CB8AC3E}">
        <p14:creationId xmlns:p14="http://schemas.microsoft.com/office/powerpoint/2010/main" val="4268399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9C383873-1ACC-4285-9071-305DE9E2508F}"/>
              </a:ext>
            </a:extLst>
          </p:cNvPr>
          <p:cNvSpPr txBox="1">
            <a:spLocks/>
          </p:cNvSpPr>
          <p:nvPr/>
        </p:nvSpPr>
        <p:spPr>
          <a:xfrm>
            <a:off x="648070" y="295184"/>
            <a:ext cx="10697592" cy="6400800"/>
          </a:xfrm>
          <a:prstGeom prst="rect">
            <a:avLst/>
          </a:prstGeom>
          <a:effectLst>
            <a:outerShdw blurRad="50800" dist="38100" dir="2700000" algn="tl" rotWithShape="0">
              <a:prstClr val="black">
                <a:alpha val="40000"/>
              </a:prstClr>
            </a:outerShdw>
            <a:softEdge rad="12700"/>
          </a:effectLst>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nSpc>
                <a:spcPct val="120000"/>
              </a:lnSpc>
              <a:buNone/>
            </a:pPr>
            <a:r>
              <a:rPr lang="en-GB" b="1" dirty="0">
                <a:solidFill>
                  <a:schemeClr val="tx1"/>
                </a:solidFill>
              </a:rPr>
              <a:t>Glossary of terms</a:t>
            </a:r>
          </a:p>
          <a:p>
            <a:pPr>
              <a:lnSpc>
                <a:spcPct val="120000"/>
              </a:lnSpc>
            </a:pPr>
            <a:r>
              <a:rPr lang="en-GB" b="1" dirty="0">
                <a:solidFill>
                  <a:schemeClr val="accent1"/>
                </a:solidFill>
              </a:rPr>
              <a:t>Sexual plant reproduction </a:t>
            </a:r>
            <a:r>
              <a:rPr lang="en-GB" dirty="0"/>
              <a:t>is when a plant reproduces by forming seeds or spores.</a:t>
            </a:r>
          </a:p>
          <a:p>
            <a:pPr>
              <a:lnSpc>
                <a:spcPct val="120000"/>
              </a:lnSpc>
            </a:pPr>
            <a:r>
              <a:rPr lang="en-GB" b="1" dirty="0">
                <a:solidFill>
                  <a:schemeClr val="accent1"/>
                </a:solidFill>
              </a:rPr>
              <a:t>Pollination</a:t>
            </a:r>
            <a:r>
              <a:rPr lang="en-GB" b="1" dirty="0"/>
              <a:t> </a:t>
            </a:r>
            <a:r>
              <a:rPr lang="en-GB" dirty="0"/>
              <a:t>is when pollen is carried from the male part to the female part of a plant, usually by insects or the wind.</a:t>
            </a:r>
          </a:p>
          <a:p>
            <a:pPr>
              <a:lnSpc>
                <a:spcPct val="120000"/>
              </a:lnSpc>
            </a:pPr>
            <a:r>
              <a:rPr lang="en-GB" b="1" dirty="0">
                <a:solidFill>
                  <a:schemeClr val="accent1"/>
                </a:solidFill>
              </a:rPr>
              <a:t>Seed dispersal </a:t>
            </a:r>
            <a:r>
              <a:rPr lang="en-GB" dirty="0"/>
              <a:t>is when seeds are carried away from the parent plant, often by the wind or by animals. This enables the seeds to germinate away from the parent plant.</a:t>
            </a:r>
          </a:p>
          <a:p>
            <a:pPr marL="0" indent="0">
              <a:lnSpc>
                <a:spcPct val="120000"/>
              </a:lnSpc>
              <a:buNone/>
            </a:pPr>
            <a:endParaRPr lang="en-GB" dirty="0">
              <a:solidFill>
                <a:schemeClr val="tx1"/>
              </a:solidFill>
            </a:endParaRPr>
          </a:p>
          <a:p>
            <a:pPr>
              <a:lnSpc>
                <a:spcPct val="100000"/>
              </a:lnSpc>
            </a:pPr>
            <a:endParaRPr lang="en-GB" dirty="0">
              <a:solidFill>
                <a:schemeClr val="tx1">
                  <a:lumMod val="85000"/>
                  <a:lumOff val="15000"/>
                </a:schemeClr>
              </a:solidFill>
            </a:endParaRPr>
          </a:p>
          <a:p>
            <a:pPr marL="0" indent="0">
              <a:lnSpc>
                <a:spcPct val="110000"/>
              </a:lnSpc>
              <a:buNone/>
            </a:pPr>
            <a:endParaRPr lang="en-GB" dirty="0">
              <a:solidFill>
                <a:schemeClr val="tx1"/>
              </a:solidFill>
            </a:endParaRPr>
          </a:p>
          <a:p>
            <a:pPr marL="0" indent="0">
              <a:buNone/>
            </a:pPr>
            <a:endParaRPr lang="en-GB" dirty="0">
              <a:solidFill>
                <a:srgbClr val="002060"/>
              </a:solidFill>
            </a:endParaRPr>
          </a:p>
          <a:p>
            <a:pPr marL="0" indent="0">
              <a:buNone/>
            </a:pPr>
            <a:endParaRPr lang="en-GB" dirty="0"/>
          </a:p>
          <a:p>
            <a:pPr marL="0" indent="0">
              <a:buNone/>
            </a:pPr>
            <a:endParaRPr lang="en-GB" b="1" dirty="0">
              <a:solidFill>
                <a:schemeClr val="tx1"/>
              </a:solidFill>
            </a:endParaRPr>
          </a:p>
          <a:p>
            <a:pPr marL="0" indent="0">
              <a:buNone/>
            </a:pPr>
            <a:endParaRPr lang="en-GB" b="1" dirty="0">
              <a:solidFill>
                <a:srgbClr val="0070C0"/>
              </a:solidFill>
            </a:endParaRPr>
          </a:p>
          <a:p>
            <a:pPr marL="0" indent="0">
              <a:buNone/>
            </a:pPr>
            <a:endParaRPr lang="en-GB" dirty="0">
              <a:solidFill>
                <a:schemeClr val="tx1"/>
              </a:solidFill>
            </a:endParaRPr>
          </a:p>
          <a:p>
            <a:pPr marL="0" indent="0">
              <a:buNone/>
            </a:pPr>
            <a:endParaRPr lang="en-GB" dirty="0">
              <a:solidFill>
                <a:schemeClr val="tx1"/>
              </a:solidFill>
            </a:endParaRPr>
          </a:p>
          <a:p>
            <a:pPr marL="0" indent="0">
              <a:buNone/>
            </a:pPr>
            <a:endParaRPr lang="en-GB" sz="2000" dirty="0">
              <a:solidFill>
                <a:schemeClr val="tx1"/>
              </a:solidFill>
            </a:endParaRPr>
          </a:p>
        </p:txBody>
      </p:sp>
      <p:sp>
        <p:nvSpPr>
          <p:cNvPr id="22" name="Rectangle 21">
            <a:extLst>
              <a:ext uri="{FF2B5EF4-FFF2-40B4-BE49-F238E27FC236}">
                <a16:creationId xmlns:a16="http://schemas.microsoft.com/office/drawing/2014/main" id="{635D3255-F0A5-4F6E-8307-C2ECD988BDF3}"/>
              </a:ext>
            </a:extLst>
          </p:cNvPr>
          <p:cNvSpPr/>
          <p:nvPr/>
        </p:nvSpPr>
        <p:spPr>
          <a:xfrm rot="5400000">
            <a:off x="8527472" y="3193472"/>
            <a:ext cx="6858000" cy="471056"/>
          </a:xfrm>
          <a:prstGeom prst="rect">
            <a:avLst/>
          </a:prstGeom>
          <a:solidFill>
            <a:srgbClr val="0D5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4" name="Picture 23" descr="A picture containing drawing, light&#10;&#10;Description automatically generated">
            <a:extLst>
              <a:ext uri="{FF2B5EF4-FFF2-40B4-BE49-F238E27FC236}">
                <a16:creationId xmlns:a16="http://schemas.microsoft.com/office/drawing/2014/main" id="{0EE25CAF-C579-48C2-9CA1-CC51C2EFBD4A}"/>
              </a:ext>
            </a:extLst>
          </p:cNvPr>
          <p:cNvPicPr>
            <a:picLocks noChangeAspect="1"/>
          </p:cNvPicPr>
          <p:nvPr/>
        </p:nvPicPr>
        <p:blipFill rotWithShape="1">
          <a:blip r:embed="rId3">
            <a:extLst>
              <a:ext uri="{28A0092B-C50C-407E-A947-70E740481C1C}">
                <a14:useLocalDpi xmlns:a14="http://schemas.microsoft.com/office/drawing/2010/main" val="0"/>
              </a:ext>
            </a:extLst>
          </a:blip>
          <a:srcRect r="82529"/>
          <a:stretch/>
        </p:blipFill>
        <p:spPr>
          <a:xfrm>
            <a:off x="11800605" y="6481550"/>
            <a:ext cx="346945" cy="295699"/>
          </a:xfrm>
          <a:prstGeom prst="rect">
            <a:avLst/>
          </a:prstGeom>
        </p:spPr>
      </p:pic>
      <p:sp>
        <p:nvSpPr>
          <p:cNvPr id="21" name="TextBox 20">
            <a:extLst>
              <a:ext uri="{FF2B5EF4-FFF2-40B4-BE49-F238E27FC236}">
                <a16:creationId xmlns:a16="http://schemas.microsoft.com/office/drawing/2014/main" id="{9C7A6832-0ED3-4245-83DB-D3AD92D15CCB}"/>
              </a:ext>
            </a:extLst>
          </p:cNvPr>
          <p:cNvSpPr txBox="1"/>
          <p:nvPr/>
        </p:nvSpPr>
        <p:spPr>
          <a:xfrm>
            <a:off x="177916" y="6444733"/>
            <a:ext cx="470154" cy="369332"/>
          </a:xfrm>
          <a:prstGeom prst="rect">
            <a:avLst/>
          </a:prstGeom>
          <a:noFill/>
        </p:spPr>
        <p:txBody>
          <a:bodyPr wrap="square" rtlCol="0">
            <a:spAutoFit/>
          </a:bodyPr>
          <a:lstStyle/>
          <a:p>
            <a:fld id="{28820719-B322-4428-9BCE-2C4D3A7F3F33}" type="slidenum">
              <a:rPr lang="en-GB" smtClean="0"/>
              <a:t>10</a:t>
            </a:fld>
            <a:endParaRPr lang="en-GB" dirty="0"/>
          </a:p>
        </p:txBody>
      </p:sp>
    </p:spTree>
    <p:extLst>
      <p:ext uri="{BB962C8B-B14F-4D97-AF65-F5344CB8AC3E}">
        <p14:creationId xmlns:p14="http://schemas.microsoft.com/office/powerpoint/2010/main" val="2263889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9C383873-1ACC-4285-9071-305DE9E2508F}"/>
              </a:ext>
            </a:extLst>
          </p:cNvPr>
          <p:cNvSpPr txBox="1">
            <a:spLocks/>
          </p:cNvSpPr>
          <p:nvPr/>
        </p:nvSpPr>
        <p:spPr>
          <a:xfrm>
            <a:off x="1979719" y="228599"/>
            <a:ext cx="9391665" cy="6400800"/>
          </a:xfrm>
          <a:prstGeom prst="rect">
            <a:avLst/>
          </a:prstGeom>
          <a:effectLst>
            <a:outerShdw blurRad="50800" dist="38100" dir="2700000" algn="tl" rotWithShape="0">
              <a:prstClr val="black">
                <a:alpha val="40000"/>
              </a:prstClr>
            </a:outerShdw>
            <a:softEdge rad="12700"/>
          </a:effectLst>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None/>
            </a:pPr>
            <a:r>
              <a:rPr lang="en-GB" sz="1800" dirty="0">
                <a:solidFill>
                  <a:srgbClr val="FF0000"/>
                </a:solidFill>
              </a:rPr>
              <a:t>Possible learning outcome. </a:t>
            </a:r>
            <a:r>
              <a:rPr lang="en-GB" sz="1800" u="sng" dirty="0">
                <a:solidFill>
                  <a:schemeClr val="tx1"/>
                </a:solidFill>
              </a:rPr>
              <a:t>I can investigate a model helicopter design for dispersing seeds.   </a:t>
            </a:r>
            <a:endParaRPr lang="en-GB" sz="2000" u="sng" dirty="0">
              <a:solidFill>
                <a:schemeClr val="tx1"/>
              </a:solidFill>
            </a:endParaRPr>
          </a:p>
        </p:txBody>
      </p:sp>
      <p:sp>
        <p:nvSpPr>
          <p:cNvPr id="22" name="Rectangle 21">
            <a:extLst>
              <a:ext uri="{FF2B5EF4-FFF2-40B4-BE49-F238E27FC236}">
                <a16:creationId xmlns:a16="http://schemas.microsoft.com/office/drawing/2014/main" id="{635D3255-F0A5-4F6E-8307-C2ECD988BDF3}"/>
              </a:ext>
            </a:extLst>
          </p:cNvPr>
          <p:cNvSpPr/>
          <p:nvPr/>
        </p:nvSpPr>
        <p:spPr>
          <a:xfrm rot="5400000">
            <a:off x="8527472" y="3193472"/>
            <a:ext cx="6858000" cy="471056"/>
          </a:xfrm>
          <a:prstGeom prst="rect">
            <a:avLst/>
          </a:prstGeom>
          <a:solidFill>
            <a:srgbClr val="0D5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4" name="Picture 23" descr="A picture containing drawing, light&#10;&#10;Description automatically generated">
            <a:extLst>
              <a:ext uri="{FF2B5EF4-FFF2-40B4-BE49-F238E27FC236}">
                <a16:creationId xmlns:a16="http://schemas.microsoft.com/office/drawing/2014/main" id="{0EE25CAF-C579-48C2-9CA1-CC51C2EFBD4A}"/>
              </a:ext>
            </a:extLst>
          </p:cNvPr>
          <p:cNvPicPr>
            <a:picLocks noChangeAspect="1"/>
          </p:cNvPicPr>
          <p:nvPr/>
        </p:nvPicPr>
        <p:blipFill rotWithShape="1">
          <a:blip r:embed="rId3">
            <a:extLst>
              <a:ext uri="{28A0092B-C50C-407E-A947-70E740481C1C}">
                <a14:useLocalDpi xmlns:a14="http://schemas.microsoft.com/office/drawing/2010/main" val="0"/>
              </a:ext>
            </a:extLst>
          </a:blip>
          <a:srcRect r="82529"/>
          <a:stretch/>
        </p:blipFill>
        <p:spPr>
          <a:xfrm>
            <a:off x="11800605" y="6481550"/>
            <a:ext cx="346945" cy="295699"/>
          </a:xfrm>
          <a:prstGeom prst="rect">
            <a:avLst/>
          </a:prstGeom>
        </p:spPr>
      </p:pic>
      <p:sp>
        <p:nvSpPr>
          <p:cNvPr id="21" name="TextBox 20">
            <a:extLst>
              <a:ext uri="{FF2B5EF4-FFF2-40B4-BE49-F238E27FC236}">
                <a16:creationId xmlns:a16="http://schemas.microsoft.com/office/drawing/2014/main" id="{9C7A6832-0ED3-4245-83DB-D3AD92D15CCB}"/>
              </a:ext>
            </a:extLst>
          </p:cNvPr>
          <p:cNvSpPr txBox="1"/>
          <p:nvPr/>
        </p:nvSpPr>
        <p:spPr>
          <a:xfrm>
            <a:off x="111152" y="6408507"/>
            <a:ext cx="470154" cy="369332"/>
          </a:xfrm>
          <a:prstGeom prst="rect">
            <a:avLst/>
          </a:prstGeom>
          <a:noFill/>
        </p:spPr>
        <p:txBody>
          <a:bodyPr wrap="square" rtlCol="0">
            <a:spAutoFit/>
          </a:bodyPr>
          <a:lstStyle/>
          <a:p>
            <a:fld id="{CB401A7F-DEF2-471B-895A-AFB028894AAB}" type="slidenum">
              <a:rPr lang="en-GB" smtClean="0"/>
              <a:t>11</a:t>
            </a:fld>
            <a:endParaRPr lang="en-GB" dirty="0"/>
          </a:p>
        </p:txBody>
      </p:sp>
      <p:grpSp>
        <p:nvGrpSpPr>
          <p:cNvPr id="25" name="Group 24">
            <a:extLst>
              <a:ext uri="{FF2B5EF4-FFF2-40B4-BE49-F238E27FC236}">
                <a16:creationId xmlns:a16="http://schemas.microsoft.com/office/drawing/2014/main" id="{9CDA7BD9-485A-4E50-9BE5-CDCB29DCC649}"/>
              </a:ext>
            </a:extLst>
          </p:cNvPr>
          <p:cNvGrpSpPr/>
          <p:nvPr/>
        </p:nvGrpSpPr>
        <p:grpSpPr>
          <a:xfrm>
            <a:off x="279862" y="228600"/>
            <a:ext cx="1544715" cy="1490786"/>
            <a:chOff x="257452" y="328474"/>
            <a:chExt cx="1544715" cy="2423604"/>
          </a:xfrm>
        </p:grpSpPr>
        <p:sp>
          <p:nvSpPr>
            <p:cNvPr id="26" name="Speech Bubble: Rectangle with Corners Rounded 25">
              <a:extLst>
                <a:ext uri="{FF2B5EF4-FFF2-40B4-BE49-F238E27FC236}">
                  <a16:creationId xmlns:a16="http://schemas.microsoft.com/office/drawing/2014/main" id="{E2ADF750-B0C9-490C-A789-87B7B92D30E8}"/>
                </a:ext>
              </a:extLst>
            </p:cNvPr>
            <p:cNvSpPr/>
            <p:nvPr/>
          </p:nvSpPr>
          <p:spPr>
            <a:xfrm>
              <a:off x="257452" y="328474"/>
              <a:ext cx="1544715" cy="2423604"/>
            </a:xfrm>
            <a:prstGeom prst="wedgeRoundRectCallout">
              <a:avLst>
                <a:gd name="adj1" fmla="val 48707"/>
                <a:gd name="adj2" fmla="val 57724"/>
                <a:gd name="adj3" fmla="val 16667"/>
              </a:avLst>
            </a:prstGeom>
            <a:solidFill>
              <a:schemeClr val="bg1"/>
            </a:solidFill>
            <a:ln>
              <a:solidFill>
                <a:schemeClr val="tx1"/>
              </a:solidFill>
            </a:ln>
            <a:effectLst>
              <a:outerShdw blurRad="50800" dist="38100" dir="2700000" algn="tl"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TextBox 26">
              <a:extLst>
                <a:ext uri="{FF2B5EF4-FFF2-40B4-BE49-F238E27FC236}">
                  <a16:creationId xmlns:a16="http://schemas.microsoft.com/office/drawing/2014/main" id="{CD806011-4143-4E15-806A-C24211AA6278}"/>
                </a:ext>
              </a:extLst>
            </p:cNvPr>
            <p:cNvSpPr txBox="1"/>
            <p:nvPr/>
          </p:nvSpPr>
          <p:spPr>
            <a:xfrm>
              <a:off x="346229" y="390617"/>
              <a:ext cx="1453718" cy="1334876"/>
            </a:xfrm>
            <a:prstGeom prst="rect">
              <a:avLst/>
            </a:prstGeom>
            <a:noFill/>
          </p:spPr>
          <p:txBody>
            <a:bodyPr wrap="square" rtlCol="0">
              <a:spAutoFit/>
            </a:bodyPr>
            <a:lstStyle/>
            <a:p>
              <a:r>
                <a:rPr lang="en-GB" sz="1400" dirty="0"/>
                <a:t>You may have chosen to investigate the width of the wing or the size of the seed.</a:t>
              </a:r>
            </a:p>
          </p:txBody>
        </p:sp>
      </p:grpSp>
      <p:grpSp>
        <p:nvGrpSpPr>
          <p:cNvPr id="29" name="Group 28">
            <a:extLst>
              <a:ext uri="{FF2B5EF4-FFF2-40B4-BE49-F238E27FC236}">
                <a16:creationId xmlns:a16="http://schemas.microsoft.com/office/drawing/2014/main" id="{14BCFB54-B6E2-46EF-B653-EC915152F1FD}"/>
              </a:ext>
            </a:extLst>
          </p:cNvPr>
          <p:cNvGrpSpPr/>
          <p:nvPr/>
        </p:nvGrpSpPr>
        <p:grpSpPr>
          <a:xfrm>
            <a:off x="257451" y="4040554"/>
            <a:ext cx="1544715" cy="2278558"/>
            <a:chOff x="257452" y="328474"/>
            <a:chExt cx="1544715" cy="2423604"/>
          </a:xfrm>
        </p:grpSpPr>
        <p:sp>
          <p:nvSpPr>
            <p:cNvPr id="30" name="Speech Bubble: Rectangle with Corners Rounded 29">
              <a:extLst>
                <a:ext uri="{FF2B5EF4-FFF2-40B4-BE49-F238E27FC236}">
                  <a16:creationId xmlns:a16="http://schemas.microsoft.com/office/drawing/2014/main" id="{548B3183-0402-4734-8A96-A0481562660D}"/>
                </a:ext>
              </a:extLst>
            </p:cNvPr>
            <p:cNvSpPr/>
            <p:nvPr/>
          </p:nvSpPr>
          <p:spPr>
            <a:xfrm>
              <a:off x="257452" y="328474"/>
              <a:ext cx="1544715" cy="2423604"/>
            </a:xfrm>
            <a:prstGeom prst="wedgeRoundRectCallout">
              <a:avLst>
                <a:gd name="adj1" fmla="val 45833"/>
                <a:gd name="adj2" fmla="val 57450"/>
                <a:gd name="adj3" fmla="val 16667"/>
              </a:avLst>
            </a:prstGeom>
            <a:solidFill>
              <a:schemeClr val="bg1"/>
            </a:solidFill>
            <a:ln>
              <a:solidFill>
                <a:schemeClr val="tx1"/>
              </a:solidFill>
            </a:ln>
            <a:effectLst>
              <a:outerShdw blurRad="50800" dist="38100" dir="2700000" algn="tl"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Box 30">
              <a:extLst>
                <a:ext uri="{FF2B5EF4-FFF2-40B4-BE49-F238E27FC236}">
                  <a16:creationId xmlns:a16="http://schemas.microsoft.com/office/drawing/2014/main" id="{41421E7A-98C6-4FE5-A6B9-A7E146E15F46}"/>
                </a:ext>
              </a:extLst>
            </p:cNvPr>
            <p:cNvSpPr txBox="1"/>
            <p:nvPr/>
          </p:nvSpPr>
          <p:spPr>
            <a:xfrm>
              <a:off x="346230" y="429294"/>
              <a:ext cx="1453719" cy="2160633"/>
            </a:xfrm>
            <a:prstGeom prst="rect">
              <a:avLst/>
            </a:prstGeom>
            <a:noFill/>
          </p:spPr>
          <p:txBody>
            <a:bodyPr wrap="square" rtlCol="0">
              <a:spAutoFit/>
            </a:bodyPr>
            <a:lstStyle/>
            <a:p>
              <a:r>
                <a:rPr lang="en-GB" sz="1400" dirty="0"/>
                <a:t>You may have noticed the helicopters with smaller wings spin faster. When the wing gets too long it may not spin well, so will </a:t>
              </a:r>
              <a:r>
                <a:rPr lang="en-GB" sz="1400"/>
                <a:t>fall quickly. </a:t>
              </a:r>
              <a:endParaRPr lang="en-GB" sz="1400" dirty="0"/>
            </a:p>
          </p:txBody>
        </p:sp>
      </p:grpSp>
      <p:pic>
        <p:nvPicPr>
          <p:cNvPr id="3" name="Picture 2" descr="A picture containing table, wooden, wood, photo&#10;&#10;Description automatically generated">
            <a:extLst>
              <a:ext uri="{FF2B5EF4-FFF2-40B4-BE49-F238E27FC236}">
                <a16:creationId xmlns:a16="http://schemas.microsoft.com/office/drawing/2014/main" id="{1FA97185-34AB-4422-A23A-DA83BCBAD9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4137" y="2337842"/>
            <a:ext cx="2888177" cy="1921842"/>
          </a:xfrm>
          <a:prstGeom prst="rect">
            <a:avLst/>
          </a:prstGeom>
        </p:spPr>
      </p:pic>
      <p:pic>
        <p:nvPicPr>
          <p:cNvPr id="5" name="Picture 4" descr="A picture containing table, wooden, sitting, food&#10;&#10;Description automatically generated">
            <a:extLst>
              <a:ext uri="{FF2B5EF4-FFF2-40B4-BE49-F238E27FC236}">
                <a16:creationId xmlns:a16="http://schemas.microsoft.com/office/drawing/2014/main" id="{0A50CD34-9220-436D-BAAB-7EBF3B1772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90983" y="4511600"/>
            <a:ext cx="2165620" cy="1278803"/>
          </a:xfrm>
          <a:prstGeom prst="rect">
            <a:avLst/>
          </a:prstGeom>
        </p:spPr>
      </p:pic>
      <p:sp>
        <p:nvSpPr>
          <p:cNvPr id="7" name="TextBox 6">
            <a:extLst>
              <a:ext uri="{FF2B5EF4-FFF2-40B4-BE49-F238E27FC236}">
                <a16:creationId xmlns:a16="http://schemas.microsoft.com/office/drawing/2014/main" id="{49101264-61C2-47C3-A6BD-1EA46FDB3E89}"/>
              </a:ext>
            </a:extLst>
          </p:cNvPr>
          <p:cNvSpPr txBox="1"/>
          <p:nvPr/>
        </p:nvSpPr>
        <p:spPr>
          <a:xfrm>
            <a:off x="2094523" y="527224"/>
            <a:ext cx="9167446" cy="1754326"/>
          </a:xfrm>
          <a:prstGeom prst="rect">
            <a:avLst/>
          </a:prstGeom>
          <a:noFill/>
        </p:spPr>
        <p:txBody>
          <a:bodyPr wrap="square" rtlCol="0">
            <a:spAutoFit/>
          </a:bodyPr>
          <a:lstStyle/>
          <a:p>
            <a:r>
              <a:rPr lang="en-GB" b="1" dirty="0"/>
              <a:t>My question: </a:t>
            </a:r>
            <a:r>
              <a:rPr lang="en-GB" dirty="0"/>
              <a:t>Does the wing length of a helicopter affect the time it takes to fall to the ground?</a:t>
            </a:r>
          </a:p>
          <a:p>
            <a:r>
              <a:rPr lang="en-GB" b="1" dirty="0"/>
              <a:t>Planning a fair test: </a:t>
            </a:r>
          </a:p>
          <a:p>
            <a:r>
              <a:rPr lang="en-GB" dirty="0"/>
              <a:t>I will change the wing length. </a:t>
            </a:r>
          </a:p>
          <a:p>
            <a:r>
              <a:rPr lang="en-GB" dirty="0"/>
              <a:t>I will keep these factors (variables) the same: the width of the wing, the size of the seed and the height of drop.</a:t>
            </a:r>
          </a:p>
          <a:p>
            <a:r>
              <a:rPr lang="en-GB" dirty="0"/>
              <a:t>I will measure the time it takes for each helicopter to reach the ground.</a:t>
            </a:r>
          </a:p>
        </p:txBody>
      </p:sp>
      <p:sp>
        <p:nvSpPr>
          <p:cNvPr id="8" name="TextBox 7">
            <a:extLst>
              <a:ext uri="{FF2B5EF4-FFF2-40B4-BE49-F238E27FC236}">
                <a16:creationId xmlns:a16="http://schemas.microsoft.com/office/drawing/2014/main" id="{8AA41AB0-7E4D-46F7-AB60-03830E11F6B6}"/>
              </a:ext>
            </a:extLst>
          </p:cNvPr>
          <p:cNvSpPr txBox="1"/>
          <p:nvPr/>
        </p:nvSpPr>
        <p:spPr>
          <a:xfrm>
            <a:off x="2037607" y="4257009"/>
            <a:ext cx="6928188" cy="1815882"/>
          </a:xfrm>
          <a:prstGeom prst="rect">
            <a:avLst/>
          </a:prstGeom>
          <a:noFill/>
        </p:spPr>
        <p:txBody>
          <a:bodyPr wrap="square" rtlCol="0">
            <a:spAutoFit/>
          </a:bodyPr>
          <a:lstStyle/>
          <a:p>
            <a:r>
              <a:rPr lang="en-GB" sz="1600" dirty="0"/>
              <a:t>I found out that my helicopters with longer wings fell to the ground more slowly than those with shorter wings. The 6cm and 8cm wing took about the same time to fall, so I wondered what would happen with an even longer wing. </a:t>
            </a:r>
          </a:p>
          <a:p>
            <a:endParaRPr lang="en-GB" sz="1600" dirty="0"/>
          </a:p>
          <a:p>
            <a:r>
              <a:rPr lang="en-GB" sz="1600" dirty="0"/>
              <a:t>I made a new helicopter with a 10cm wing length. It did not spin very well and fell to the ground in 1.68 seconds.</a:t>
            </a:r>
          </a:p>
          <a:p>
            <a:endParaRPr lang="en-GB" sz="1600" dirty="0"/>
          </a:p>
        </p:txBody>
      </p:sp>
      <p:pic>
        <p:nvPicPr>
          <p:cNvPr id="10" name="Picture 9" descr="A screenshot of a cell phone&#10;&#10;Description automatically generated">
            <a:extLst>
              <a:ext uri="{FF2B5EF4-FFF2-40B4-BE49-F238E27FC236}">
                <a16:creationId xmlns:a16="http://schemas.microsoft.com/office/drawing/2014/main" id="{744E7FFC-ACB2-4B4D-8342-8EC357E832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4292" y="2306930"/>
            <a:ext cx="2987560" cy="2033815"/>
          </a:xfrm>
          <a:prstGeom prst="rect">
            <a:avLst/>
          </a:prstGeom>
        </p:spPr>
      </p:pic>
      <p:sp>
        <p:nvSpPr>
          <p:cNvPr id="11" name="TextBox 10">
            <a:extLst>
              <a:ext uri="{FF2B5EF4-FFF2-40B4-BE49-F238E27FC236}">
                <a16:creationId xmlns:a16="http://schemas.microsoft.com/office/drawing/2014/main" id="{A93F7A2B-61B2-4A82-BEB7-6E8430BCCA61}"/>
              </a:ext>
            </a:extLst>
          </p:cNvPr>
          <p:cNvSpPr txBox="1"/>
          <p:nvPr/>
        </p:nvSpPr>
        <p:spPr>
          <a:xfrm>
            <a:off x="6257991" y="2458906"/>
            <a:ext cx="1750646" cy="369332"/>
          </a:xfrm>
          <a:prstGeom prst="rect">
            <a:avLst/>
          </a:prstGeom>
          <a:noFill/>
        </p:spPr>
        <p:txBody>
          <a:bodyPr wrap="square" rtlCol="0">
            <a:spAutoFit/>
          </a:bodyPr>
          <a:lstStyle/>
          <a:p>
            <a:r>
              <a:rPr lang="en-GB" b="1" dirty="0"/>
              <a:t>Results:</a:t>
            </a:r>
          </a:p>
        </p:txBody>
      </p:sp>
      <p:grpSp>
        <p:nvGrpSpPr>
          <p:cNvPr id="23" name="Group 22">
            <a:extLst>
              <a:ext uri="{FF2B5EF4-FFF2-40B4-BE49-F238E27FC236}">
                <a16:creationId xmlns:a16="http://schemas.microsoft.com/office/drawing/2014/main" id="{7BB52996-421E-44CD-969E-0FDCA17E28F7}"/>
              </a:ext>
            </a:extLst>
          </p:cNvPr>
          <p:cNvGrpSpPr/>
          <p:nvPr/>
        </p:nvGrpSpPr>
        <p:grpSpPr>
          <a:xfrm>
            <a:off x="255233" y="1876295"/>
            <a:ext cx="1544715" cy="1867274"/>
            <a:chOff x="257452" y="328474"/>
            <a:chExt cx="1544715" cy="2423604"/>
          </a:xfrm>
        </p:grpSpPr>
        <p:sp>
          <p:nvSpPr>
            <p:cNvPr id="28" name="Speech Bubble: Rectangle with Corners Rounded 27">
              <a:extLst>
                <a:ext uri="{FF2B5EF4-FFF2-40B4-BE49-F238E27FC236}">
                  <a16:creationId xmlns:a16="http://schemas.microsoft.com/office/drawing/2014/main" id="{910A83A7-169E-4184-A090-599E5ACC52D1}"/>
                </a:ext>
              </a:extLst>
            </p:cNvPr>
            <p:cNvSpPr/>
            <p:nvPr/>
          </p:nvSpPr>
          <p:spPr>
            <a:xfrm>
              <a:off x="257452" y="328474"/>
              <a:ext cx="1544715" cy="2423604"/>
            </a:xfrm>
            <a:prstGeom prst="wedgeRoundRectCallout">
              <a:avLst>
                <a:gd name="adj1" fmla="val 48707"/>
                <a:gd name="adj2" fmla="val 57724"/>
                <a:gd name="adj3" fmla="val 16667"/>
              </a:avLst>
            </a:prstGeom>
            <a:solidFill>
              <a:schemeClr val="bg1"/>
            </a:solidFill>
            <a:ln>
              <a:solidFill>
                <a:schemeClr val="tx1"/>
              </a:solidFill>
            </a:ln>
            <a:effectLst>
              <a:outerShdw blurRad="50800" dist="38100" dir="2700000" algn="tl"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TextBox 31">
              <a:extLst>
                <a:ext uri="{FF2B5EF4-FFF2-40B4-BE49-F238E27FC236}">
                  <a16:creationId xmlns:a16="http://schemas.microsoft.com/office/drawing/2014/main" id="{71E1775E-DD14-45DF-9FE0-64EFDB88663A}"/>
                </a:ext>
              </a:extLst>
            </p:cNvPr>
            <p:cNvSpPr txBox="1"/>
            <p:nvPr/>
          </p:nvSpPr>
          <p:spPr>
            <a:xfrm>
              <a:off x="346229" y="390617"/>
              <a:ext cx="1453718" cy="2188025"/>
            </a:xfrm>
            <a:prstGeom prst="rect">
              <a:avLst/>
            </a:prstGeom>
            <a:noFill/>
          </p:spPr>
          <p:txBody>
            <a:bodyPr wrap="square" rtlCol="0">
              <a:spAutoFit/>
            </a:bodyPr>
            <a:lstStyle/>
            <a:p>
              <a:r>
                <a:rPr lang="en-GB" sz="1400" dirty="0"/>
                <a:t>You may have tested each helicopter more than once and calculated an average value for the time taken to fall.</a:t>
              </a:r>
            </a:p>
          </p:txBody>
        </p:sp>
      </p:grpSp>
      <p:sp>
        <p:nvSpPr>
          <p:cNvPr id="2" name="TextBox 1">
            <a:extLst>
              <a:ext uri="{FF2B5EF4-FFF2-40B4-BE49-F238E27FC236}">
                <a16:creationId xmlns:a16="http://schemas.microsoft.com/office/drawing/2014/main" id="{F3C33F94-9D68-4108-A293-51315CB17ED0}"/>
              </a:ext>
            </a:extLst>
          </p:cNvPr>
          <p:cNvSpPr txBox="1"/>
          <p:nvPr/>
        </p:nvSpPr>
        <p:spPr>
          <a:xfrm>
            <a:off x="2037607" y="5967524"/>
            <a:ext cx="9179102" cy="584775"/>
          </a:xfrm>
          <a:prstGeom prst="rect">
            <a:avLst/>
          </a:prstGeom>
          <a:noFill/>
        </p:spPr>
        <p:txBody>
          <a:bodyPr wrap="square" rtlCol="0">
            <a:spAutoFit/>
          </a:bodyPr>
          <a:lstStyle/>
          <a:p>
            <a:r>
              <a:rPr lang="en-GB" sz="1600" dirty="0"/>
              <a:t>I think seed helicopters which fall slowly are more likely to disperse seeds the furthest. In my design, the best helicopters had medium length wings of 6cm and 8 cm because they fell the slowest. </a:t>
            </a:r>
          </a:p>
        </p:txBody>
      </p:sp>
    </p:spTree>
    <p:extLst>
      <p:ext uri="{BB962C8B-B14F-4D97-AF65-F5344CB8AC3E}">
        <p14:creationId xmlns:p14="http://schemas.microsoft.com/office/powerpoint/2010/main" val="2893040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841FB7-C98C-4289-87E2-73C60BF39528}"/>
              </a:ext>
            </a:extLst>
          </p:cNvPr>
          <p:cNvSpPr>
            <a:spLocks noGrp="1"/>
          </p:cNvSpPr>
          <p:nvPr>
            <p:ph sz="half" idx="1"/>
          </p:nvPr>
        </p:nvSpPr>
        <p:spPr>
          <a:xfrm>
            <a:off x="838200" y="1644140"/>
            <a:ext cx="5181600" cy="2507619"/>
          </a:xfrm>
          <a:effectLst>
            <a:outerShdw blurRad="50800" dist="38100" dir="2700000" algn="tl" rotWithShape="0">
              <a:prstClr val="black">
                <a:alpha val="40000"/>
              </a:prstClr>
            </a:outerShdw>
            <a:softEdge rad="12700"/>
          </a:effectLst>
        </p:spPr>
        <p:style>
          <a:lnRef idx="2">
            <a:schemeClr val="dk1"/>
          </a:lnRef>
          <a:fillRef idx="1">
            <a:schemeClr val="lt1"/>
          </a:fillRef>
          <a:effectRef idx="0">
            <a:schemeClr val="dk1"/>
          </a:effectRef>
          <a:fontRef idx="minor">
            <a:schemeClr val="dk1"/>
          </a:fontRef>
        </p:style>
        <p:txBody>
          <a:bodyPr>
            <a:noAutofit/>
          </a:bodyPr>
          <a:lstStyle/>
          <a:p>
            <a:pPr marL="0" indent="0">
              <a:lnSpc>
                <a:spcPct val="100000"/>
              </a:lnSpc>
              <a:buNone/>
            </a:pPr>
            <a:r>
              <a:rPr lang="en-GB" sz="2000" dirty="0"/>
              <a:t>Key Learning</a:t>
            </a:r>
          </a:p>
          <a:p>
            <a:pPr>
              <a:lnSpc>
                <a:spcPct val="100000"/>
              </a:lnSpc>
            </a:pPr>
            <a:r>
              <a:rPr lang="en-GB" sz="2000" b="1" dirty="0"/>
              <a:t>Seeds</a:t>
            </a:r>
            <a:r>
              <a:rPr lang="en-GB" sz="2000" dirty="0"/>
              <a:t> are formed as part of </a:t>
            </a:r>
            <a:r>
              <a:rPr lang="en-GB" sz="2000" b="1" dirty="0"/>
              <a:t>sexual plant reproduction</a:t>
            </a:r>
            <a:r>
              <a:rPr lang="en-GB" sz="2000" dirty="0"/>
              <a:t>.</a:t>
            </a:r>
          </a:p>
          <a:p>
            <a:pPr>
              <a:lnSpc>
                <a:spcPct val="100000"/>
              </a:lnSpc>
            </a:pPr>
            <a:r>
              <a:rPr lang="en-GB" sz="2000" dirty="0"/>
              <a:t>Seeds need to </a:t>
            </a:r>
            <a:r>
              <a:rPr lang="en-GB" sz="2000"/>
              <a:t>be scattered </a:t>
            </a:r>
            <a:r>
              <a:rPr lang="en-GB" sz="2000" dirty="0"/>
              <a:t>so they can germinate away from the </a:t>
            </a:r>
            <a:r>
              <a:rPr lang="en-GB" sz="2000"/>
              <a:t>parent plant. </a:t>
            </a:r>
            <a:r>
              <a:rPr lang="en-GB" sz="2000" dirty="0"/>
              <a:t>This is called </a:t>
            </a:r>
            <a:r>
              <a:rPr lang="en-GB" sz="2000" b="1" dirty="0"/>
              <a:t>seed dispersal</a:t>
            </a:r>
            <a:r>
              <a:rPr lang="en-GB" sz="2000" dirty="0"/>
              <a:t>. </a:t>
            </a:r>
          </a:p>
        </p:txBody>
      </p:sp>
      <p:sp>
        <p:nvSpPr>
          <p:cNvPr id="7" name="Content Placeholder 2">
            <a:extLst>
              <a:ext uri="{FF2B5EF4-FFF2-40B4-BE49-F238E27FC236}">
                <a16:creationId xmlns:a16="http://schemas.microsoft.com/office/drawing/2014/main" id="{185DACEB-595C-438F-A77A-E53F98A2A227}"/>
              </a:ext>
            </a:extLst>
          </p:cNvPr>
          <p:cNvSpPr txBox="1">
            <a:spLocks/>
          </p:cNvSpPr>
          <p:nvPr/>
        </p:nvSpPr>
        <p:spPr>
          <a:xfrm>
            <a:off x="6141599" y="1644140"/>
            <a:ext cx="5181600" cy="4532822"/>
          </a:xfrm>
          <a:prstGeom prst="rect">
            <a:avLst/>
          </a:prstGeom>
          <a:effectLst>
            <a:outerShdw blurRad="50800" dist="38100" dir="2700000" algn="tl" rotWithShape="0">
              <a:prstClr val="black">
                <a:alpha val="40000"/>
              </a:prstClr>
            </a:outerShdw>
            <a:softEdge rad="12700"/>
          </a:effectLst>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nSpc>
                <a:spcPct val="100000"/>
              </a:lnSpc>
              <a:buNone/>
            </a:pPr>
            <a:r>
              <a:rPr lang="en-GB" sz="2000" dirty="0">
                <a:solidFill>
                  <a:srgbClr val="0070C0"/>
                </a:solidFill>
              </a:rPr>
              <a:t> </a:t>
            </a:r>
            <a:r>
              <a:rPr lang="en-GB" sz="2000" b="1" dirty="0">
                <a:solidFill>
                  <a:srgbClr val="0070C0"/>
                </a:solidFill>
              </a:rPr>
              <a:t>Activities </a:t>
            </a:r>
            <a:r>
              <a:rPr lang="en-GB" sz="2000" dirty="0">
                <a:solidFill>
                  <a:srgbClr val="0070C0"/>
                </a:solidFill>
              </a:rPr>
              <a:t>(pages 3-7): 50 mins</a:t>
            </a:r>
          </a:p>
          <a:p>
            <a:pPr>
              <a:lnSpc>
                <a:spcPct val="100000"/>
              </a:lnSpc>
            </a:pPr>
            <a:r>
              <a:rPr lang="en-GB" sz="2000" dirty="0">
                <a:solidFill>
                  <a:srgbClr val="0070C0"/>
                </a:solidFill>
              </a:rPr>
              <a:t>You will need paper, scissors, a ruler and a pencil.</a:t>
            </a:r>
          </a:p>
          <a:p>
            <a:pPr>
              <a:lnSpc>
                <a:spcPct val="100000"/>
              </a:lnSpc>
            </a:pPr>
            <a:r>
              <a:rPr lang="en-GB" sz="2000" dirty="0">
                <a:solidFill>
                  <a:srgbClr val="0070C0"/>
                </a:solidFill>
              </a:rPr>
              <a:t>You may wish to print page 7 or page 8.</a:t>
            </a:r>
          </a:p>
          <a:p>
            <a:pPr marL="0" indent="0">
              <a:lnSpc>
                <a:spcPct val="100000"/>
              </a:lnSpc>
              <a:buNone/>
            </a:pPr>
            <a:endParaRPr lang="en-GB" sz="2000" dirty="0">
              <a:solidFill>
                <a:srgbClr val="0070C0"/>
              </a:solidFill>
            </a:endParaRPr>
          </a:p>
          <a:p>
            <a:pPr marL="0" indent="0">
              <a:lnSpc>
                <a:spcPct val="100000"/>
              </a:lnSpc>
              <a:buNone/>
            </a:pPr>
            <a:endParaRPr lang="en-GB" sz="2000" dirty="0">
              <a:solidFill>
                <a:srgbClr val="0070C0"/>
              </a:solidFill>
            </a:endParaRPr>
          </a:p>
          <a:p>
            <a:pPr marL="0" indent="0">
              <a:lnSpc>
                <a:spcPct val="100000"/>
              </a:lnSpc>
              <a:buNone/>
            </a:pPr>
            <a:r>
              <a:rPr lang="en-GB" sz="2000" b="1" dirty="0">
                <a:solidFill>
                  <a:srgbClr val="0070C0"/>
                </a:solidFill>
              </a:rPr>
              <a:t>Find out more:</a:t>
            </a:r>
          </a:p>
          <a:p>
            <a:pPr>
              <a:lnSpc>
                <a:spcPct val="100000"/>
              </a:lnSpc>
            </a:pPr>
            <a:r>
              <a:rPr lang="en-GB" sz="2000" dirty="0">
                <a:solidFill>
                  <a:srgbClr val="0070C0"/>
                </a:solidFill>
              </a:rPr>
              <a:t>There is a further optional activity on page 9 to explore some more unusual ways seeds are dispersed.</a:t>
            </a:r>
          </a:p>
          <a:p>
            <a:pPr marL="0" indent="0">
              <a:buNone/>
            </a:pPr>
            <a:endParaRPr lang="en-GB" sz="2000" dirty="0">
              <a:solidFill>
                <a:srgbClr val="0070C0"/>
              </a:solidFill>
            </a:endParaRPr>
          </a:p>
          <a:p>
            <a:pPr marL="0" indent="0">
              <a:buNone/>
            </a:pPr>
            <a:endParaRPr lang="en-GB" dirty="0"/>
          </a:p>
        </p:txBody>
      </p:sp>
      <p:sp>
        <p:nvSpPr>
          <p:cNvPr id="9" name="Content Placeholder 2">
            <a:extLst>
              <a:ext uri="{FF2B5EF4-FFF2-40B4-BE49-F238E27FC236}">
                <a16:creationId xmlns:a16="http://schemas.microsoft.com/office/drawing/2014/main" id="{44E22C57-FD54-40A0-AEBD-999E75A7D497}"/>
              </a:ext>
            </a:extLst>
          </p:cNvPr>
          <p:cNvSpPr txBox="1">
            <a:spLocks/>
          </p:cNvSpPr>
          <p:nvPr/>
        </p:nvSpPr>
        <p:spPr>
          <a:xfrm>
            <a:off x="838198" y="4235939"/>
            <a:ext cx="5181600" cy="1941024"/>
          </a:xfrm>
          <a:prstGeom prst="rect">
            <a:avLst/>
          </a:prstGeom>
          <a:effectLst>
            <a:outerShdw blurRad="50800" dist="38100" dir="2700000" algn="tl" rotWithShape="0">
              <a:prstClr val="black">
                <a:alpha val="40000"/>
              </a:prstClr>
            </a:outerShdw>
            <a:softEdge rad="12700"/>
          </a:effectLst>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nSpc>
                <a:spcPct val="100000"/>
              </a:lnSpc>
              <a:buNone/>
            </a:pPr>
            <a:r>
              <a:rPr lang="en-GB" sz="2000" dirty="0"/>
              <a:t>I can…</a:t>
            </a:r>
          </a:p>
          <a:p>
            <a:pPr>
              <a:lnSpc>
                <a:spcPct val="100000"/>
              </a:lnSpc>
            </a:pPr>
            <a:r>
              <a:rPr lang="en-GB" sz="2000" dirty="0"/>
              <a:t>Explain how the seeds of plants are dispersed in different ways.</a:t>
            </a:r>
          </a:p>
          <a:p>
            <a:pPr>
              <a:lnSpc>
                <a:spcPct val="100000"/>
              </a:lnSpc>
            </a:pPr>
            <a:r>
              <a:rPr lang="en-GB" sz="2000" dirty="0">
                <a:solidFill>
                  <a:schemeClr val="tx1">
                    <a:lumMod val="85000"/>
                    <a:lumOff val="15000"/>
                  </a:schemeClr>
                </a:solidFill>
              </a:rPr>
              <a:t>Investigate a model for seed dispersal.</a:t>
            </a:r>
          </a:p>
          <a:p>
            <a:pPr marL="0" indent="0">
              <a:lnSpc>
                <a:spcPct val="100000"/>
              </a:lnSpc>
              <a:buNone/>
            </a:pPr>
            <a:r>
              <a:rPr lang="en-GB" sz="1600" dirty="0">
                <a:solidFill>
                  <a:schemeClr val="tx1">
                    <a:lumMod val="85000"/>
                    <a:lumOff val="15000"/>
                  </a:schemeClr>
                </a:solidFill>
              </a:rPr>
              <a:t> </a:t>
            </a:r>
            <a:r>
              <a:rPr lang="en-GB" sz="1600" dirty="0">
                <a:solidFill>
                  <a:srgbClr val="FF0000"/>
                </a:solidFill>
              </a:rPr>
              <a:t> </a:t>
            </a:r>
            <a:endParaRPr lang="en-GB" sz="1600" dirty="0"/>
          </a:p>
        </p:txBody>
      </p:sp>
      <p:pic>
        <p:nvPicPr>
          <p:cNvPr id="14" name="Picture 13" descr="Notepad, Memo, Pencil, Writing, Note">
            <a:extLst>
              <a:ext uri="{FF2B5EF4-FFF2-40B4-BE49-F238E27FC236}">
                <a16:creationId xmlns:a16="http://schemas.microsoft.com/office/drawing/2014/main" id="{D2F26988-8158-475C-894D-C3AB91357DB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339754" y="3333192"/>
            <a:ext cx="563062" cy="603734"/>
          </a:xfrm>
          <a:prstGeom prst="rect">
            <a:avLst/>
          </a:prstGeom>
          <a:noFill/>
          <a:ln>
            <a:noFill/>
          </a:ln>
        </p:spPr>
      </p:pic>
      <p:sp>
        <p:nvSpPr>
          <p:cNvPr id="5" name="Rectangle 4">
            <a:extLst>
              <a:ext uri="{FF2B5EF4-FFF2-40B4-BE49-F238E27FC236}">
                <a16:creationId xmlns:a16="http://schemas.microsoft.com/office/drawing/2014/main" id="{BBD9418F-00D6-4FF9-B94B-9975B41823ED}"/>
              </a:ext>
            </a:extLst>
          </p:cNvPr>
          <p:cNvSpPr/>
          <p:nvPr/>
        </p:nvSpPr>
        <p:spPr>
          <a:xfrm>
            <a:off x="0" y="0"/>
            <a:ext cx="12192000" cy="1179375"/>
          </a:xfrm>
          <a:prstGeom prst="rect">
            <a:avLst/>
          </a:prstGeom>
          <a:solidFill>
            <a:srgbClr val="0D5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2A7F3739-BE8E-4DEA-B82C-7D9E386EA083}"/>
              </a:ext>
            </a:extLst>
          </p:cNvPr>
          <p:cNvSpPr/>
          <p:nvPr/>
        </p:nvSpPr>
        <p:spPr>
          <a:xfrm>
            <a:off x="0" y="6394002"/>
            <a:ext cx="12192000" cy="463998"/>
          </a:xfrm>
          <a:prstGeom prst="rect">
            <a:avLst/>
          </a:prstGeom>
          <a:solidFill>
            <a:srgbClr val="0D5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EF3E3D1E-5D9F-4E60-B95D-190BA7EADA15}"/>
              </a:ext>
            </a:extLst>
          </p:cNvPr>
          <p:cNvSpPr txBox="1"/>
          <p:nvPr/>
        </p:nvSpPr>
        <p:spPr>
          <a:xfrm>
            <a:off x="1468072" y="-35644"/>
            <a:ext cx="7088697" cy="584775"/>
          </a:xfrm>
          <a:prstGeom prst="rect">
            <a:avLst/>
          </a:prstGeom>
          <a:noFill/>
        </p:spPr>
        <p:txBody>
          <a:bodyPr wrap="square" rtlCol="0">
            <a:spAutoFit/>
          </a:bodyPr>
          <a:lstStyle/>
          <a:p>
            <a:r>
              <a:rPr lang="en-GB" sz="32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Living things and their habitats</a:t>
            </a:r>
          </a:p>
        </p:txBody>
      </p:sp>
      <p:sp>
        <p:nvSpPr>
          <p:cNvPr id="15" name="TextBox 14">
            <a:extLst>
              <a:ext uri="{FF2B5EF4-FFF2-40B4-BE49-F238E27FC236}">
                <a16:creationId xmlns:a16="http://schemas.microsoft.com/office/drawing/2014/main" id="{E90525B5-9B65-4FB3-AF95-6A060BCC4DA9}"/>
              </a:ext>
            </a:extLst>
          </p:cNvPr>
          <p:cNvSpPr txBox="1"/>
          <p:nvPr/>
        </p:nvSpPr>
        <p:spPr>
          <a:xfrm>
            <a:off x="1468072" y="500744"/>
            <a:ext cx="9885730" cy="430887"/>
          </a:xfrm>
          <a:prstGeom prst="rect">
            <a:avLst/>
          </a:prstGeom>
          <a:noFill/>
        </p:spPr>
        <p:txBody>
          <a:bodyPr wrap="square" rtlCol="0">
            <a:spAutoFit/>
          </a:bodyPr>
          <a:lstStyle/>
          <a:p>
            <a:r>
              <a:rPr lang="en-GB" sz="2200" b="1" i="1" dirty="0">
                <a:solidFill>
                  <a:schemeClr val="bg1"/>
                </a:solidFill>
                <a:latin typeface="+mj-lt"/>
              </a:rPr>
              <a:t>Seed dispersal in plants  </a:t>
            </a:r>
          </a:p>
        </p:txBody>
      </p:sp>
      <p:sp>
        <p:nvSpPr>
          <p:cNvPr id="8" name="Rectangle 7">
            <a:extLst>
              <a:ext uri="{FF2B5EF4-FFF2-40B4-BE49-F238E27FC236}">
                <a16:creationId xmlns:a16="http://schemas.microsoft.com/office/drawing/2014/main" id="{634D2724-AEC4-465E-B815-09BCE5D79805}"/>
              </a:ext>
            </a:extLst>
          </p:cNvPr>
          <p:cNvSpPr/>
          <p:nvPr/>
        </p:nvSpPr>
        <p:spPr>
          <a:xfrm>
            <a:off x="838198" y="495283"/>
            <a:ext cx="10515604" cy="538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BAE4EE7A-4177-4401-AEAD-C984156A45D8}"/>
              </a:ext>
            </a:extLst>
          </p:cNvPr>
          <p:cNvSpPr/>
          <p:nvPr/>
        </p:nvSpPr>
        <p:spPr>
          <a:xfrm>
            <a:off x="177916" y="37402"/>
            <a:ext cx="1112241" cy="1112241"/>
          </a:xfrm>
          <a:prstGeom prst="ellipse">
            <a:avLst/>
          </a:prstGeom>
          <a:solidFill>
            <a:schemeClr val="bg1"/>
          </a:solidFill>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B968CE5E-304A-4A0E-B22D-E5B20205A714}"/>
              </a:ext>
            </a:extLst>
          </p:cNvPr>
          <p:cNvSpPr txBox="1"/>
          <p:nvPr/>
        </p:nvSpPr>
        <p:spPr>
          <a:xfrm>
            <a:off x="343419" y="226066"/>
            <a:ext cx="781235" cy="707886"/>
          </a:xfrm>
          <a:prstGeom prst="rect">
            <a:avLst/>
          </a:prstGeom>
          <a:noFill/>
        </p:spPr>
        <p:txBody>
          <a:bodyPr wrap="square" rtlCol="0">
            <a:spAutoFit/>
          </a:bodyPr>
          <a:lstStyle/>
          <a:p>
            <a:pPr algn="ctr"/>
            <a:r>
              <a:rPr lang="en-GB" sz="1000" i="1" dirty="0">
                <a:solidFill>
                  <a:srgbClr val="C00000"/>
                </a:solidFill>
              </a:rPr>
              <a:t>Logo for section to sit inside roundel</a:t>
            </a:r>
          </a:p>
        </p:txBody>
      </p:sp>
      <p:pic>
        <p:nvPicPr>
          <p:cNvPr id="19" name="Picture 18" descr="A picture containing drawing, light&#10;&#10;Description automatically generated">
            <a:extLst>
              <a:ext uri="{FF2B5EF4-FFF2-40B4-BE49-F238E27FC236}">
                <a16:creationId xmlns:a16="http://schemas.microsoft.com/office/drawing/2014/main" id="{C3A7CF5B-9313-4B80-B040-4ABFCBA6A0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8399" y="6466169"/>
            <a:ext cx="1985819" cy="295699"/>
          </a:xfrm>
          <a:prstGeom prst="rect">
            <a:avLst/>
          </a:prstGeom>
        </p:spPr>
      </p:pic>
      <p:sp>
        <p:nvSpPr>
          <p:cNvPr id="4" name="TextBox 3">
            <a:extLst>
              <a:ext uri="{FF2B5EF4-FFF2-40B4-BE49-F238E27FC236}">
                <a16:creationId xmlns:a16="http://schemas.microsoft.com/office/drawing/2014/main" id="{767F827F-5FAB-4563-8F02-59EA9963AB0B}"/>
              </a:ext>
            </a:extLst>
          </p:cNvPr>
          <p:cNvSpPr txBox="1"/>
          <p:nvPr/>
        </p:nvSpPr>
        <p:spPr>
          <a:xfrm>
            <a:off x="162727" y="6429352"/>
            <a:ext cx="470154" cy="369332"/>
          </a:xfrm>
          <a:prstGeom prst="rect">
            <a:avLst/>
          </a:prstGeom>
          <a:noFill/>
        </p:spPr>
        <p:txBody>
          <a:bodyPr wrap="square" rtlCol="0">
            <a:spAutoFit/>
          </a:bodyPr>
          <a:lstStyle/>
          <a:p>
            <a:fld id="{8674C288-474A-4FDA-A73D-9BBC9F6123B0}" type="slidenum">
              <a:rPr lang="en-GB" smtClean="0">
                <a:solidFill>
                  <a:schemeClr val="bg1"/>
                </a:solidFill>
              </a:rPr>
              <a:t>2</a:t>
            </a:fld>
            <a:endParaRPr lang="en-GB" dirty="0">
              <a:solidFill>
                <a:schemeClr val="bg1"/>
              </a:solidFill>
            </a:endParaRPr>
          </a:p>
        </p:txBody>
      </p:sp>
      <p:pic>
        <p:nvPicPr>
          <p:cNvPr id="16" name="Picture 15" descr="A picture containing clock, room, plate&#10;&#10;Description automatically generated">
            <a:extLst>
              <a:ext uri="{FF2B5EF4-FFF2-40B4-BE49-F238E27FC236}">
                <a16:creationId xmlns:a16="http://schemas.microsoft.com/office/drawing/2014/main" id="{B4565602-D1B4-4414-B646-F464EE52DB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239" y="55164"/>
            <a:ext cx="1082042" cy="1082042"/>
          </a:xfrm>
          <a:prstGeom prst="rect">
            <a:avLst/>
          </a:prstGeom>
        </p:spPr>
      </p:pic>
    </p:spTree>
    <p:extLst>
      <p:ext uri="{BB962C8B-B14F-4D97-AF65-F5344CB8AC3E}">
        <p14:creationId xmlns:p14="http://schemas.microsoft.com/office/powerpoint/2010/main" val="3465454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841FB7-C98C-4289-87E2-73C60BF39528}"/>
              </a:ext>
            </a:extLst>
          </p:cNvPr>
          <p:cNvSpPr>
            <a:spLocks noGrp="1"/>
          </p:cNvSpPr>
          <p:nvPr>
            <p:ph sz="half" idx="1"/>
          </p:nvPr>
        </p:nvSpPr>
        <p:spPr>
          <a:xfrm>
            <a:off x="838200" y="1591799"/>
            <a:ext cx="5181600" cy="4532822"/>
          </a:xfrm>
          <a:effectLst>
            <a:outerShdw blurRad="50800" dist="38100" dir="2700000" algn="tl" rotWithShape="0">
              <a:prstClr val="black">
                <a:alpha val="40000"/>
              </a:prstClr>
            </a:outerShdw>
            <a:softEdge rad="12700"/>
          </a:effectLst>
        </p:spPr>
        <p:style>
          <a:lnRef idx="2">
            <a:schemeClr val="dk1"/>
          </a:lnRef>
          <a:fillRef idx="1">
            <a:schemeClr val="lt1"/>
          </a:fillRef>
          <a:effectRef idx="0">
            <a:schemeClr val="dk1"/>
          </a:effectRef>
          <a:fontRef idx="minor">
            <a:schemeClr val="dk1"/>
          </a:fontRef>
        </p:style>
        <p:txBody>
          <a:bodyPr>
            <a:normAutofit/>
          </a:bodyPr>
          <a:lstStyle/>
          <a:p>
            <a:pPr marL="0" indent="0">
              <a:lnSpc>
                <a:spcPct val="100000"/>
              </a:lnSpc>
              <a:buNone/>
            </a:pPr>
            <a:r>
              <a:rPr lang="en-GB" sz="2000" dirty="0"/>
              <a:t>Watch this clip from ‘Life of Plants’. </a:t>
            </a:r>
            <a:endParaRPr lang="en-GB" sz="1800" u="sng" dirty="0"/>
          </a:p>
          <a:p>
            <a:pPr marL="0" indent="0">
              <a:lnSpc>
                <a:spcPct val="100000"/>
              </a:lnSpc>
              <a:buNone/>
            </a:pPr>
            <a:r>
              <a:rPr lang="en-GB" sz="1800" u="sng" dirty="0">
                <a:hlinkClick r:id="rId3"/>
              </a:rPr>
              <a:t>https://www.bbc.co.uk/programmes/p00lxwk5</a:t>
            </a:r>
            <a:endParaRPr lang="en-GB" sz="1800" dirty="0"/>
          </a:p>
          <a:p>
            <a:pPr marL="0" indent="0">
              <a:lnSpc>
                <a:spcPct val="100000"/>
              </a:lnSpc>
              <a:buNone/>
            </a:pPr>
            <a:endParaRPr lang="en-GB" sz="1800" dirty="0"/>
          </a:p>
          <a:p>
            <a:pPr marL="0" indent="0">
              <a:lnSpc>
                <a:spcPct val="100000"/>
              </a:lnSpc>
              <a:buNone/>
            </a:pPr>
            <a:endParaRPr lang="en-GB" sz="2000" dirty="0"/>
          </a:p>
          <a:p>
            <a:pPr marL="0" indent="0">
              <a:lnSpc>
                <a:spcPct val="100000"/>
              </a:lnSpc>
              <a:buNone/>
            </a:pPr>
            <a:endParaRPr lang="en-GB" sz="2000" dirty="0">
              <a:solidFill>
                <a:srgbClr val="0070C0"/>
              </a:solidFill>
            </a:endParaRPr>
          </a:p>
          <a:p>
            <a:pPr marL="0" indent="0">
              <a:lnSpc>
                <a:spcPct val="100000"/>
              </a:lnSpc>
              <a:buNone/>
            </a:pPr>
            <a:endParaRPr lang="en-GB" sz="2400" dirty="0"/>
          </a:p>
          <a:p>
            <a:pPr marL="0" indent="0">
              <a:buNone/>
            </a:pPr>
            <a:endParaRPr lang="en-GB" sz="2400" dirty="0"/>
          </a:p>
        </p:txBody>
      </p:sp>
      <p:sp>
        <p:nvSpPr>
          <p:cNvPr id="6" name="Content Placeholder 2">
            <a:extLst>
              <a:ext uri="{FF2B5EF4-FFF2-40B4-BE49-F238E27FC236}">
                <a16:creationId xmlns:a16="http://schemas.microsoft.com/office/drawing/2014/main" id="{9C383873-1ACC-4285-9071-305DE9E2508F}"/>
              </a:ext>
            </a:extLst>
          </p:cNvPr>
          <p:cNvSpPr txBox="1">
            <a:spLocks/>
          </p:cNvSpPr>
          <p:nvPr/>
        </p:nvSpPr>
        <p:spPr>
          <a:xfrm>
            <a:off x="6096000" y="1591799"/>
            <a:ext cx="5181600" cy="4532822"/>
          </a:xfrm>
          <a:prstGeom prst="rect">
            <a:avLst/>
          </a:prstGeom>
          <a:effectLst>
            <a:outerShdw blurRad="50800" dist="38100" dir="2700000" algn="tl" rotWithShape="0">
              <a:prstClr val="black">
                <a:alpha val="40000"/>
              </a:prstClr>
            </a:outerShdw>
            <a:softEdge rad="12700"/>
          </a:effectLst>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None/>
            </a:pPr>
            <a:endParaRPr lang="en-GB" sz="1800" dirty="0"/>
          </a:p>
        </p:txBody>
      </p:sp>
      <p:sp>
        <p:nvSpPr>
          <p:cNvPr id="2" name="Slide Number Placeholder 1">
            <a:extLst>
              <a:ext uri="{FF2B5EF4-FFF2-40B4-BE49-F238E27FC236}">
                <a16:creationId xmlns:a16="http://schemas.microsoft.com/office/drawing/2014/main" id="{43D1FA60-ED12-4A13-9DA3-FD2EBF8CC509}"/>
              </a:ext>
            </a:extLst>
          </p:cNvPr>
          <p:cNvSpPr>
            <a:spLocks noGrp="1"/>
          </p:cNvSpPr>
          <p:nvPr>
            <p:ph type="sldNum" sz="quarter" idx="12"/>
          </p:nvPr>
        </p:nvSpPr>
        <p:spPr/>
        <p:txBody>
          <a:bodyPr/>
          <a:lstStyle/>
          <a:p>
            <a:fld id="{F378E5E1-2CB7-4E78-9DCC-07AB18866500}" type="slidenum">
              <a:rPr lang="en-GB" smtClean="0"/>
              <a:t>3</a:t>
            </a:fld>
            <a:endParaRPr lang="en-GB"/>
          </a:p>
        </p:txBody>
      </p:sp>
      <p:sp>
        <p:nvSpPr>
          <p:cNvPr id="15" name="Rectangle 14">
            <a:extLst>
              <a:ext uri="{FF2B5EF4-FFF2-40B4-BE49-F238E27FC236}">
                <a16:creationId xmlns:a16="http://schemas.microsoft.com/office/drawing/2014/main" id="{66FDF4C0-C224-46E5-9D67-7672FBFC28EB}"/>
              </a:ext>
            </a:extLst>
          </p:cNvPr>
          <p:cNvSpPr/>
          <p:nvPr/>
        </p:nvSpPr>
        <p:spPr>
          <a:xfrm>
            <a:off x="0" y="0"/>
            <a:ext cx="12192000" cy="1179375"/>
          </a:xfrm>
          <a:prstGeom prst="rect">
            <a:avLst/>
          </a:prstGeom>
          <a:solidFill>
            <a:srgbClr val="0D5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9C498DC-383D-4B5D-90C9-74B254E75BE6}"/>
              </a:ext>
            </a:extLst>
          </p:cNvPr>
          <p:cNvSpPr/>
          <p:nvPr/>
        </p:nvSpPr>
        <p:spPr>
          <a:xfrm>
            <a:off x="0" y="6394002"/>
            <a:ext cx="12192000" cy="463998"/>
          </a:xfrm>
          <a:prstGeom prst="rect">
            <a:avLst/>
          </a:prstGeom>
          <a:solidFill>
            <a:srgbClr val="0D5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a:extLst>
              <a:ext uri="{FF2B5EF4-FFF2-40B4-BE49-F238E27FC236}">
                <a16:creationId xmlns:a16="http://schemas.microsoft.com/office/drawing/2014/main" id="{D72B1460-68BA-41EA-8E04-FE8CEB44D387}"/>
              </a:ext>
            </a:extLst>
          </p:cNvPr>
          <p:cNvSpPr txBox="1"/>
          <p:nvPr/>
        </p:nvSpPr>
        <p:spPr>
          <a:xfrm>
            <a:off x="1468072" y="-35644"/>
            <a:ext cx="7088697" cy="584775"/>
          </a:xfrm>
          <a:prstGeom prst="rect">
            <a:avLst/>
          </a:prstGeom>
          <a:noFill/>
        </p:spPr>
        <p:txBody>
          <a:bodyPr wrap="square" rtlCol="0">
            <a:spAutoFit/>
          </a:bodyPr>
          <a:lstStyle/>
          <a:p>
            <a:r>
              <a:rPr lang="en-GB" sz="32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Explore, review, think, talk…. </a:t>
            </a:r>
          </a:p>
        </p:txBody>
      </p:sp>
      <p:sp>
        <p:nvSpPr>
          <p:cNvPr id="18" name="TextBox 17">
            <a:extLst>
              <a:ext uri="{FF2B5EF4-FFF2-40B4-BE49-F238E27FC236}">
                <a16:creationId xmlns:a16="http://schemas.microsoft.com/office/drawing/2014/main" id="{DDBC067D-E150-42C8-9D17-25B92C153A9D}"/>
              </a:ext>
            </a:extLst>
          </p:cNvPr>
          <p:cNvSpPr txBox="1"/>
          <p:nvPr/>
        </p:nvSpPr>
        <p:spPr>
          <a:xfrm>
            <a:off x="1468072" y="500744"/>
            <a:ext cx="8782833" cy="430887"/>
          </a:xfrm>
          <a:prstGeom prst="rect">
            <a:avLst/>
          </a:prstGeom>
          <a:noFill/>
        </p:spPr>
        <p:txBody>
          <a:bodyPr wrap="square" rtlCol="0">
            <a:spAutoFit/>
          </a:bodyPr>
          <a:lstStyle/>
          <a:p>
            <a:r>
              <a:rPr lang="en-GB" sz="2200" b="1" i="1" dirty="0">
                <a:solidFill>
                  <a:schemeClr val="bg1"/>
                </a:solidFill>
                <a:latin typeface="+mj-lt"/>
              </a:rPr>
              <a:t>What do you already know about seed dispersal?</a:t>
            </a:r>
          </a:p>
        </p:txBody>
      </p:sp>
      <p:sp>
        <p:nvSpPr>
          <p:cNvPr id="19" name="TextBox 18">
            <a:extLst>
              <a:ext uri="{FF2B5EF4-FFF2-40B4-BE49-F238E27FC236}">
                <a16:creationId xmlns:a16="http://schemas.microsoft.com/office/drawing/2014/main" id="{36CE5610-FD66-484D-ABD1-35E31FB26A29}"/>
              </a:ext>
            </a:extLst>
          </p:cNvPr>
          <p:cNvSpPr txBox="1"/>
          <p:nvPr/>
        </p:nvSpPr>
        <p:spPr>
          <a:xfrm>
            <a:off x="1468072" y="800778"/>
            <a:ext cx="7088697" cy="369332"/>
          </a:xfrm>
          <a:prstGeom prst="rect">
            <a:avLst/>
          </a:prstGeom>
          <a:noFill/>
        </p:spPr>
        <p:txBody>
          <a:bodyPr wrap="square" rtlCol="0">
            <a:spAutoFit/>
          </a:bodyPr>
          <a:lstStyle/>
          <a:p>
            <a:r>
              <a:rPr lang="en-GB" b="1" i="1" dirty="0">
                <a:solidFill>
                  <a:schemeClr val="bg1"/>
                </a:solidFill>
                <a:latin typeface="+mj-lt"/>
              </a:rPr>
              <a:t>(5-10 minutes)</a:t>
            </a:r>
          </a:p>
        </p:txBody>
      </p:sp>
      <p:sp>
        <p:nvSpPr>
          <p:cNvPr id="20" name="Rectangle 19">
            <a:extLst>
              <a:ext uri="{FF2B5EF4-FFF2-40B4-BE49-F238E27FC236}">
                <a16:creationId xmlns:a16="http://schemas.microsoft.com/office/drawing/2014/main" id="{287122AC-BA51-4544-985E-99A5969DA1C3}"/>
              </a:ext>
            </a:extLst>
          </p:cNvPr>
          <p:cNvSpPr/>
          <p:nvPr/>
        </p:nvSpPr>
        <p:spPr>
          <a:xfrm>
            <a:off x="838198" y="495283"/>
            <a:ext cx="10515604" cy="538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B67CFBB1-972D-4335-9632-0211EFA7F822}"/>
              </a:ext>
            </a:extLst>
          </p:cNvPr>
          <p:cNvSpPr/>
          <p:nvPr/>
        </p:nvSpPr>
        <p:spPr>
          <a:xfrm>
            <a:off x="177916" y="37402"/>
            <a:ext cx="1112241" cy="1112241"/>
          </a:xfrm>
          <a:prstGeom prst="ellipse">
            <a:avLst/>
          </a:prstGeom>
          <a:solidFill>
            <a:schemeClr val="bg1"/>
          </a:solidFill>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1D75F929-0179-4726-B990-35716BACECB4}"/>
              </a:ext>
            </a:extLst>
          </p:cNvPr>
          <p:cNvSpPr txBox="1"/>
          <p:nvPr/>
        </p:nvSpPr>
        <p:spPr>
          <a:xfrm>
            <a:off x="343419" y="226066"/>
            <a:ext cx="781235" cy="707886"/>
          </a:xfrm>
          <a:prstGeom prst="rect">
            <a:avLst/>
          </a:prstGeom>
          <a:noFill/>
        </p:spPr>
        <p:txBody>
          <a:bodyPr wrap="square" rtlCol="0">
            <a:spAutoFit/>
          </a:bodyPr>
          <a:lstStyle/>
          <a:p>
            <a:pPr algn="ctr"/>
            <a:r>
              <a:rPr lang="en-GB" sz="1000" i="1" dirty="0">
                <a:solidFill>
                  <a:srgbClr val="C00000"/>
                </a:solidFill>
              </a:rPr>
              <a:t>Logo for section to sit inside roundel</a:t>
            </a:r>
          </a:p>
        </p:txBody>
      </p:sp>
      <p:pic>
        <p:nvPicPr>
          <p:cNvPr id="23" name="Picture 22" descr="A picture containing drawing, light&#10;&#10;Description automatically generated">
            <a:extLst>
              <a:ext uri="{FF2B5EF4-FFF2-40B4-BE49-F238E27FC236}">
                <a16:creationId xmlns:a16="http://schemas.microsoft.com/office/drawing/2014/main" id="{A216C370-FCE0-44A3-AB78-64E1D2CB62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8399" y="6466169"/>
            <a:ext cx="1985819" cy="295699"/>
          </a:xfrm>
          <a:prstGeom prst="rect">
            <a:avLst/>
          </a:prstGeom>
        </p:spPr>
      </p:pic>
      <p:sp>
        <p:nvSpPr>
          <p:cNvPr id="24" name="TextBox 23">
            <a:extLst>
              <a:ext uri="{FF2B5EF4-FFF2-40B4-BE49-F238E27FC236}">
                <a16:creationId xmlns:a16="http://schemas.microsoft.com/office/drawing/2014/main" id="{97557637-2707-4CF1-B0B2-AFE0B2FC8EAC}"/>
              </a:ext>
            </a:extLst>
          </p:cNvPr>
          <p:cNvSpPr txBox="1"/>
          <p:nvPr/>
        </p:nvSpPr>
        <p:spPr>
          <a:xfrm>
            <a:off x="2444155" y="5992544"/>
            <a:ext cx="470154" cy="369332"/>
          </a:xfrm>
          <a:prstGeom prst="rect">
            <a:avLst/>
          </a:prstGeom>
          <a:noFill/>
        </p:spPr>
        <p:txBody>
          <a:bodyPr wrap="square" rtlCol="0">
            <a:spAutoFit/>
          </a:bodyPr>
          <a:lstStyle/>
          <a:p>
            <a:fld id="{BACC4002-0F26-4D68-B110-598710F50EEB}" type="slidenum">
              <a:rPr lang="en-GB" smtClean="0">
                <a:solidFill>
                  <a:schemeClr val="bg1"/>
                </a:solidFill>
              </a:rPr>
              <a:t>3</a:t>
            </a:fld>
            <a:endParaRPr lang="en-GB" dirty="0">
              <a:solidFill>
                <a:schemeClr val="bg1"/>
              </a:solidFill>
            </a:endParaRPr>
          </a:p>
        </p:txBody>
      </p:sp>
      <p:pic>
        <p:nvPicPr>
          <p:cNvPr id="29" name="Picture 28" descr="A picture containing clock, room, plate&#10;&#10;Description automatically generated">
            <a:extLst>
              <a:ext uri="{FF2B5EF4-FFF2-40B4-BE49-F238E27FC236}">
                <a16:creationId xmlns:a16="http://schemas.microsoft.com/office/drawing/2014/main" id="{C4DB7A4D-DD03-467E-A1CE-75676305C0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239" y="55164"/>
            <a:ext cx="1082042" cy="1082042"/>
          </a:xfrm>
          <a:prstGeom prst="rect">
            <a:avLst/>
          </a:prstGeom>
        </p:spPr>
      </p:pic>
      <p:sp>
        <p:nvSpPr>
          <p:cNvPr id="4" name="TextBox 3">
            <a:extLst>
              <a:ext uri="{FF2B5EF4-FFF2-40B4-BE49-F238E27FC236}">
                <a16:creationId xmlns:a16="http://schemas.microsoft.com/office/drawing/2014/main" id="{F65A1FF0-0F26-4D61-9C56-03F905E23329}"/>
              </a:ext>
            </a:extLst>
          </p:cNvPr>
          <p:cNvSpPr txBox="1"/>
          <p:nvPr/>
        </p:nvSpPr>
        <p:spPr>
          <a:xfrm>
            <a:off x="3344985" y="4009292"/>
            <a:ext cx="2407138" cy="369332"/>
          </a:xfrm>
          <a:prstGeom prst="rect">
            <a:avLst/>
          </a:prstGeom>
          <a:noFill/>
        </p:spPr>
        <p:txBody>
          <a:bodyPr wrap="square" rtlCol="0">
            <a:spAutoFit/>
          </a:bodyPr>
          <a:lstStyle/>
          <a:p>
            <a:endParaRPr lang="en-GB" dirty="0"/>
          </a:p>
        </p:txBody>
      </p:sp>
      <p:sp>
        <p:nvSpPr>
          <p:cNvPr id="8" name="TextBox 7">
            <a:extLst>
              <a:ext uri="{FF2B5EF4-FFF2-40B4-BE49-F238E27FC236}">
                <a16:creationId xmlns:a16="http://schemas.microsoft.com/office/drawing/2014/main" id="{6A1E7904-DDD1-4CCA-8AB1-0FECD4DC65B5}"/>
              </a:ext>
            </a:extLst>
          </p:cNvPr>
          <p:cNvSpPr txBox="1"/>
          <p:nvPr/>
        </p:nvSpPr>
        <p:spPr>
          <a:xfrm>
            <a:off x="3641222" y="2193483"/>
            <a:ext cx="2149001" cy="2215991"/>
          </a:xfrm>
          <a:prstGeom prst="rect">
            <a:avLst/>
          </a:prstGeom>
          <a:noFill/>
        </p:spPr>
        <p:txBody>
          <a:bodyPr wrap="square" rtlCol="0">
            <a:spAutoFit/>
          </a:bodyPr>
          <a:lstStyle/>
          <a:p>
            <a:endParaRPr lang="en-GB" sz="2000" dirty="0">
              <a:solidFill>
                <a:srgbClr val="0070C0"/>
              </a:solidFill>
            </a:endParaRPr>
          </a:p>
          <a:p>
            <a:pPr marL="285750" indent="-285750">
              <a:buFont typeface="Arial" panose="020B0604020202020204" pitchFamily="34" charset="0"/>
              <a:buChar char="•"/>
            </a:pPr>
            <a:r>
              <a:rPr lang="en-GB" sz="2000" dirty="0">
                <a:solidFill>
                  <a:srgbClr val="0070C0"/>
                </a:solidFill>
              </a:rPr>
              <a:t>How do you think the birdcage plant disperses its seeds?</a:t>
            </a:r>
          </a:p>
          <a:p>
            <a:endParaRPr lang="en-GB" dirty="0">
              <a:solidFill>
                <a:srgbClr val="0070C0"/>
              </a:solidFill>
            </a:endParaRPr>
          </a:p>
        </p:txBody>
      </p:sp>
      <p:pic>
        <p:nvPicPr>
          <p:cNvPr id="25" name="Picture 24" descr="Brown Dessert">
            <a:extLst>
              <a:ext uri="{FF2B5EF4-FFF2-40B4-BE49-F238E27FC236}">
                <a16:creationId xmlns:a16="http://schemas.microsoft.com/office/drawing/2014/main" id="{E573A591-E675-49A8-92E5-46B507A7BA30}"/>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289448" y="2559613"/>
            <a:ext cx="1932071" cy="1483729"/>
          </a:xfrm>
          <a:prstGeom prst="rect">
            <a:avLst/>
          </a:prstGeom>
          <a:noFill/>
          <a:ln>
            <a:noFill/>
          </a:ln>
        </p:spPr>
      </p:pic>
      <p:sp>
        <p:nvSpPr>
          <p:cNvPr id="5" name="TextBox 4">
            <a:extLst>
              <a:ext uri="{FF2B5EF4-FFF2-40B4-BE49-F238E27FC236}">
                <a16:creationId xmlns:a16="http://schemas.microsoft.com/office/drawing/2014/main" id="{151A35EB-61B0-4A3B-95E2-D4EC506D546A}"/>
              </a:ext>
            </a:extLst>
          </p:cNvPr>
          <p:cNvSpPr txBox="1"/>
          <p:nvPr/>
        </p:nvSpPr>
        <p:spPr>
          <a:xfrm>
            <a:off x="977438" y="4193958"/>
            <a:ext cx="5118561" cy="2215991"/>
          </a:xfrm>
          <a:prstGeom prst="rect">
            <a:avLst/>
          </a:prstGeom>
          <a:noFill/>
        </p:spPr>
        <p:txBody>
          <a:bodyPr wrap="square" rtlCol="0">
            <a:spAutoFit/>
          </a:bodyPr>
          <a:lstStyle/>
          <a:p>
            <a:pPr marL="285750" indent="-285750">
              <a:lnSpc>
                <a:spcPct val="100000"/>
              </a:lnSpc>
              <a:buFont typeface="Arial" panose="020B0604020202020204" pitchFamily="34" charset="0"/>
              <a:buChar char="•"/>
            </a:pPr>
            <a:r>
              <a:rPr lang="en-GB" sz="2000" dirty="0"/>
              <a:t>Seeds need to travel away from the parent plant so they can find a new place to germinate. This is called </a:t>
            </a:r>
            <a:r>
              <a:rPr lang="en-GB" sz="2000" b="1" dirty="0"/>
              <a:t>seed dispersal</a:t>
            </a:r>
            <a:r>
              <a:rPr lang="en-GB" sz="2000" dirty="0"/>
              <a:t>.</a:t>
            </a:r>
          </a:p>
          <a:p>
            <a:pPr>
              <a:lnSpc>
                <a:spcPct val="100000"/>
              </a:lnSpc>
            </a:pPr>
            <a:endParaRPr lang="en-GB" sz="2000" dirty="0"/>
          </a:p>
          <a:p>
            <a:pPr marL="285750" indent="-285750">
              <a:lnSpc>
                <a:spcPct val="100000"/>
              </a:lnSpc>
              <a:buFont typeface="Arial" panose="020B0604020202020204" pitchFamily="34" charset="0"/>
              <a:buChar char="•"/>
            </a:pPr>
            <a:r>
              <a:rPr lang="en-GB" sz="2000" dirty="0"/>
              <a:t>Think or talk about different types of seed dispersal you already know about .</a:t>
            </a:r>
          </a:p>
          <a:p>
            <a:endParaRPr lang="en-GB" dirty="0"/>
          </a:p>
        </p:txBody>
      </p:sp>
      <p:grpSp>
        <p:nvGrpSpPr>
          <p:cNvPr id="26" name="Group 25">
            <a:extLst>
              <a:ext uri="{FF2B5EF4-FFF2-40B4-BE49-F238E27FC236}">
                <a16:creationId xmlns:a16="http://schemas.microsoft.com/office/drawing/2014/main" id="{5C061FE4-549E-47D9-A11A-EC40E266FB37}"/>
              </a:ext>
            </a:extLst>
          </p:cNvPr>
          <p:cNvGrpSpPr/>
          <p:nvPr/>
        </p:nvGrpSpPr>
        <p:grpSpPr>
          <a:xfrm>
            <a:off x="7809509" y="1558131"/>
            <a:ext cx="1417223" cy="1311719"/>
            <a:chOff x="7951658" y="1781557"/>
            <a:chExt cx="1417223" cy="1311719"/>
          </a:xfrm>
        </p:grpSpPr>
        <p:pic>
          <p:nvPicPr>
            <p:cNvPr id="27" name="Picture 26" descr="Plants, Soybean, Soy, Nature">
              <a:extLst>
                <a:ext uri="{FF2B5EF4-FFF2-40B4-BE49-F238E27FC236}">
                  <a16:creationId xmlns:a16="http://schemas.microsoft.com/office/drawing/2014/main" id="{1E4D4677-D353-44F0-A4D0-D38CB1952EF6}"/>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7951658" y="2080207"/>
              <a:ext cx="1417223" cy="1013069"/>
            </a:xfrm>
            <a:prstGeom prst="rect">
              <a:avLst/>
            </a:prstGeom>
            <a:noFill/>
            <a:ln>
              <a:noFill/>
            </a:ln>
          </p:spPr>
        </p:pic>
        <p:sp>
          <p:nvSpPr>
            <p:cNvPr id="28" name="TextBox 27">
              <a:extLst>
                <a:ext uri="{FF2B5EF4-FFF2-40B4-BE49-F238E27FC236}">
                  <a16:creationId xmlns:a16="http://schemas.microsoft.com/office/drawing/2014/main" id="{5AF8BFE1-824C-412A-AE22-DFDE83A6D311}"/>
                </a:ext>
              </a:extLst>
            </p:cNvPr>
            <p:cNvSpPr txBox="1"/>
            <p:nvPr/>
          </p:nvSpPr>
          <p:spPr>
            <a:xfrm>
              <a:off x="8081865" y="1781557"/>
              <a:ext cx="1156807" cy="307777"/>
            </a:xfrm>
            <a:prstGeom prst="rect">
              <a:avLst/>
            </a:prstGeom>
            <a:noFill/>
          </p:spPr>
          <p:txBody>
            <a:bodyPr wrap="square" rtlCol="0">
              <a:spAutoFit/>
            </a:bodyPr>
            <a:lstStyle/>
            <a:p>
              <a:r>
                <a:rPr lang="en-GB" sz="1400" dirty="0">
                  <a:solidFill>
                    <a:srgbClr val="0070C0"/>
                  </a:solidFill>
                </a:rPr>
                <a:t>Germination</a:t>
              </a:r>
              <a:endParaRPr lang="en-GB" sz="1400" i="1" dirty="0">
                <a:solidFill>
                  <a:srgbClr val="0070C0"/>
                </a:solidFill>
              </a:endParaRPr>
            </a:p>
          </p:txBody>
        </p:sp>
      </p:grpSp>
      <p:grpSp>
        <p:nvGrpSpPr>
          <p:cNvPr id="30" name="Group 29">
            <a:extLst>
              <a:ext uri="{FF2B5EF4-FFF2-40B4-BE49-F238E27FC236}">
                <a16:creationId xmlns:a16="http://schemas.microsoft.com/office/drawing/2014/main" id="{AC7AC473-E90D-4B67-993C-008EAA1417EC}"/>
              </a:ext>
            </a:extLst>
          </p:cNvPr>
          <p:cNvGrpSpPr/>
          <p:nvPr/>
        </p:nvGrpSpPr>
        <p:grpSpPr>
          <a:xfrm>
            <a:off x="9450114" y="2364078"/>
            <a:ext cx="1504109" cy="1899461"/>
            <a:chOff x="9664076" y="2719397"/>
            <a:chExt cx="1504109" cy="1899461"/>
          </a:xfrm>
        </p:grpSpPr>
        <p:pic>
          <p:nvPicPr>
            <p:cNvPr id="31" name="Picture 30" descr="Bee, Honey Bee, Insect, Collect Pollen">
              <a:extLst>
                <a:ext uri="{FF2B5EF4-FFF2-40B4-BE49-F238E27FC236}">
                  <a16:creationId xmlns:a16="http://schemas.microsoft.com/office/drawing/2014/main" id="{95DC8555-EF8F-4D00-95E5-BB4E9EC84EE9}"/>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664076" y="3008481"/>
              <a:ext cx="1360230" cy="865934"/>
            </a:xfrm>
            <a:prstGeom prst="rect">
              <a:avLst/>
            </a:prstGeom>
            <a:noFill/>
            <a:ln>
              <a:noFill/>
            </a:ln>
          </p:spPr>
        </p:pic>
        <p:pic>
          <p:nvPicPr>
            <p:cNvPr id="32" name="Picture 31" descr="Catkin, Fruit, Hazel, Tree, Branch">
              <a:extLst>
                <a:ext uri="{FF2B5EF4-FFF2-40B4-BE49-F238E27FC236}">
                  <a16:creationId xmlns:a16="http://schemas.microsoft.com/office/drawing/2014/main" id="{77CE1047-8D49-48B9-BCE8-F3CD17FD62C9}"/>
                </a:ext>
              </a:extLst>
            </p:cNvPr>
            <p:cNvPicPr/>
            <p:nvPr/>
          </p:nvPicPr>
          <p:blipFill rotWithShape="1">
            <a:blip r:embed="rId9">
              <a:extLst>
                <a:ext uri="{28A0092B-C50C-407E-A947-70E740481C1C}">
                  <a14:useLocalDpi xmlns:a14="http://schemas.microsoft.com/office/drawing/2010/main" val="0"/>
                </a:ext>
              </a:extLst>
            </a:blip>
            <a:srcRect l="44935" t="39294" r="32018" b="28090"/>
            <a:stretch/>
          </p:blipFill>
          <p:spPr bwMode="auto">
            <a:xfrm>
              <a:off x="10290786" y="3790068"/>
              <a:ext cx="877399" cy="828790"/>
            </a:xfrm>
            <a:prstGeom prst="rect">
              <a:avLst/>
            </a:prstGeom>
            <a:noFill/>
            <a:ln>
              <a:noFill/>
            </a:ln>
            <a:extLst>
              <a:ext uri="{53640926-AAD7-44D8-BBD7-CCE9431645EC}">
                <a14:shadowObscured xmlns:a14="http://schemas.microsoft.com/office/drawing/2010/main"/>
              </a:ext>
            </a:extLst>
          </p:spPr>
        </p:pic>
        <p:sp>
          <p:nvSpPr>
            <p:cNvPr id="33" name="TextBox 32">
              <a:extLst>
                <a:ext uri="{FF2B5EF4-FFF2-40B4-BE49-F238E27FC236}">
                  <a16:creationId xmlns:a16="http://schemas.microsoft.com/office/drawing/2014/main" id="{C126845F-31FE-45EE-BB80-9C67649BFCFF}"/>
                </a:ext>
              </a:extLst>
            </p:cNvPr>
            <p:cNvSpPr txBox="1"/>
            <p:nvPr/>
          </p:nvSpPr>
          <p:spPr>
            <a:xfrm>
              <a:off x="9803039" y="2719397"/>
              <a:ext cx="1013453" cy="307777"/>
            </a:xfrm>
            <a:prstGeom prst="rect">
              <a:avLst/>
            </a:prstGeom>
            <a:noFill/>
          </p:spPr>
          <p:txBody>
            <a:bodyPr wrap="square" rtlCol="0">
              <a:spAutoFit/>
            </a:bodyPr>
            <a:lstStyle/>
            <a:p>
              <a:r>
                <a:rPr lang="en-GB" sz="1400" dirty="0">
                  <a:solidFill>
                    <a:srgbClr val="0070C0"/>
                  </a:solidFill>
                </a:rPr>
                <a:t>Pollination</a:t>
              </a:r>
              <a:endParaRPr lang="en-GB" sz="1400" i="1" dirty="0">
                <a:solidFill>
                  <a:srgbClr val="0070C0"/>
                </a:solidFill>
              </a:endParaRPr>
            </a:p>
          </p:txBody>
        </p:sp>
      </p:grpSp>
      <p:grpSp>
        <p:nvGrpSpPr>
          <p:cNvPr id="34" name="Group 33">
            <a:extLst>
              <a:ext uri="{FF2B5EF4-FFF2-40B4-BE49-F238E27FC236}">
                <a16:creationId xmlns:a16="http://schemas.microsoft.com/office/drawing/2014/main" id="{05BEFA47-6ECA-4001-A0A4-BE5F58C03278}"/>
              </a:ext>
            </a:extLst>
          </p:cNvPr>
          <p:cNvGrpSpPr/>
          <p:nvPr/>
        </p:nvGrpSpPr>
        <p:grpSpPr>
          <a:xfrm>
            <a:off x="7884633" y="4051273"/>
            <a:ext cx="2194497" cy="1388541"/>
            <a:chOff x="7951658" y="4371026"/>
            <a:chExt cx="2194497" cy="1388541"/>
          </a:xfrm>
        </p:grpSpPr>
        <p:pic>
          <p:nvPicPr>
            <p:cNvPr id="35" name="Picture 34" descr="Horse Chestnut, Nut, Conker, Husk">
              <a:extLst>
                <a:ext uri="{FF2B5EF4-FFF2-40B4-BE49-F238E27FC236}">
                  <a16:creationId xmlns:a16="http://schemas.microsoft.com/office/drawing/2014/main" id="{DCB49AE9-6FFF-4D08-B172-9C960A88AFA0}"/>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8005062" y="4371026"/>
              <a:ext cx="1310414" cy="885873"/>
            </a:xfrm>
            <a:prstGeom prst="rect">
              <a:avLst/>
            </a:prstGeom>
            <a:noFill/>
            <a:ln>
              <a:noFill/>
            </a:ln>
          </p:spPr>
        </p:pic>
        <p:pic>
          <p:nvPicPr>
            <p:cNvPr id="36" name="Picture 35" descr="Apple, Red, Red Apple, Apple Orchard">
              <a:extLst>
                <a:ext uri="{FF2B5EF4-FFF2-40B4-BE49-F238E27FC236}">
                  <a16:creationId xmlns:a16="http://schemas.microsoft.com/office/drawing/2014/main" id="{54C13756-AF79-4E90-B631-51B5764F711F}"/>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085387" y="4946824"/>
              <a:ext cx="1060768" cy="716282"/>
            </a:xfrm>
            <a:prstGeom prst="rect">
              <a:avLst/>
            </a:prstGeom>
            <a:noFill/>
            <a:ln>
              <a:noFill/>
            </a:ln>
          </p:spPr>
        </p:pic>
        <p:sp>
          <p:nvSpPr>
            <p:cNvPr id="37" name="TextBox 36">
              <a:extLst>
                <a:ext uri="{FF2B5EF4-FFF2-40B4-BE49-F238E27FC236}">
                  <a16:creationId xmlns:a16="http://schemas.microsoft.com/office/drawing/2014/main" id="{40E13313-939D-4DFA-BA7C-20AB5CD0328F}"/>
                </a:ext>
              </a:extLst>
            </p:cNvPr>
            <p:cNvSpPr txBox="1"/>
            <p:nvPr/>
          </p:nvSpPr>
          <p:spPr>
            <a:xfrm>
              <a:off x="7951658" y="5236347"/>
              <a:ext cx="1363818" cy="523220"/>
            </a:xfrm>
            <a:prstGeom prst="rect">
              <a:avLst/>
            </a:prstGeom>
            <a:noFill/>
          </p:spPr>
          <p:txBody>
            <a:bodyPr wrap="square" rtlCol="0">
              <a:spAutoFit/>
            </a:bodyPr>
            <a:lstStyle/>
            <a:p>
              <a:r>
                <a:rPr lang="en-GB" sz="1400" dirty="0">
                  <a:solidFill>
                    <a:srgbClr val="0070C0"/>
                  </a:solidFill>
                </a:rPr>
                <a:t>Fertilisation and fruit formation</a:t>
              </a:r>
              <a:endParaRPr lang="en-GB" sz="1400" i="1" dirty="0">
                <a:solidFill>
                  <a:srgbClr val="0070C0"/>
                </a:solidFill>
              </a:endParaRPr>
            </a:p>
          </p:txBody>
        </p:sp>
      </p:grpSp>
      <p:grpSp>
        <p:nvGrpSpPr>
          <p:cNvPr id="38" name="Group 37">
            <a:extLst>
              <a:ext uri="{FF2B5EF4-FFF2-40B4-BE49-F238E27FC236}">
                <a16:creationId xmlns:a16="http://schemas.microsoft.com/office/drawing/2014/main" id="{D178850D-307B-47BF-A468-6BBDAC5FB83D}"/>
              </a:ext>
            </a:extLst>
          </p:cNvPr>
          <p:cNvGrpSpPr/>
          <p:nvPr/>
        </p:nvGrpSpPr>
        <p:grpSpPr>
          <a:xfrm>
            <a:off x="6184338" y="2444789"/>
            <a:ext cx="1582501" cy="1648326"/>
            <a:chOff x="6221781" y="2672571"/>
            <a:chExt cx="1582501" cy="1648326"/>
          </a:xfrm>
        </p:grpSpPr>
        <p:pic>
          <p:nvPicPr>
            <p:cNvPr id="39" name="Picture 38" descr="Dandelion, Sky, Flower, Nature, Seeds">
              <a:extLst>
                <a:ext uri="{FF2B5EF4-FFF2-40B4-BE49-F238E27FC236}">
                  <a16:creationId xmlns:a16="http://schemas.microsoft.com/office/drawing/2014/main" id="{34B126B8-B06E-482E-9552-78D3C66DAEA0}"/>
                </a:ext>
              </a:extLst>
            </p:cNvPr>
            <p:cNvPicPr/>
            <p:nvPr/>
          </p:nvPicPr>
          <p:blipFill>
            <a:blip r:embed="rId12">
              <a:extLst>
                <a:ext uri="{28A0092B-C50C-407E-A947-70E740481C1C}">
                  <a14:useLocalDpi xmlns:a14="http://schemas.microsoft.com/office/drawing/2010/main" val="0"/>
                </a:ext>
              </a:extLst>
            </a:blip>
            <a:srcRect/>
            <a:stretch>
              <a:fillRect/>
            </a:stretch>
          </p:blipFill>
          <p:spPr bwMode="auto">
            <a:xfrm>
              <a:off x="6277047" y="2969949"/>
              <a:ext cx="1267495" cy="828789"/>
            </a:xfrm>
            <a:prstGeom prst="rect">
              <a:avLst/>
            </a:prstGeom>
            <a:noFill/>
            <a:ln>
              <a:noFill/>
            </a:ln>
          </p:spPr>
        </p:pic>
        <p:pic>
          <p:nvPicPr>
            <p:cNvPr id="40" name="Picture 39" descr="Blue Tit, Feeding Tit, Tit, Small Bird">
              <a:extLst>
                <a:ext uri="{FF2B5EF4-FFF2-40B4-BE49-F238E27FC236}">
                  <a16:creationId xmlns:a16="http://schemas.microsoft.com/office/drawing/2014/main" id="{6BA1A4E7-8EC7-4F79-984C-AF2795F5C69B}"/>
                </a:ext>
              </a:extLst>
            </p:cNvPr>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852117" y="3583963"/>
              <a:ext cx="952165" cy="736934"/>
            </a:xfrm>
            <a:prstGeom prst="rect">
              <a:avLst/>
            </a:prstGeom>
            <a:noFill/>
            <a:ln>
              <a:noFill/>
            </a:ln>
          </p:spPr>
        </p:pic>
        <p:sp>
          <p:nvSpPr>
            <p:cNvPr id="41" name="TextBox 40">
              <a:extLst>
                <a:ext uri="{FF2B5EF4-FFF2-40B4-BE49-F238E27FC236}">
                  <a16:creationId xmlns:a16="http://schemas.microsoft.com/office/drawing/2014/main" id="{29766A0F-756A-429B-9991-851F908A0BF7}"/>
                </a:ext>
              </a:extLst>
            </p:cNvPr>
            <p:cNvSpPr txBox="1"/>
            <p:nvPr/>
          </p:nvSpPr>
          <p:spPr>
            <a:xfrm>
              <a:off x="6221781" y="2672571"/>
              <a:ext cx="1267495" cy="307777"/>
            </a:xfrm>
            <a:prstGeom prst="rect">
              <a:avLst/>
            </a:prstGeom>
            <a:noFill/>
          </p:spPr>
          <p:txBody>
            <a:bodyPr wrap="square" rtlCol="0">
              <a:spAutoFit/>
            </a:bodyPr>
            <a:lstStyle/>
            <a:p>
              <a:r>
                <a:rPr lang="en-GB" sz="1400" dirty="0">
                  <a:solidFill>
                    <a:srgbClr val="0070C0"/>
                  </a:solidFill>
                </a:rPr>
                <a:t>Seed dispersal</a:t>
              </a:r>
              <a:endParaRPr lang="en-GB" sz="1400" i="1" dirty="0">
                <a:solidFill>
                  <a:srgbClr val="0070C0"/>
                </a:solidFill>
              </a:endParaRPr>
            </a:p>
          </p:txBody>
        </p:sp>
      </p:grpSp>
      <p:sp>
        <p:nvSpPr>
          <p:cNvPr id="11" name="TextBox 10">
            <a:extLst>
              <a:ext uri="{FF2B5EF4-FFF2-40B4-BE49-F238E27FC236}">
                <a16:creationId xmlns:a16="http://schemas.microsoft.com/office/drawing/2014/main" id="{8BD2F10E-EC10-43C5-AC15-B13BB3BF3D38}"/>
              </a:ext>
            </a:extLst>
          </p:cNvPr>
          <p:cNvSpPr txBox="1"/>
          <p:nvPr/>
        </p:nvSpPr>
        <p:spPr>
          <a:xfrm>
            <a:off x="6086302" y="1619494"/>
            <a:ext cx="1781555" cy="1107996"/>
          </a:xfrm>
          <a:prstGeom prst="rect">
            <a:avLst/>
          </a:prstGeom>
          <a:noFill/>
        </p:spPr>
        <p:txBody>
          <a:bodyPr wrap="square" rtlCol="0">
            <a:spAutoFit/>
          </a:bodyPr>
          <a:lstStyle/>
          <a:p>
            <a:r>
              <a:rPr lang="en-GB" sz="1600" dirty="0"/>
              <a:t>Seed dispersal is one stage in the life cycle of a plant. </a:t>
            </a:r>
          </a:p>
          <a:p>
            <a:endParaRPr lang="en-GB" dirty="0"/>
          </a:p>
        </p:txBody>
      </p:sp>
      <p:grpSp>
        <p:nvGrpSpPr>
          <p:cNvPr id="42" name="Group 41">
            <a:extLst>
              <a:ext uri="{FF2B5EF4-FFF2-40B4-BE49-F238E27FC236}">
                <a16:creationId xmlns:a16="http://schemas.microsoft.com/office/drawing/2014/main" id="{B37FA2F4-09A6-41FA-9161-D1DDA34C4E4C}"/>
              </a:ext>
            </a:extLst>
          </p:cNvPr>
          <p:cNvGrpSpPr/>
          <p:nvPr/>
        </p:nvGrpSpPr>
        <p:grpSpPr>
          <a:xfrm>
            <a:off x="7886386" y="2889181"/>
            <a:ext cx="1340765" cy="1077462"/>
            <a:chOff x="8019877" y="3148549"/>
            <a:chExt cx="1340765" cy="1077462"/>
          </a:xfrm>
        </p:grpSpPr>
        <p:sp>
          <p:nvSpPr>
            <p:cNvPr id="43" name="Isosceles Triangle 42">
              <a:extLst>
                <a:ext uri="{FF2B5EF4-FFF2-40B4-BE49-F238E27FC236}">
                  <a16:creationId xmlns:a16="http://schemas.microsoft.com/office/drawing/2014/main" id="{E0E67D07-68AA-4933-BB54-CA278188C35E}"/>
                </a:ext>
              </a:extLst>
            </p:cNvPr>
            <p:cNvSpPr/>
            <p:nvPr/>
          </p:nvSpPr>
          <p:spPr>
            <a:xfrm>
              <a:off x="8019877" y="3714068"/>
              <a:ext cx="150278" cy="19538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Arc 43">
              <a:extLst>
                <a:ext uri="{FF2B5EF4-FFF2-40B4-BE49-F238E27FC236}">
                  <a16:creationId xmlns:a16="http://schemas.microsoft.com/office/drawing/2014/main" id="{F156102E-B3B5-46E7-BBAF-BB489F772BE2}"/>
                </a:ext>
              </a:extLst>
            </p:cNvPr>
            <p:cNvSpPr/>
            <p:nvPr/>
          </p:nvSpPr>
          <p:spPr>
            <a:xfrm>
              <a:off x="8595726" y="3236040"/>
              <a:ext cx="687754" cy="695845"/>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5" name="Arc 44">
              <a:extLst>
                <a:ext uri="{FF2B5EF4-FFF2-40B4-BE49-F238E27FC236}">
                  <a16:creationId xmlns:a16="http://schemas.microsoft.com/office/drawing/2014/main" id="{66A49A9A-6123-4841-961E-A78F1D311BEA}"/>
                </a:ext>
              </a:extLst>
            </p:cNvPr>
            <p:cNvSpPr/>
            <p:nvPr/>
          </p:nvSpPr>
          <p:spPr>
            <a:xfrm rot="10800000">
              <a:off x="8073503" y="3458887"/>
              <a:ext cx="687754" cy="695845"/>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6" name="Arc 45">
              <a:extLst>
                <a:ext uri="{FF2B5EF4-FFF2-40B4-BE49-F238E27FC236}">
                  <a16:creationId xmlns:a16="http://schemas.microsoft.com/office/drawing/2014/main" id="{2C5150A8-747B-4A48-8287-7EEE1FCE2DEC}"/>
                </a:ext>
              </a:extLst>
            </p:cNvPr>
            <p:cNvSpPr/>
            <p:nvPr/>
          </p:nvSpPr>
          <p:spPr>
            <a:xfrm rot="16200000">
              <a:off x="8083556" y="3208392"/>
              <a:ext cx="687754" cy="695845"/>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7" name="Arc 46">
              <a:extLst>
                <a:ext uri="{FF2B5EF4-FFF2-40B4-BE49-F238E27FC236}">
                  <a16:creationId xmlns:a16="http://schemas.microsoft.com/office/drawing/2014/main" id="{923542CF-AEAF-4D0C-8A64-82EB4CD5FF65}"/>
                </a:ext>
              </a:extLst>
            </p:cNvPr>
            <p:cNvSpPr/>
            <p:nvPr/>
          </p:nvSpPr>
          <p:spPr>
            <a:xfrm rot="5400000">
              <a:off x="8595726" y="3462932"/>
              <a:ext cx="687754" cy="695845"/>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Isosceles Triangle 47">
              <a:extLst>
                <a:ext uri="{FF2B5EF4-FFF2-40B4-BE49-F238E27FC236}">
                  <a16:creationId xmlns:a16="http://schemas.microsoft.com/office/drawing/2014/main" id="{4B46800B-B228-4139-8E72-90A663F08198}"/>
                </a:ext>
              </a:extLst>
            </p:cNvPr>
            <p:cNvSpPr/>
            <p:nvPr/>
          </p:nvSpPr>
          <p:spPr>
            <a:xfrm rot="16200000">
              <a:off x="8766770" y="4053177"/>
              <a:ext cx="150278" cy="19538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Isosceles Triangle 48">
              <a:extLst>
                <a:ext uri="{FF2B5EF4-FFF2-40B4-BE49-F238E27FC236}">
                  <a16:creationId xmlns:a16="http://schemas.microsoft.com/office/drawing/2014/main" id="{6575833D-E2B8-4C68-A5AA-A7321571B817}"/>
                </a:ext>
              </a:extLst>
            </p:cNvPr>
            <p:cNvSpPr/>
            <p:nvPr/>
          </p:nvSpPr>
          <p:spPr>
            <a:xfrm rot="5400000">
              <a:off x="8449988" y="3125993"/>
              <a:ext cx="150278" cy="19538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Isosceles Triangle 49">
              <a:extLst>
                <a:ext uri="{FF2B5EF4-FFF2-40B4-BE49-F238E27FC236}">
                  <a16:creationId xmlns:a16="http://schemas.microsoft.com/office/drawing/2014/main" id="{9492AC5B-44EF-4A1D-9BEF-00208176B712}"/>
                </a:ext>
              </a:extLst>
            </p:cNvPr>
            <p:cNvSpPr/>
            <p:nvPr/>
          </p:nvSpPr>
          <p:spPr>
            <a:xfrm rot="10800000">
              <a:off x="9210364" y="3529482"/>
              <a:ext cx="150278" cy="19538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1" name="TextBox 50">
            <a:extLst>
              <a:ext uri="{FF2B5EF4-FFF2-40B4-BE49-F238E27FC236}">
                <a16:creationId xmlns:a16="http://schemas.microsoft.com/office/drawing/2014/main" id="{0C075DD7-0735-4509-80CA-C6610765AF44}"/>
              </a:ext>
            </a:extLst>
          </p:cNvPr>
          <p:cNvSpPr txBox="1"/>
          <p:nvPr/>
        </p:nvSpPr>
        <p:spPr>
          <a:xfrm>
            <a:off x="6209543" y="5499196"/>
            <a:ext cx="4802113" cy="615553"/>
          </a:xfrm>
          <a:prstGeom prst="rect">
            <a:avLst/>
          </a:prstGeom>
          <a:noFill/>
        </p:spPr>
        <p:txBody>
          <a:bodyPr wrap="square" rtlCol="0">
            <a:spAutoFit/>
          </a:bodyPr>
          <a:lstStyle/>
          <a:p>
            <a:r>
              <a:rPr lang="en-GB" sz="1600" dirty="0"/>
              <a:t>Dandelions use the wind to disperse their seeds:</a:t>
            </a:r>
          </a:p>
          <a:p>
            <a:r>
              <a:rPr lang="en-GB" u="sng" dirty="0">
                <a:hlinkClick r:id="rId14"/>
              </a:rPr>
              <a:t>https://www.bbc.co.uk/bitesize/clips/zs9c87h</a:t>
            </a:r>
            <a:endParaRPr lang="en-GB" dirty="0"/>
          </a:p>
        </p:txBody>
      </p:sp>
      <p:sp>
        <p:nvSpPr>
          <p:cNvPr id="53" name="TextBox 52">
            <a:extLst>
              <a:ext uri="{FF2B5EF4-FFF2-40B4-BE49-F238E27FC236}">
                <a16:creationId xmlns:a16="http://schemas.microsoft.com/office/drawing/2014/main" id="{9A310047-E60F-4DB3-9D9E-637313569DCC}"/>
              </a:ext>
            </a:extLst>
          </p:cNvPr>
          <p:cNvSpPr txBox="1"/>
          <p:nvPr/>
        </p:nvSpPr>
        <p:spPr>
          <a:xfrm>
            <a:off x="162727" y="6429352"/>
            <a:ext cx="470154" cy="369332"/>
          </a:xfrm>
          <a:prstGeom prst="rect">
            <a:avLst/>
          </a:prstGeom>
          <a:noFill/>
        </p:spPr>
        <p:txBody>
          <a:bodyPr wrap="square" rtlCol="0">
            <a:spAutoFit/>
          </a:bodyPr>
          <a:lstStyle/>
          <a:p>
            <a:fld id="{8674C288-474A-4FDA-A73D-9BBC9F6123B0}" type="slidenum">
              <a:rPr lang="en-GB" smtClean="0">
                <a:solidFill>
                  <a:schemeClr val="bg1"/>
                </a:solidFill>
              </a:rPr>
              <a:t>3</a:t>
            </a:fld>
            <a:endParaRPr lang="en-GB" dirty="0">
              <a:solidFill>
                <a:schemeClr val="bg1"/>
              </a:solidFill>
            </a:endParaRPr>
          </a:p>
        </p:txBody>
      </p:sp>
    </p:spTree>
    <p:extLst>
      <p:ext uri="{BB962C8B-B14F-4D97-AF65-F5344CB8AC3E}">
        <p14:creationId xmlns:p14="http://schemas.microsoft.com/office/powerpoint/2010/main" val="194284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P spid="5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841FB7-C98C-4289-87E2-73C60BF39528}"/>
              </a:ext>
            </a:extLst>
          </p:cNvPr>
          <p:cNvSpPr>
            <a:spLocks noGrp="1"/>
          </p:cNvSpPr>
          <p:nvPr>
            <p:ph sz="half" idx="1"/>
          </p:nvPr>
        </p:nvSpPr>
        <p:spPr>
          <a:xfrm>
            <a:off x="838200" y="1626385"/>
            <a:ext cx="5181600" cy="4532822"/>
          </a:xfrm>
          <a:effectLst>
            <a:outerShdw blurRad="50800" dist="38100" dir="2700000" algn="tl" rotWithShape="0">
              <a:prstClr val="black">
                <a:alpha val="40000"/>
              </a:prstClr>
            </a:outerShdw>
            <a:softEdge rad="12700"/>
          </a:effectLst>
        </p:spPr>
        <p:style>
          <a:lnRef idx="2">
            <a:schemeClr val="dk1"/>
          </a:lnRef>
          <a:fillRef idx="1">
            <a:schemeClr val="lt1"/>
          </a:fillRef>
          <a:effectRef idx="0">
            <a:schemeClr val="dk1"/>
          </a:effectRef>
          <a:fontRef idx="minor">
            <a:schemeClr val="dk1"/>
          </a:fontRef>
        </p:style>
        <p:txBody>
          <a:bodyPr>
            <a:normAutofit/>
          </a:bodyPr>
          <a:lstStyle/>
          <a:p>
            <a:pPr marL="0" indent="0">
              <a:lnSpc>
                <a:spcPct val="100000"/>
              </a:lnSpc>
              <a:buNone/>
            </a:pPr>
            <a:r>
              <a:rPr lang="en-GB" sz="2200" dirty="0">
                <a:solidFill>
                  <a:schemeClr val="tx1"/>
                </a:solidFill>
              </a:rPr>
              <a:t>Seeds can be dispersed by </a:t>
            </a:r>
            <a:r>
              <a:rPr lang="en-GB" sz="2200" b="1" dirty="0">
                <a:solidFill>
                  <a:schemeClr val="tx1"/>
                </a:solidFill>
              </a:rPr>
              <a:t>animals</a:t>
            </a:r>
            <a:r>
              <a:rPr lang="en-GB" sz="2200" dirty="0">
                <a:solidFill>
                  <a:schemeClr val="tx1"/>
                </a:solidFill>
              </a:rPr>
              <a:t>.</a:t>
            </a:r>
          </a:p>
        </p:txBody>
      </p:sp>
      <p:sp>
        <p:nvSpPr>
          <p:cNvPr id="6" name="Content Placeholder 2">
            <a:extLst>
              <a:ext uri="{FF2B5EF4-FFF2-40B4-BE49-F238E27FC236}">
                <a16:creationId xmlns:a16="http://schemas.microsoft.com/office/drawing/2014/main" id="{9C383873-1ACC-4285-9071-305DE9E2508F}"/>
              </a:ext>
            </a:extLst>
          </p:cNvPr>
          <p:cNvSpPr txBox="1">
            <a:spLocks/>
          </p:cNvSpPr>
          <p:nvPr/>
        </p:nvSpPr>
        <p:spPr>
          <a:xfrm>
            <a:off x="6172202" y="1626385"/>
            <a:ext cx="5181600" cy="4532822"/>
          </a:xfrm>
          <a:prstGeom prst="rect">
            <a:avLst/>
          </a:prstGeom>
          <a:effectLst>
            <a:outerShdw blurRad="50800" dist="38100" dir="2700000" algn="tl" rotWithShape="0">
              <a:prstClr val="black">
                <a:alpha val="40000"/>
              </a:prstClr>
            </a:outerShdw>
            <a:softEdge rad="12700"/>
          </a:effectLst>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nSpc>
                <a:spcPct val="100000"/>
              </a:lnSpc>
              <a:buNone/>
            </a:pPr>
            <a:r>
              <a:rPr lang="en-GB" sz="2200" dirty="0">
                <a:solidFill>
                  <a:schemeClr val="tx1">
                    <a:lumMod val="85000"/>
                    <a:lumOff val="15000"/>
                  </a:schemeClr>
                </a:solidFill>
              </a:rPr>
              <a:t>Seeds dispersed by the </a:t>
            </a:r>
            <a:r>
              <a:rPr lang="en-GB" sz="2200" b="1" dirty="0">
                <a:solidFill>
                  <a:schemeClr val="tx1">
                    <a:lumMod val="85000"/>
                    <a:lumOff val="15000"/>
                  </a:schemeClr>
                </a:solidFill>
              </a:rPr>
              <a:t>wind</a:t>
            </a:r>
            <a:r>
              <a:rPr lang="en-GB" sz="2200" dirty="0">
                <a:solidFill>
                  <a:schemeClr val="tx1">
                    <a:lumMod val="85000"/>
                    <a:lumOff val="15000"/>
                  </a:schemeClr>
                </a:solidFill>
              </a:rPr>
              <a:t> often have ‘parachutes’ or ‘helicopters’ to help them.</a:t>
            </a:r>
          </a:p>
          <a:p>
            <a:pPr>
              <a:lnSpc>
                <a:spcPct val="100000"/>
              </a:lnSpc>
            </a:pPr>
            <a:r>
              <a:rPr lang="en-GB" sz="2000" dirty="0">
                <a:solidFill>
                  <a:srgbClr val="0070C0"/>
                </a:solidFill>
              </a:rPr>
              <a:t>Look at the seeds in this clip.</a:t>
            </a:r>
          </a:p>
          <a:p>
            <a:pPr marL="0" indent="0">
              <a:lnSpc>
                <a:spcPct val="100000"/>
              </a:lnSpc>
              <a:buNone/>
            </a:pPr>
            <a:r>
              <a:rPr lang="en-GB" sz="1800" u="sng" dirty="0">
                <a:hlinkClick r:id="rId3"/>
              </a:rPr>
              <a:t>https://www.bbc.co.uk/programmes/p00lxw4t</a:t>
            </a:r>
            <a:endParaRPr lang="en-GB" sz="1800" dirty="0"/>
          </a:p>
          <a:p>
            <a:pPr marL="0" indent="0">
              <a:lnSpc>
                <a:spcPct val="100000"/>
              </a:lnSpc>
              <a:buNone/>
            </a:pPr>
            <a:endParaRPr lang="en-GB" sz="2000" dirty="0">
              <a:solidFill>
                <a:srgbClr val="0070C0"/>
              </a:solidFill>
            </a:endParaRPr>
          </a:p>
          <a:p>
            <a:pPr marL="0" indent="0">
              <a:lnSpc>
                <a:spcPct val="100000"/>
              </a:lnSpc>
              <a:buNone/>
            </a:pPr>
            <a:endParaRPr lang="en-GB" sz="2000" i="1" dirty="0">
              <a:solidFill>
                <a:srgbClr val="0070C0"/>
              </a:solidFill>
            </a:endParaRPr>
          </a:p>
        </p:txBody>
      </p:sp>
      <p:sp>
        <p:nvSpPr>
          <p:cNvPr id="14" name="Rectangle 13">
            <a:extLst>
              <a:ext uri="{FF2B5EF4-FFF2-40B4-BE49-F238E27FC236}">
                <a16:creationId xmlns:a16="http://schemas.microsoft.com/office/drawing/2014/main" id="{3E933D13-2E13-426F-8889-57DB07D52A00}"/>
              </a:ext>
            </a:extLst>
          </p:cNvPr>
          <p:cNvSpPr/>
          <p:nvPr/>
        </p:nvSpPr>
        <p:spPr>
          <a:xfrm>
            <a:off x="0" y="0"/>
            <a:ext cx="12192000" cy="1179375"/>
          </a:xfrm>
          <a:prstGeom prst="rect">
            <a:avLst/>
          </a:prstGeom>
          <a:solidFill>
            <a:srgbClr val="0D5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B06AB09C-B8E5-42A4-B189-890047EBC83B}"/>
              </a:ext>
            </a:extLst>
          </p:cNvPr>
          <p:cNvSpPr/>
          <p:nvPr/>
        </p:nvSpPr>
        <p:spPr>
          <a:xfrm>
            <a:off x="0" y="6394002"/>
            <a:ext cx="12192000" cy="463998"/>
          </a:xfrm>
          <a:prstGeom prst="rect">
            <a:avLst/>
          </a:prstGeom>
          <a:solidFill>
            <a:srgbClr val="0D5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a:extLst>
              <a:ext uri="{FF2B5EF4-FFF2-40B4-BE49-F238E27FC236}">
                <a16:creationId xmlns:a16="http://schemas.microsoft.com/office/drawing/2014/main" id="{27F2C311-02AA-4EF7-B87F-16A20FEE5352}"/>
              </a:ext>
            </a:extLst>
          </p:cNvPr>
          <p:cNvSpPr txBox="1"/>
          <p:nvPr/>
        </p:nvSpPr>
        <p:spPr>
          <a:xfrm>
            <a:off x="1468072" y="-35644"/>
            <a:ext cx="9700113" cy="584775"/>
          </a:xfrm>
          <a:prstGeom prst="rect">
            <a:avLst/>
          </a:prstGeom>
          <a:noFill/>
        </p:spPr>
        <p:txBody>
          <a:bodyPr wrap="square" rtlCol="0">
            <a:spAutoFit/>
          </a:bodyPr>
          <a:lstStyle/>
          <a:p>
            <a:r>
              <a:rPr lang="en-GB" sz="32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Different types of seed dispersal </a:t>
            </a:r>
          </a:p>
        </p:txBody>
      </p:sp>
      <p:sp>
        <p:nvSpPr>
          <p:cNvPr id="17" name="TextBox 16">
            <a:extLst>
              <a:ext uri="{FF2B5EF4-FFF2-40B4-BE49-F238E27FC236}">
                <a16:creationId xmlns:a16="http://schemas.microsoft.com/office/drawing/2014/main" id="{542D6F00-3F95-4C86-9E3A-2134F398488C}"/>
              </a:ext>
            </a:extLst>
          </p:cNvPr>
          <p:cNvSpPr txBox="1"/>
          <p:nvPr/>
        </p:nvSpPr>
        <p:spPr>
          <a:xfrm>
            <a:off x="1468072" y="500744"/>
            <a:ext cx="9700113" cy="430887"/>
          </a:xfrm>
          <a:prstGeom prst="rect">
            <a:avLst/>
          </a:prstGeom>
          <a:noFill/>
        </p:spPr>
        <p:txBody>
          <a:bodyPr wrap="square" rtlCol="0">
            <a:spAutoFit/>
          </a:bodyPr>
          <a:lstStyle/>
          <a:p>
            <a:r>
              <a:rPr lang="en-GB" sz="2200" b="1" i="1" dirty="0">
                <a:solidFill>
                  <a:schemeClr val="bg1"/>
                </a:solidFill>
                <a:latin typeface="+mj-lt"/>
              </a:rPr>
              <a:t>Compare some different ways plants disperse their seeds</a:t>
            </a:r>
          </a:p>
        </p:txBody>
      </p:sp>
      <p:sp>
        <p:nvSpPr>
          <p:cNvPr id="18" name="TextBox 17">
            <a:extLst>
              <a:ext uri="{FF2B5EF4-FFF2-40B4-BE49-F238E27FC236}">
                <a16:creationId xmlns:a16="http://schemas.microsoft.com/office/drawing/2014/main" id="{94B3DDCF-3F51-4AAE-B72D-05FA9D1C3922}"/>
              </a:ext>
            </a:extLst>
          </p:cNvPr>
          <p:cNvSpPr txBox="1"/>
          <p:nvPr/>
        </p:nvSpPr>
        <p:spPr>
          <a:xfrm>
            <a:off x="1468072" y="800778"/>
            <a:ext cx="7088697" cy="369332"/>
          </a:xfrm>
          <a:prstGeom prst="rect">
            <a:avLst/>
          </a:prstGeom>
          <a:noFill/>
        </p:spPr>
        <p:txBody>
          <a:bodyPr wrap="square" rtlCol="0">
            <a:spAutoFit/>
          </a:bodyPr>
          <a:lstStyle/>
          <a:p>
            <a:r>
              <a:rPr lang="en-GB" b="1" i="1" dirty="0">
                <a:solidFill>
                  <a:schemeClr val="bg1"/>
                </a:solidFill>
                <a:latin typeface="+mj-lt"/>
              </a:rPr>
              <a:t>(10 minutes)</a:t>
            </a:r>
          </a:p>
        </p:txBody>
      </p:sp>
      <p:sp>
        <p:nvSpPr>
          <p:cNvPr id="19" name="Rectangle 18">
            <a:extLst>
              <a:ext uri="{FF2B5EF4-FFF2-40B4-BE49-F238E27FC236}">
                <a16:creationId xmlns:a16="http://schemas.microsoft.com/office/drawing/2014/main" id="{0C629D61-E092-4B1E-ABDD-D03F630CD850}"/>
              </a:ext>
            </a:extLst>
          </p:cNvPr>
          <p:cNvSpPr/>
          <p:nvPr/>
        </p:nvSpPr>
        <p:spPr>
          <a:xfrm>
            <a:off x="838198" y="495283"/>
            <a:ext cx="10515604" cy="538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E4F9788D-7153-4ACB-9E7E-92A934BFEBE8}"/>
              </a:ext>
            </a:extLst>
          </p:cNvPr>
          <p:cNvSpPr/>
          <p:nvPr/>
        </p:nvSpPr>
        <p:spPr>
          <a:xfrm>
            <a:off x="177916" y="37402"/>
            <a:ext cx="1112241" cy="1112241"/>
          </a:xfrm>
          <a:prstGeom prst="ellipse">
            <a:avLst/>
          </a:prstGeom>
          <a:solidFill>
            <a:schemeClr val="bg1"/>
          </a:solidFill>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D879F925-C708-41E8-A60E-874E22A10BB0}"/>
              </a:ext>
            </a:extLst>
          </p:cNvPr>
          <p:cNvSpPr txBox="1"/>
          <p:nvPr/>
        </p:nvSpPr>
        <p:spPr>
          <a:xfrm>
            <a:off x="343419" y="226066"/>
            <a:ext cx="781235" cy="707886"/>
          </a:xfrm>
          <a:prstGeom prst="rect">
            <a:avLst/>
          </a:prstGeom>
          <a:noFill/>
        </p:spPr>
        <p:txBody>
          <a:bodyPr wrap="square" rtlCol="0">
            <a:spAutoFit/>
          </a:bodyPr>
          <a:lstStyle/>
          <a:p>
            <a:pPr algn="ctr"/>
            <a:r>
              <a:rPr lang="en-GB" sz="1000" i="1" dirty="0">
                <a:solidFill>
                  <a:srgbClr val="C00000"/>
                </a:solidFill>
              </a:rPr>
              <a:t>Logo for section to sit inside roundel</a:t>
            </a:r>
          </a:p>
        </p:txBody>
      </p:sp>
      <p:pic>
        <p:nvPicPr>
          <p:cNvPr id="22" name="Picture 21" descr="A picture containing drawing, light&#10;&#10;Description automatically generated">
            <a:extLst>
              <a:ext uri="{FF2B5EF4-FFF2-40B4-BE49-F238E27FC236}">
                <a16:creationId xmlns:a16="http://schemas.microsoft.com/office/drawing/2014/main" id="{329569BE-8C42-470D-AD08-3554ABA2F0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8399" y="6466169"/>
            <a:ext cx="1985819" cy="295699"/>
          </a:xfrm>
          <a:prstGeom prst="rect">
            <a:avLst/>
          </a:prstGeom>
        </p:spPr>
      </p:pic>
      <p:pic>
        <p:nvPicPr>
          <p:cNvPr id="30" name="Picture 29" descr="A picture containing clock, room, plate&#10;&#10;Description automatically generated">
            <a:extLst>
              <a:ext uri="{FF2B5EF4-FFF2-40B4-BE49-F238E27FC236}">
                <a16:creationId xmlns:a16="http://schemas.microsoft.com/office/drawing/2014/main" id="{2C5C780F-3CAB-4D11-AF11-A3B4AA7A1C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239" y="55164"/>
            <a:ext cx="1082042" cy="1082042"/>
          </a:xfrm>
          <a:prstGeom prst="rect">
            <a:avLst/>
          </a:prstGeom>
        </p:spPr>
      </p:pic>
      <p:sp>
        <p:nvSpPr>
          <p:cNvPr id="4" name="TextBox 3">
            <a:extLst>
              <a:ext uri="{FF2B5EF4-FFF2-40B4-BE49-F238E27FC236}">
                <a16:creationId xmlns:a16="http://schemas.microsoft.com/office/drawing/2014/main" id="{8D330AA7-D193-427B-89C9-9BB1889AE32C}"/>
              </a:ext>
            </a:extLst>
          </p:cNvPr>
          <p:cNvSpPr txBox="1"/>
          <p:nvPr/>
        </p:nvSpPr>
        <p:spPr>
          <a:xfrm>
            <a:off x="838198" y="2096556"/>
            <a:ext cx="3038233" cy="4308872"/>
          </a:xfrm>
          <a:prstGeom prst="rect">
            <a:avLst/>
          </a:prstGeom>
          <a:noFill/>
        </p:spPr>
        <p:txBody>
          <a:bodyPr wrap="square" rtlCol="0">
            <a:spAutoFit/>
          </a:bodyPr>
          <a:lstStyle/>
          <a:p>
            <a:pPr marL="285750" indent="-285750">
              <a:lnSpc>
                <a:spcPct val="100000"/>
              </a:lnSpc>
              <a:buFont typeface="Arial" panose="020B0604020202020204" pitchFamily="34" charset="0"/>
              <a:buChar char="•"/>
            </a:pPr>
            <a:r>
              <a:rPr lang="en-GB" sz="2000" dirty="0"/>
              <a:t>Birds and other animals often eat the fruit of a plant. The seed is not digested and can travel large distances before it is ‘deposited’! </a:t>
            </a:r>
            <a:r>
              <a:rPr lang="en-GB" u="sng" dirty="0">
                <a:hlinkClick r:id="rId6"/>
              </a:rPr>
              <a:t>https://www.bbc.co.uk/programmes/p00lxv9z</a:t>
            </a:r>
            <a:endParaRPr lang="en-GB" u="sng" dirty="0"/>
          </a:p>
          <a:p>
            <a:pPr>
              <a:lnSpc>
                <a:spcPct val="100000"/>
              </a:lnSpc>
            </a:pPr>
            <a:endParaRPr lang="en-GB" sz="2000" dirty="0"/>
          </a:p>
          <a:p>
            <a:pPr marL="285750" indent="-285750">
              <a:lnSpc>
                <a:spcPct val="100000"/>
              </a:lnSpc>
              <a:buFont typeface="Arial" panose="020B0604020202020204" pitchFamily="34" charset="0"/>
              <a:buChar char="•"/>
            </a:pPr>
            <a:r>
              <a:rPr lang="en-GB" sz="2000" dirty="0"/>
              <a:t>Other seeds have sticky burrs or spikes and catch on the fur or feet of animals to travel.</a:t>
            </a:r>
          </a:p>
          <a:p>
            <a:endParaRPr lang="en-GB" dirty="0"/>
          </a:p>
        </p:txBody>
      </p:sp>
      <p:pic>
        <p:nvPicPr>
          <p:cNvPr id="28" name="Picture 27" descr="Flora, Macro, Garden, Leaf, Bokeh">
            <a:extLst>
              <a:ext uri="{FF2B5EF4-FFF2-40B4-BE49-F238E27FC236}">
                <a16:creationId xmlns:a16="http://schemas.microsoft.com/office/drawing/2014/main" id="{FA407DF7-DA7A-4E26-BC8B-2123902DB13B}"/>
              </a:ext>
            </a:extLst>
          </p:cNvPr>
          <p:cNvPicPr/>
          <p:nvPr/>
        </p:nvPicPr>
        <p:blipFill rotWithShape="1">
          <a:blip r:embed="rId7">
            <a:extLst>
              <a:ext uri="{28A0092B-C50C-407E-A947-70E740481C1C}">
                <a14:useLocalDpi xmlns:a14="http://schemas.microsoft.com/office/drawing/2010/main" val="0"/>
              </a:ext>
            </a:extLst>
          </a:blip>
          <a:srcRect l="17372" r="17239"/>
          <a:stretch/>
        </p:blipFill>
        <p:spPr bwMode="auto">
          <a:xfrm>
            <a:off x="4954953" y="5068098"/>
            <a:ext cx="859693" cy="965114"/>
          </a:xfrm>
          <a:prstGeom prst="rect">
            <a:avLst/>
          </a:prstGeom>
          <a:noFill/>
          <a:ln>
            <a:noFill/>
          </a:ln>
        </p:spPr>
      </p:pic>
      <p:pic>
        <p:nvPicPr>
          <p:cNvPr id="29" name="Picture 28" descr="Arctium Lappa, Burdock, Burr, Plant">
            <a:extLst>
              <a:ext uri="{FF2B5EF4-FFF2-40B4-BE49-F238E27FC236}">
                <a16:creationId xmlns:a16="http://schemas.microsoft.com/office/drawing/2014/main" id="{D7C5342C-E9D3-4A49-BC21-507663CF5441}"/>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3876431" y="4607894"/>
            <a:ext cx="1184911" cy="920408"/>
          </a:xfrm>
          <a:prstGeom prst="rect">
            <a:avLst/>
          </a:prstGeom>
          <a:noFill/>
          <a:ln>
            <a:noFill/>
          </a:ln>
        </p:spPr>
      </p:pic>
      <p:pic>
        <p:nvPicPr>
          <p:cNvPr id="32" name="Picture 31" descr="Tickell'S, Flower, Pecker, Bird, Avian">
            <a:extLst>
              <a:ext uri="{FF2B5EF4-FFF2-40B4-BE49-F238E27FC236}">
                <a16:creationId xmlns:a16="http://schemas.microsoft.com/office/drawing/2014/main" id="{BC6095C4-EB8C-44E2-9D3A-4C065B2CE406}"/>
              </a:ext>
            </a:extLst>
          </p:cNvPr>
          <p:cNvPicPr/>
          <p:nvPr/>
        </p:nvPicPr>
        <p:blipFill rotWithShape="1">
          <a:blip r:embed="rId9">
            <a:extLst>
              <a:ext uri="{28A0092B-C50C-407E-A947-70E740481C1C}">
                <a14:useLocalDpi xmlns:a14="http://schemas.microsoft.com/office/drawing/2010/main" val="0"/>
              </a:ext>
            </a:extLst>
          </a:blip>
          <a:srcRect l="8761" r="20544"/>
          <a:stretch/>
        </p:blipFill>
        <p:spPr bwMode="auto">
          <a:xfrm>
            <a:off x="4389122" y="3019719"/>
            <a:ext cx="1425524" cy="1083265"/>
          </a:xfrm>
          <a:prstGeom prst="rect">
            <a:avLst/>
          </a:prstGeom>
          <a:noFill/>
          <a:ln>
            <a:noFill/>
          </a:ln>
          <a:extLst>
            <a:ext uri="{53640926-AAD7-44D8-BBD7-CCE9431645EC}">
              <a14:shadowObscured xmlns:a14="http://schemas.microsoft.com/office/drawing/2010/main"/>
            </a:ext>
          </a:extLst>
        </p:spPr>
      </p:pic>
      <p:pic>
        <p:nvPicPr>
          <p:cNvPr id="31" name="Picture 30" descr="Jackfruit, Fruit, Tropical, Tree, Food">
            <a:extLst>
              <a:ext uri="{FF2B5EF4-FFF2-40B4-BE49-F238E27FC236}">
                <a16:creationId xmlns:a16="http://schemas.microsoft.com/office/drawing/2014/main" id="{829EEE18-B0BE-4873-995F-0C2CCB876665}"/>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3770632" y="2194743"/>
            <a:ext cx="1371891" cy="1033011"/>
          </a:xfrm>
          <a:prstGeom prst="rect">
            <a:avLst/>
          </a:prstGeom>
          <a:noFill/>
          <a:ln>
            <a:noFill/>
          </a:ln>
        </p:spPr>
      </p:pic>
      <p:pic>
        <p:nvPicPr>
          <p:cNvPr id="33" name="Picture 32" descr="Maple, Seeds, Green, Tree, Maple Fruit">
            <a:extLst>
              <a:ext uri="{FF2B5EF4-FFF2-40B4-BE49-F238E27FC236}">
                <a16:creationId xmlns:a16="http://schemas.microsoft.com/office/drawing/2014/main" id="{C3F3DB2A-BB46-4894-839A-20337215D866}"/>
              </a:ext>
            </a:extLst>
          </p:cNvPr>
          <p:cNvPicPr/>
          <p:nvPr/>
        </p:nvPicPr>
        <p:blipFill>
          <a:blip r:embed="rId11">
            <a:extLst>
              <a:ext uri="{28A0092B-C50C-407E-A947-70E740481C1C}">
                <a14:useLocalDpi xmlns:a14="http://schemas.microsoft.com/office/drawing/2010/main" val="0"/>
              </a:ext>
            </a:extLst>
          </a:blip>
          <a:srcRect/>
          <a:stretch>
            <a:fillRect/>
          </a:stretch>
        </p:blipFill>
        <p:spPr bwMode="auto">
          <a:xfrm>
            <a:off x="8763002" y="3360837"/>
            <a:ext cx="2094718" cy="1320312"/>
          </a:xfrm>
          <a:prstGeom prst="rect">
            <a:avLst/>
          </a:prstGeom>
          <a:noFill/>
          <a:ln>
            <a:noFill/>
          </a:ln>
        </p:spPr>
      </p:pic>
      <p:pic>
        <p:nvPicPr>
          <p:cNvPr id="34" name="Picture 33" descr="Maple Fruit, Maple, Tree, Green">
            <a:extLst>
              <a:ext uri="{FF2B5EF4-FFF2-40B4-BE49-F238E27FC236}">
                <a16:creationId xmlns:a16="http://schemas.microsoft.com/office/drawing/2014/main" id="{BE74C298-10DF-4AA9-B0E4-CF579A30E2B0}"/>
              </a:ext>
            </a:extLst>
          </p:cNvPr>
          <p:cNvPicPr/>
          <p:nvPr/>
        </p:nvPicPr>
        <p:blipFill>
          <a:blip r:embed="rId12">
            <a:extLst>
              <a:ext uri="{28A0092B-C50C-407E-A947-70E740481C1C}">
                <a14:useLocalDpi xmlns:a14="http://schemas.microsoft.com/office/drawing/2010/main" val="0"/>
              </a:ext>
            </a:extLst>
          </a:blip>
          <a:srcRect/>
          <a:stretch>
            <a:fillRect/>
          </a:stretch>
        </p:blipFill>
        <p:spPr bwMode="auto">
          <a:xfrm>
            <a:off x="6453557" y="3360837"/>
            <a:ext cx="2028091" cy="1320312"/>
          </a:xfrm>
          <a:prstGeom prst="rect">
            <a:avLst/>
          </a:prstGeom>
          <a:noFill/>
          <a:ln>
            <a:noFill/>
          </a:ln>
        </p:spPr>
      </p:pic>
      <p:sp>
        <p:nvSpPr>
          <p:cNvPr id="35" name="TextBox 34">
            <a:extLst>
              <a:ext uri="{FF2B5EF4-FFF2-40B4-BE49-F238E27FC236}">
                <a16:creationId xmlns:a16="http://schemas.microsoft.com/office/drawing/2014/main" id="{A8E63F1C-9058-4BFC-B274-D7B22EEB9D56}"/>
              </a:ext>
            </a:extLst>
          </p:cNvPr>
          <p:cNvSpPr txBox="1"/>
          <p:nvPr/>
        </p:nvSpPr>
        <p:spPr>
          <a:xfrm>
            <a:off x="162727" y="6429352"/>
            <a:ext cx="470154" cy="369332"/>
          </a:xfrm>
          <a:prstGeom prst="rect">
            <a:avLst/>
          </a:prstGeom>
          <a:noFill/>
        </p:spPr>
        <p:txBody>
          <a:bodyPr wrap="square" rtlCol="0">
            <a:spAutoFit/>
          </a:bodyPr>
          <a:lstStyle/>
          <a:p>
            <a:fld id="{8674C288-474A-4FDA-A73D-9BBC9F6123B0}" type="slidenum">
              <a:rPr lang="en-GB" smtClean="0">
                <a:solidFill>
                  <a:schemeClr val="bg1"/>
                </a:solidFill>
              </a:rPr>
              <a:t>4</a:t>
            </a:fld>
            <a:endParaRPr lang="en-GB" dirty="0">
              <a:solidFill>
                <a:schemeClr val="bg1"/>
              </a:solidFill>
            </a:endParaRPr>
          </a:p>
        </p:txBody>
      </p:sp>
      <p:sp>
        <p:nvSpPr>
          <p:cNvPr id="2" name="TextBox 1">
            <a:extLst>
              <a:ext uri="{FF2B5EF4-FFF2-40B4-BE49-F238E27FC236}">
                <a16:creationId xmlns:a16="http://schemas.microsoft.com/office/drawing/2014/main" id="{02D4844C-4180-4035-A19C-B54A5F78B22A}"/>
              </a:ext>
            </a:extLst>
          </p:cNvPr>
          <p:cNvSpPr txBox="1"/>
          <p:nvPr/>
        </p:nvSpPr>
        <p:spPr>
          <a:xfrm>
            <a:off x="6265364" y="4866545"/>
            <a:ext cx="4785944" cy="1292662"/>
          </a:xfrm>
          <a:prstGeom prst="rect">
            <a:avLst/>
          </a:prstGeom>
          <a:noFill/>
        </p:spPr>
        <p:txBody>
          <a:bodyPr wrap="square" rtlCol="0">
            <a:spAutoFit/>
          </a:bodyPr>
          <a:lstStyle/>
          <a:p>
            <a:pPr marL="285750" indent="-285750">
              <a:buFont typeface="Arial" panose="020B0604020202020204" pitchFamily="34" charset="0"/>
              <a:buChar char="•"/>
            </a:pPr>
            <a:r>
              <a:rPr lang="en-GB" sz="2000" dirty="0">
                <a:solidFill>
                  <a:srgbClr val="0070C0"/>
                </a:solidFill>
              </a:rPr>
              <a:t>Think or talk about the differences between the seeds which are dispersed by animals and by the wind.</a:t>
            </a:r>
          </a:p>
          <a:p>
            <a:endParaRPr lang="en-GB" dirty="0"/>
          </a:p>
        </p:txBody>
      </p:sp>
    </p:spTree>
    <p:extLst>
      <p:ext uri="{BB962C8B-B14F-4D97-AF65-F5344CB8AC3E}">
        <p14:creationId xmlns:p14="http://schemas.microsoft.com/office/powerpoint/2010/main" val="3798655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841FB7-C98C-4289-87E2-73C60BF39528}"/>
              </a:ext>
            </a:extLst>
          </p:cNvPr>
          <p:cNvSpPr>
            <a:spLocks noGrp="1"/>
          </p:cNvSpPr>
          <p:nvPr>
            <p:ph sz="half" idx="1"/>
          </p:nvPr>
        </p:nvSpPr>
        <p:spPr>
          <a:xfrm>
            <a:off x="838200" y="1626385"/>
            <a:ext cx="5181600" cy="4532822"/>
          </a:xfrm>
          <a:effectLst>
            <a:outerShdw blurRad="50800" dist="38100" dir="2700000" algn="tl" rotWithShape="0">
              <a:prstClr val="black">
                <a:alpha val="40000"/>
              </a:prstClr>
            </a:outerShdw>
            <a:softEdge rad="12700"/>
          </a:effectLst>
        </p:spPr>
        <p:style>
          <a:lnRef idx="2">
            <a:schemeClr val="dk1"/>
          </a:lnRef>
          <a:fillRef idx="1">
            <a:schemeClr val="lt1"/>
          </a:fillRef>
          <a:effectRef idx="0">
            <a:schemeClr val="dk1"/>
          </a:effectRef>
          <a:fontRef idx="minor">
            <a:schemeClr val="dk1"/>
          </a:fontRef>
        </p:style>
        <p:txBody>
          <a:bodyPr>
            <a:normAutofit/>
          </a:bodyPr>
          <a:lstStyle/>
          <a:p>
            <a:pPr marL="0" indent="0">
              <a:lnSpc>
                <a:spcPct val="100000"/>
              </a:lnSpc>
              <a:buNone/>
            </a:pPr>
            <a:r>
              <a:rPr lang="en-GB" sz="2000" dirty="0">
                <a:solidFill>
                  <a:schemeClr val="tx1"/>
                </a:solidFill>
              </a:rPr>
              <a:t>You can investigate a model seed helicopter to explore how different factors might affect its flight.</a:t>
            </a:r>
          </a:p>
          <a:p>
            <a:pPr marL="0" indent="0">
              <a:lnSpc>
                <a:spcPct val="100000"/>
              </a:lnSpc>
              <a:buNone/>
            </a:pPr>
            <a:r>
              <a:rPr lang="en-GB" sz="2000" dirty="0">
                <a:solidFill>
                  <a:schemeClr val="tx1"/>
                </a:solidFill>
              </a:rPr>
              <a:t> </a:t>
            </a:r>
          </a:p>
          <a:p>
            <a:pPr marL="0" indent="0">
              <a:lnSpc>
                <a:spcPct val="100000"/>
              </a:lnSpc>
              <a:buNone/>
            </a:pPr>
            <a:endParaRPr lang="en-GB" sz="1800" u="sng" dirty="0">
              <a:hlinkClick r:id="rId3"/>
            </a:endParaRPr>
          </a:p>
          <a:p>
            <a:pPr marL="0" indent="0">
              <a:lnSpc>
                <a:spcPct val="100000"/>
              </a:lnSpc>
              <a:buNone/>
            </a:pPr>
            <a:endParaRPr lang="en-GB" sz="2000" dirty="0">
              <a:solidFill>
                <a:srgbClr val="0070C0"/>
              </a:solidFill>
            </a:endParaRPr>
          </a:p>
          <a:p>
            <a:pPr marL="0" indent="0">
              <a:lnSpc>
                <a:spcPct val="100000"/>
              </a:lnSpc>
              <a:buNone/>
            </a:pPr>
            <a:endParaRPr lang="en-GB" sz="2000" dirty="0">
              <a:solidFill>
                <a:srgbClr val="0070C0"/>
              </a:solidFill>
            </a:endParaRPr>
          </a:p>
        </p:txBody>
      </p:sp>
      <p:sp>
        <p:nvSpPr>
          <p:cNvPr id="6" name="Content Placeholder 2">
            <a:extLst>
              <a:ext uri="{FF2B5EF4-FFF2-40B4-BE49-F238E27FC236}">
                <a16:creationId xmlns:a16="http://schemas.microsoft.com/office/drawing/2014/main" id="{9C383873-1ACC-4285-9071-305DE9E2508F}"/>
              </a:ext>
            </a:extLst>
          </p:cNvPr>
          <p:cNvSpPr txBox="1">
            <a:spLocks/>
          </p:cNvSpPr>
          <p:nvPr/>
        </p:nvSpPr>
        <p:spPr>
          <a:xfrm>
            <a:off x="6172202" y="1626385"/>
            <a:ext cx="5181600" cy="4532822"/>
          </a:xfrm>
          <a:prstGeom prst="rect">
            <a:avLst/>
          </a:prstGeom>
          <a:effectLst>
            <a:outerShdw blurRad="50800" dist="38100" dir="2700000" algn="tl" rotWithShape="0">
              <a:prstClr val="black">
                <a:alpha val="40000"/>
              </a:prstClr>
            </a:outerShdw>
            <a:softEdge rad="12700"/>
          </a:effectLst>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nSpc>
                <a:spcPct val="110000"/>
              </a:lnSpc>
              <a:buNone/>
            </a:pPr>
            <a:endParaRPr lang="en-GB" sz="2400" dirty="0">
              <a:solidFill>
                <a:schemeClr val="tx1">
                  <a:lumMod val="85000"/>
                  <a:lumOff val="15000"/>
                </a:schemeClr>
              </a:solidFill>
            </a:endParaRPr>
          </a:p>
        </p:txBody>
      </p:sp>
      <p:sp>
        <p:nvSpPr>
          <p:cNvPr id="14" name="Rectangle 13">
            <a:extLst>
              <a:ext uri="{FF2B5EF4-FFF2-40B4-BE49-F238E27FC236}">
                <a16:creationId xmlns:a16="http://schemas.microsoft.com/office/drawing/2014/main" id="{3E933D13-2E13-426F-8889-57DB07D52A00}"/>
              </a:ext>
            </a:extLst>
          </p:cNvPr>
          <p:cNvSpPr/>
          <p:nvPr/>
        </p:nvSpPr>
        <p:spPr>
          <a:xfrm>
            <a:off x="0" y="0"/>
            <a:ext cx="12192000" cy="1179375"/>
          </a:xfrm>
          <a:prstGeom prst="rect">
            <a:avLst/>
          </a:prstGeom>
          <a:solidFill>
            <a:srgbClr val="0D5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B06AB09C-B8E5-42A4-B189-890047EBC83B}"/>
              </a:ext>
            </a:extLst>
          </p:cNvPr>
          <p:cNvSpPr/>
          <p:nvPr/>
        </p:nvSpPr>
        <p:spPr>
          <a:xfrm>
            <a:off x="0" y="6394002"/>
            <a:ext cx="12192000" cy="463998"/>
          </a:xfrm>
          <a:prstGeom prst="rect">
            <a:avLst/>
          </a:prstGeom>
          <a:solidFill>
            <a:srgbClr val="0D5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a:extLst>
              <a:ext uri="{FF2B5EF4-FFF2-40B4-BE49-F238E27FC236}">
                <a16:creationId xmlns:a16="http://schemas.microsoft.com/office/drawing/2014/main" id="{27F2C311-02AA-4EF7-B87F-16A20FEE5352}"/>
              </a:ext>
            </a:extLst>
          </p:cNvPr>
          <p:cNvSpPr txBox="1"/>
          <p:nvPr/>
        </p:nvSpPr>
        <p:spPr>
          <a:xfrm>
            <a:off x="1468072" y="-35644"/>
            <a:ext cx="8723493" cy="584775"/>
          </a:xfrm>
          <a:prstGeom prst="rect">
            <a:avLst/>
          </a:prstGeom>
          <a:noFill/>
        </p:spPr>
        <p:txBody>
          <a:bodyPr wrap="square" rtlCol="0">
            <a:spAutoFit/>
          </a:bodyPr>
          <a:lstStyle/>
          <a:p>
            <a:r>
              <a:rPr lang="en-GB" sz="32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Investigating a helicopter design  </a:t>
            </a:r>
          </a:p>
        </p:txBody>
      </p:sp>
      <p:sp>
        <p:nvSpPr>
          <p:cNvPr id="17" name="TextBox 16">
            <a:extLst>
              <a:ext uri="{FF2B5EF4-FFF2-40B4-BE49-F238E27FC236}">
                <a16:creationId xmlns:a16="http://schemas.microsoft.com/office/drawing/2014/main" id="{542D6F00-3F95-4C86-9E3A-2134F398488C}"/>
              </a:ext>
            </a:extLst>
          </p:cNvPr>
          <p:cNvSpPr txBox="1"/>
          <p:nvPr/>
        </p:nvSpPr>
        <p:spPr>
          <a:xfrm>
            <a:off x="1468071" y="500744"/>
            <a:ext cx="9801713" cy="430887"/>
          </a:xfrm>
          <a:prstGeom prst="rect">
            <a:avLst/>
          </a:prstGeom>
          <a:noFill/>
        </p:spPr>
        <p:txBody>
          <a:bodyPr wrap="square" rtlCol="0">
            <a:spAutoFit/>
          </a:bodyPr>
          <a:lstStyle/>
          <a:p>
            <a:r>
              <a:rPr lang="en-GB" sz="2200" b="1" i="1" dirty="0">
                <a:solidFill>
                  <a:schemeClr val="bg1"/>
                </a:solidFill>
                <a:latin typeface="+mj-lt"/>
              </a:rPr>
              <a:t>What is the best helicopter design for dispersing seeds?</a:t>
            </a:r>
          </a:p>
        </p:txBody>
      </p:sp>
      <p:sp>
        <p:nvSpPr>
          <p:cNvPr id="18" name="TextBox 17">
            <a:extLst>
              <a:ext uri="{FF2B5EF4-FFF2-40B4-BE49-F238E27FC236}">
                <a16:creationId xmlns:a16="http://schemas.microsoft.com/office/drawing/2014/main" id="{94B3DDCF-3F51-4AAE-B72D-05FA9D1C3922}"/>
              </a:ext>
            </a:extLst>
          </p:cNvPr>
          <p:cNvSpPr txBox="1"/>
          <p:nvPr/>
        </p:nvSpPr>
        <p:spPr>
          <a:xfrm>
            <a:off x="1468072" y="800778"/>
            <a:ext cx="7088697" cy="369332"/>
          </a:xfrm>
          <a:prstGeom prst="rect">
            <a:avLst/>
          </a:prstGeom>
          <a:noFill/>
        </p:spPr>
        <p:txBody>
          <a:bodyPr wrap="square" rtlCol="0">
            <a:spAutoFit/>
          </a:bodyPr>
          <a:lstStyle/>
          <a:p>
            <a:r>
              <a:rPr lang="en-GB" b="1" i="1" dirty="0">
                <a:solidFill>
                  <a:schemeClr val="bg1"/>
                </a:solidFill>
                <a:latin typeface="+mj-lt"/>
              </a:rPr>
              <a:t>(page 5-7: 30 minutes)</a:t>
            </a:r>
          </a:p>
        </p:txBody>
      </p:sp>
      <p:sp>
        <p:nvSpPr>
          <p:cNvPr id="19" name="Rectangle 18">
            <a:extLst>
              <a:ext uri="{FF2B5EF4-FFF2-40B4-BE49-F238E27FC236}">
                <a16:creationId xmlns:a16="http://schemas.microsoft.com/office/drawing/2014/main" id="{0C629D61-E092-4B1E-ABDD-D03F630CD850}"/>
              </a:ext>
            </a:extLst>
          </p:cNvPr>
          <p:cNvSpPr/>
          <p:nvPr/>
        </p:nvSpPr>
        <p:spPr>
          <a:xfrm>
            <a:off x="838198" y="495283"/>
            <a:ext cx="10515604" cy="538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E4F9788D-7153-4ACB-9E7E-92A934BFEBE8}"/>
              </a:ext>
            </a:extLst>
          </p:cNvPr>
          <p:cNvSpPr/>
          <p:nvPr/>
        </p:nvSpPr>
        <p:spPr>
          <a:xfrm>
            <a:off x="177916" y="37402"/>
            <a:ext cx="1112241" cy="1112241"/>
          </a:xfrm>
          <a:prstGeom prst="ellipse">
            <a:avLst/>
          </a:prstGeom>
          <a:solidFill>
            <a:schemeClr val="bg1"/>
          </a:solidFill>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D879F925-C708-41E8-A60E-874E22A10BB0}"/>
              </a:ext>
            </a:extLst>
          </p:cNvPr>
          <p:cNvSpPr txBox="1"/>
          <p:nvPr/>
        </p:nvSpPr>
        <p:spPr>
          <a:xfrm>
            <a:off x="343419" y="226066"/>
            <a:ext cx="781235" cy="707886"/>
          </a:xfrm>
          <a:prstGeom prst="rect">
            <a:avLst/>
          </a:prstGeom>
          <a:noFill/>
        </p:spPr>
        <p:txBody>
          <a:bodyPr wrap="square" rtlCol="0">
            <a:spAutoFit/>
          </a:bodyPr>
          <a:lstStyle/>
          <a:p>
            <a:pPr algn="ctr"/>
            <a:r>
              <a:rPr lang="en-GB" sz="1000" i="1" dirty="0">
                <a:solidFill>
                  <a:srgbClr val="C00000"/>
                </a:solidFill>
              </a:rPr>
              <a:t>Logo for section to sit inside roundel</a:t>
            </a:r>
          </a:p>
        </p:txBody>
      </p:sp>
      <p:pic>
        <p:nvPicPr>
          <p:cNvPr id="22" name="Picture 21" descr="A picture containing drawing, light&#10;&#10;Description automatically generated">
            <a:extLst>
              <a:ext uri="{FF2B5EF4-FFF2-40B4-BE49-F238E27FC236}">
                <a16:creationId xmlns:a16="http://schemas.microsoft.com/office/drawing/2014/main" id="{329569BE-8C42-470D-AD08-3554ABA2F0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8399" y="6466169"/>
            <a:ext cx="1985819" cy="295699"/>
          </a:xfrm>
          <a:prstGeom prst="rect">
            <a:avLst/>
          </a:prstGeom>
        </p:spPr>
      </p:pic>
      <p:pic>
        <p:nvPicPr>
          <p:cNvPr id="30" name="Picture 29" descr="A picture containing clock, room, plate&#10;&#10;Description automatically generated">
            <a:extLst>
              <a:ext uri="{FF2B5EF4-FFF2-40B4-BE49-F238E27FC236}">
                <a16:creationId xmlns:a16="http://schemas.microsoft.com/office/drawing/2014/main" id="{2C5C780F-3CAB-4D11-AF11-A3B4AA7A1C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239" y="55164"/>
            <a:ext cx="1082042" cy="1082042"/>
          </a:xfrm>
          <a:prstGeom prst="rect">
            <a:avLst/>
          </a:prstGeom>
        </p:spPr>
      </p:pic>
      <p:sp>
        <p:nvSpPr>
          <p:cNvPr id="23" name="TextBox 22">
            <a:extLst>
              <a:ext uri="{FF2B5EF4-FFF2-40B4-BE49-F238E27FC236}">
                <a16:creationId xmlns:a16="http://schemas.microsoft.com/office/drawing/2014/main" id="{F9A307DB-C6ED-45C1-8A23-91E8A4B25986}"/>
              </a:ext>
            </a:extLst>
          </p:cNvPr>
          <p:cNvSpPr txBox="1"/>
          <p:nvPr/>
        </p:nvSpPr>
        <p:spPr>
          <a:xfrm>
            <a:off x="6179228" y="1674658"/>
            <a:ext cx="5167548" cy="4476610"/>
          </a:xfrm>
          <a:prstGeom prst="rect">
            <a:avLst/>
          </a:prstGeom>
          <a:noFill/>
        </p:spPr>
        <p:txBody>
          <a:bodyPr wrap="square" rtlCol="0">
            <a:spAutoFit/>
          </a:bodyPr>
          <a:lstStyle/>
          <a:p>
            <a:pPr>
              <a:lnSpc>
                <a:spcPct val="110000"/>
              </a:lnSpc>
            </a:pPr>
            <a:r>
              <a:rPr lang="en-GB" sz="2000" b="1" dirty="0"/>
              <a:t>Planning your investigation</a:t>
            </a:r>
            <a:r>
              <a:rPr lang="en-GB" sz="2000" dirty="0"/>
              <a:t>:</a:t>
            </a:r>
          </a:p>
          <a:p>
            <a:pPr marL="342900" indent="-342900">
              <a:lnSpc>
                <a:spcPct val="110000"/>
              </a:lnSpc>
              <a:buFont typeface="Arial" panose="020B0604020202020204" pitchFamily="34" charset="0"/>
              <a:buChar char="•"/>
            </a:pPr>
            <a:r>
              <a:rPr lang="en-GB" sz="2000" dirty="0"/>
              <a:t>Which factors (variables) might affect the flight of your seed helicopter?</a:t>
            </a:r>
          </a:p>
          <a:p>
            <a:pPr marL="800100" lvl="1" indent="-342900">
              <a:lnSpc>
                <a:spcPct val="110000"/>
              </a:lnSpc>
              <a:buFont typeface="Arial" panose="020B0604020202020204" pitchFamily="34" charset="0"/>
              <a:buChar char="•"/>
            </a:pPr>
            <a:r>
              <a:rPr lang="en-GB" sz="2000" dirty="0">
                <a:solidFill>
                  <a:srgbClr val="0070C0"/>
                </a:solidFill>
              </a:rPr>
              <a:t>Length of the wing?</a:t>
            </a:r>
          </a:p>
          <a:p>
            <a:pPr marL="800100" lvl="1" indent="-342900">
              <a:lnSpc>
                <a:spcPct val="110000"/>
              </a:lnSpc>
              <a:buFont typeface="Arial" panose="020B0604020202020204" pitchFamily="34" charset="0"/>
              <a:buChar char="•"/>
            </a:pPr>
            <a:r>
              <a:rPr lang="en-GB" sz="2000" dirty="0">
                <a:solidFill>
                  <a:srgbClr val="0070C0"/>
                </a:solidFill>
              </a:rPr>
              <a:t>Width of the wing?</a:t>
            </a:r>
          </a:p>
          <a:p>
            <a:pPr marL="800100" lvl="1" indent="-342900">
              <a:lnSpc>
                <a:spcPct val="110000"/>
              </a:lnSpc>
              <a:buFont typeface="Arial" panose="020B0604020202020204" pitchFamily="34" charset="0"/>
              <a:buChar char="•"/>
            </a:pPr>
            <a:r>
              <a:rPr lang="en-GB" sz="2000" dirty="0">
                <a:solidFill>
                  <a:srgbClr val="0070C0"/>
                </a:solidFill>
              </a:rPr>
              <a:t>Size or weight of the ‘seed’?</a:t>
            </a:r>
          </a:p>
          <a:p>
            <a:pPr marL="342900" indent="-342900">
              <a:lnSpc>
                <a:spcPct val="110000"/>
              </a:lnSpc>
              <a:buFont typeface="Arial" panose="020B0604020202020204" pitchFamily="34" charset="0"/>
              <a:buChar char="•"/>
            </a:pPr>
            <a:r>
              <a:rPr lang="en-GB" sz="2000" dirty="0"/>
              <a:t>Choose </a:t>
            </a:r>
            <a:r>
              <a:rPr lang="en-GB" sz="2000" b="1" dirty="0"/>
              <a:t>one factor (variable) to change</a:t>
            </a:r>
            <a:r>
              <a:rPr lang="en-GB" sz="2000" dirty="0"/>
              <a:t>.</a:t>
            </a:r>
          </a:p>
          <a:p>
            <a:pPr marL="342900" indent="-342900">
              <a:lnSpc>
                <a:spcPct val="110000"/>
              </a:lnSpc>
              <a:buFont typeface="Arial" panose="020B0604020202020204" pitchFamily="34" charset="0"/>
              <a:buChar char="•"/>
            </a:pPr>
            <a:r>
              <a:rPr lang="en-GB" sz="2000" dirty="0"/>
              <a:t>Make three or four different helicopters.</a:t>
            </a:r>
          </a:p>
          <a:p>
            <a:pPr marL="342900" indent="-342900">
              <a:lnSpc>
                <a:spcPct val="110000"/>
              </a:lnSpc>
              <a:buFont typeface="Arial" panose="020B0604020202020204" pitchFamily="34" charset="0"/>
              <a:buChar char="•"/>
            </a:pPr>
            <a:r>
              <a:rPr lang="en-GB" sz="2000" dirty="0"/>
              <a:t>Think about how you are going to </a:t>
            </a:r>
            <a:r>
              <a:rPr lang="en-GB" sz="2000" b="1" dirty="0"/>
              <a:t>collect and record your results</a:t>
            </a:r>
            <a:r>
              <a:rPr lang="en-GB" sz="2000" dirty="0"/>
              <a:t> to find out which is the best for dispersing your seeds. You may wish to use a mobile phone </a:t>
            </a:r>
            <a:r>
              <a:rPr lang="en-GB" sz="2000"/>
              <a:t>stop watch.</a:t>
            </a:r>
            <a:endParaRPr lang="en-GB" sz="2000" dirty="0"/>
          </a:p>
          <a:p>
            <a:pPr>
              <a:lnSpc>
                <a:spcPct val="110000"/>
              </a:lnSpc>
            </a:pPr>
            <a:r>
              <a:rPr lang="en-GB" sz="2000" i="1" dirty="0"/>
              <a:t>Good luck!</a:t>
            </a:r>
          </a:p>
        </p:txBody>
      </p:sp>
      <p:sp>
        <p:nvSpPr>
          <p:cNvPr id="28" name="TextBox 27">
            <a:extLst>
              <a:ext uri="{FF2B5EF4-FFF2-40B4-BE49-F238E27FC236}">
                <a16:creationId xmlns:a16="http://schemas.microsoft.com/office/drawing/2014/main" id="{627C177B-D6B9-4A90-BCE5-0BEDA293F08C}"/>
              </a:ext>
            </a:extLst>
          </p:cNvPr>
          <p:cNvSpPr txBox="1"/>
          <p:nvPr/>
        </p:nvSpPr>
        <p:spPr>
          <a:xfrm>
            <a:off x="162727" y="6429352"/>
            <a:ext cx="470154" cy="369332"/>
          </a:xfrm>
          <a:prstGeom prst="rect">
            <a:avLst/>
          </a:prstGeom>
          <a:noFill/>
        </p:spPr>
        <p:txBody>
          <a:bodyPr wrap="square" rtlCol="0">
            <a:spAutoFit/>
          </a:bodyPr>
          <a:lstStyle/>
          <a:p>
            <a:fld id="{8674C288-474A-4FDA-A73D-9BBC9F6123B0}" type="slidenum">
              <a:rPr lang="en-GB" smtClean="0">
                <a:solidFill>
                  <a:schemeClr val="bg1"/>
                </a:solidFill>
              </a:rPr>
              <a:t>5</a:t>
            </a:fld>
            <a:endParaRPr lang="en-GB" dirty="0">
              <a:solidFill>
                <a:schemeClr val="bg1"/>
              </a:solidFill>
            </a:endParaRPr>
          </a:p>
        </p:txBody>
      </p:sp>
      <p:sp>
        <p:nvSpPr>
          <p:cNvPr id="2" name="TextBox 1">
            <a:extLst>
              <a:ext uri="{FF2B5EF4-FFF2-40B4-BE49-F238E27FC236}">
                <a16:creationId xmlns:a16="http://schemas.microsoft.com/office/drawing/2014/main" id="{AE4ABB71-E04C-4E8D-BDE1-65CEC1CD126A}"/>
              </a:ext>
            </a:extLst>
          </p:cNvPr>
          <p:cNvSpPr txBox="1"/>
          <p:nvPr/>
        </p:nvSpPr>
        <p:spPr>
          <a:xfrm>
            <a:off x="845224" y="2640902"/>
            <a:ext cx="3445422" cy="3693319"/>
          </a:xfrm>
          <a:prstGeom prst="rect">
            <a:avLst/>
          </a:prstGeom>
          <a:noFill/>
        </p:spPr>
        <p:txBody>
          <a:bodyPr wrap="square" rtlCol="0">
            <a:spAutoFit/>
          </a:bodyPr>
          <a:lstStyle/>
          <a:p>
            <a:r>
              <a:rPr lang="en-GB" i="1" u="sng" dirty="0">
                <a:solidFill>
                  <a:srgbClr val="0070C0"/>
                </a:solidFill>
              </a:rPr>
              <a:t>You will need:</a:t>
            </a:r>
          </a:p>
          <a:p>
            <a:pPr marL="285750" indent="-285750">
              <a:lnSpc>
                <a:spcPct val="100000"/>
              </a:lnSpc>
              <a:buFont typeface="Arial" panose="020B0604020202020204" pitchFamily="34" charset="0"/>
              <a:buChar char="•"/>
            </a:pPr>
            <a:r>
              <a:rPr lang="en-GB" i="1" dirty="0">
                <a:solidFill>
                  <a:srgbClr val="0070C0"/>
                </a:solidFill>
              </a:rPr>
              <a:t>Some paper, scissors, pencil and a ruler.</a:t>
            </a:r>
          </a:p>
          <a:p>
            <a:pPr marL="285750" indent="-285750">
              <a:lnSpc>
                <a:spcPct val="100000"/>
              </a:lnSpc>
              <a:buFont typeface="Arial" panose="020B0604020202020204" pitchFamily="34" charset="0"/>
              <a:buChar char="•"/>
            </a:pPr>
            <a:r>
              <a:rPr lang="en-GB" i="1" dirty="0">
                <a:solidFill>
                  <a:srgbClr val="0070C0"/>
                </a:solidFill>
              </a:rPr>
              <a:t>Sticky tack / Blu tack or paperclips.</a:t>
            </a:r>
          </a:p>
          <a:p>
            <a:pPr marL="285750" indent="-285750">
              <a:lnSpc>
                <a:spcPct val="100000"/>
              </a:lnSpc>
              <a:buFont typeface="Arial" panose="020B0604020202020204" pitchFamily="34" charset="0"/>
              <a:buChar char="•"/>
            </a:pPr>
            <a:r>
              <a:rPr lang="en-GB" i="1" dirty="0">
                <a:solidFill>
                  <a:srgbClr val="0070C0"/>
                </a:solidFill>
              </a:rPr>
              <a:t>You may like to print templates from page 7 or 8.</a:t>
            </a:r>
          </a:p>
          <a:p>
            <a:pPr>
              <a:lnSpc>
                <a:spcPct val="100000"/>
              </a:lnSpc>
            </a:pPr>
            <a:endParaRPr lang="en-GB" i="1" dirty="0">
              <a:solidFill>
                <a:srgbClr val="0070C0"/>
              </a:solidFill>
            </a:endParaRPr>
          </a:p>
          <a:p>
            <a:r>
              <a:rPr lang="en-GB" dirty="0">
                <a:solidFill>
                  <a:srgbClr val="FF0000"/>
                </a:solidFill>
              </a:rPr>
              <a:t>Make a helicopter by following the instructions on page 6. Use a piece of sticky tack or a paperclip to represent your seed. Try flying it!</a:t>
            </a:r>
          </a:p>
          <a:p>
            <a:endParaRPr lang="en-GB" dirty="0"/>
          </a:p>
        </p:txBody>
      </p:sp>
      <p:pic>
        <p:nvPicPr>
          <p:cNvPr id="5" name="Picture 4" descr="A close up of text on a black background&#10;&#10;Description automatically generated">
            <a:extLst>
              <a:ext uri="{FF2B5EF4-FFF2-40B4-BE49-F238E27FC236}">
                <a16:creationId xmlns:a16="http://schemas.microsoft.com/office/drawing/2014/main" id="{FB99AA44-B19C-4EE4-940A-D2E71913F029}"/>
              </a:ext>
            </a:extLst>
          </p:cNvPr>
          <p:cNvPicPr>
            <a:picLocks noChangeAspect="1"/>
          </p:cNvPicPr>
          <p:nvPr/>
        </p:nvPicPr>
        <p:blipFill rotWithShape="1">
          <a:blip r:embed="rId6">
            <a:extLst>
              <a:ext uri="{28A0092B-C50C-407E-A947-70E740481C1C}">
                <a14:useLocalDpi xmlns:a14="http://schemas.microsoft.com/office/drawing/2010/main" val="0"/>
              </a:ext>
            </a:extLst>
          </a:blip>
          <a:srcRect r="9167"/>
          <a:stretch/>
        </p:blipFill>
        <p:spPr>
          <a:xfrm rot="16200000">
            <a:off x="3805748" y="2793073"/>
            <a:ext cx="2577630" cy="1607831"/>
          </a:xfrm>
          <a:prstGeom prst="rect">
            <a:avLst/>
          </a:prstGeom>
        </p:spPr>
      </p:pic>
      <p:pic>
        <p:nvPicPr>
          <p:cNvPr id="8" name="Picture 7" descr="A close up of a logo&#10;&#10;Description automatically generated">
            <a:extLst>
              <a:ext uri="{FF2B5EF4-FFF2-40B4-BE49-F238E27FC236}">
                <a16:creationId xmlns:a16="http://schemas.microsoft.com/office/drawing/2014/main" id="{67415C20-468D-433A-9DD0-6B3E0B9D38F2}"/>
              </a:ext>
            </a:extLst>
          </p:cNvPr>
          <p:cNvPicPr>
            <a:picLocks noChangeAspect="1"/>
          </p:cNvPicPr>
          <p:nvPr/>
        </p:nvPicPr>
        <p:blipFill rotWithShape="1">
          <a:blip r:embed="rId7">
            <a:extLst>
              <a:ext uri="{28A0092B-C50C-407E-A947-70E740481C1C}">
                <a14:useLocalDpi xmlns:a14="http://schemas.microsoft.com/office/drawing/2010/main" val="0"/>
              </a:ext>
            </a:extLst>
          </a:blip>
          <a:srcRect l="67535" t="35137"/>
          <a:stretch/>
        </p:blipFill>
        <p:spPr>
          <a:xfrm>
            <a:off x="4486469" y="4941594"/>
            <a:ext cx="1154047" cy="1161822"/>
          </a:xfrm>
          <a:prstGeom prst="rect">
            <a:avLst/>
          </a:prstGeom>
        </p:spPr>
      </p:pic>
      <p:sp>
        <p:nvSpPr>
          <p:cNvPr id="9" name="Rectangle 8">
            <a:extLst>
              <a:ext uri="{FF2B5EF4-FFF2-40B4-BE49-F238E27FC236}">
                <a16:creationId xmlns:a16="http://schemas.microsoft.com/office/drawing/2014/main" id="{6D51CD9C-3A98-4557-922B-DA91FAE02E33}"/>
              </a:ext>
            </a:extLst>
          </p:cNvPr>
          <p:cNvSpPr/>
          <p:nvPr/>
        </p:nvSpPr>
        <p:spPr>
          <a:xfrm>
            <a:off x="4357750" y="4941594"/>
            <a:ext cx="386188" cy="1790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40986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drawing, light&#10;&#10;Description automatically generated">
            <a:extLst>
              <a:ext uri="{FF2B5EF4-FFF2-40B4-BE49-F238E27FC236}">
                <a16:creationId xmlns:a16="http://schemas.microsoft.com/office/drawing/2014/main" id="{BCE7C57A-B7A1-412A-9CCE-203C3F2EB77D}"/>
              </a:ext>
            </a:extLst>
          </p:cNvPr>
          <p:cNvPicPr>
            <a:picLocks noChangeAspect="1"/>
          </p:cNvPicPr>
          <p:nvPr/>
        </p:nvPicPr>
        <p:blipFill rotWithShape="1">
          <a:blip r:embed="rId2">
            <a:extLst>
              <a:ext uri="{28A0092B-C50C-407E-A947-70E740481C1C}">
                <a14:useLocalDpi xmlns:a14="http://schemas.microsoft.com/office/drawing/2010/main" val="0"/>
              </a:ext>
            </a:extLst>
          </a:blip>
          <a:srcRect r="82529"/>
          <a:stretch/>
        </p:blipFill>
        <p:spPr>
          <a:xfrm>
            <a:off x="11800605" y="6481550"/>
            <a:ext cx="346945" cy="295699"/>
          </a:xfrm>
          <a:prstGeom prst="rect">
            <a:avLst/>
          </a:prstGeom>
        </p:spPr>
      </p:pic>
      <p:pic>
        <p:nvPicPr>
          <p:cNvPr id="6" name="Picture 5" descr="A close up of a logo&#10;&#10;Description automatically generated">
            <a:extLst>
              <a:ext uri="{FF2B5EF4-FFF2-40B4-BE49-F238E27FC236}">
                <a16:creationId xmlns:a16="http://schemas.microsoft.com/office/drawing/2014/main" id="{21D1A5A5-74D9-4730-A44B-F3BE836085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881" y="136525"/>
            <a:ext cx="11766300" cy="5928874"/>
          </a:xfrm>
          <a:prstGeom prst="rect">
            <a:avLst/>
          </a:prstGeom>
        </p:spPr>
      </p:pic>
      <p:sp>
        <p:nvSpPr>
          <p:cNvPr id="7" name="TextBox 6">
            <a:extLst>
              <a:ext uri="{FF2B5EF4-FFF2-40B4-BE49-F238E27FC236}">
                <a16:creationId xmlns:a16="http://schemas.microsoft.com/office/drawing/2014/main" id="{6A6EDD6D-3A4F-4D8A-AA08-536EA206821E}"/>
              </a:ext>
            </a:extLst>
          </p:cNvPr>
          <p:cNvSpPr txBox="1"/>
          <p:nvPr/>
        </p:nvSpPr>
        <p:spPr>
          <a:xfrm>
            <a:off x="453292" y="19294"/>
            <a:ext cx="11347313" cy="369332"/>
          </a:xfrm>
          <a:prstGeom prst="rect">
            <a:avLst/>
          </a:prstGeom>
          <a:noFill/>
        </p:spPr>
        <p:txBody>
          <a:bodyPr wrap="square" rtlCol="0">
            <a:spAutoFit/>
          </a:bodyPr>
          <a:lstStyle/>
          <a:p>
            <a:r>
              <a:rPr lang="en-GB" dirty="0"/>
              <a:t>Instructions for making a seed helicopter. </a:t>
            </a:r>
            <a:r>
              <a:rPr lang="en-GB" i="1" dirty="0">
                <a:solidFill>
                  <a:srgbClr val="FF0000"/>
                </a:solidFill>
              </a:rPr>
              <a:t>You can change the measurements to suit your design!</a:t>
            </a:r>
            <a:endParaRPr lang="en-GB" dirty="0"/>
          </a:p>
        </p:txBody>
      </p:sp>
      <p:sp>
        <p:nvSpPr>
          <p:cNvPr id="8" name="TextBox 7">
            <a:extLst>
              <a:ext uri="{FF2B5EF4-FFF2-40B4-BE49-F238E27FC236}">
                <a16:creationId xmlns:a16="http://schemas.microsoft.com/office/drawing/2014/main" id="{98621EEF-11BC-4C9F-952B-EBE28D34F764}"/>
              </a:ext>
            </a:extLst>
          </p:cNvPr>
          <p:cNvSpPr txBox="1"/>
          <p:nvPr/>
        </p:nvSpPr>
        <p:spPr>
          <a:xfrm>
            <a:off x="530503" y="5798145"/>
            <a:ext cx="2000740" cy="738664"/>
          </a:xfrm>
          <a:prstGeom prst="rect">
            <a:avLst/>
          </a:prstGeom>
          <a:noFill/>
          <a:ln w="12700">
            <a:solidFill>
              <a:schemeClr val="tx1"/>
            </a:solidFill>
          </a:ln>
        </p:spPr>
        <p:txBody>
          <a:bodyPr wrap="square" rtlCol="0">
            <a:spAutoFit/>
          </a:bodyPr>
          <a:lstStyle/>
          <a:p>
            <a:r>
              <a:rPr lang="en-GB" sz="1400" dirty="0"/>
              <a:t>1. Draw a rectangle   12cm long and  4cm wide.</a:t>
            </a:r>
          </a:p>
        </p:txBody>
      </p:sp>
      <p:sp>
        <p:nvSpPr>
          <p:cNvPr id="9" name="TextBox 8">
            <a:extLst>
              <a:ext uri="{FF2B5EF4-FFF2-40B4-BE49-F238E27FC236}">
                <a16:creationId xmlns:a16="http://schemas.microsoft.com/office/drawing/2014/main" id="{9314E6A4-2013-47B3-9C93-A882F9C60010}"/>
              </a:ext>
            </a:extLst>
          </p:cNvPr>
          <p:cNvSpPr txBox="1"/>
          <p:nvPr/>
        </p:nvSpPr>
        <p:spPr>
          <a:xfrm>
            <a:off x="2966642" y="5798145"/>
            <a:ext cx="2000739" cy="738664"/>
          </a:xfrm>
          <a:prstGeom prst="rect">
            <a:avLst/>
          </a:prstGeom>
          <a:noFill/>
          <a:ln w="12700">
            <a:solidFill>
              <a:schemeClr val="tx1"/>
            </a:solidFill>
          </a:ln>
        </p:spPr>
        <p:txBody>
          <a:bodyPr wrap="square" rtlCol="0">
            <a:spAutoFit/>
          </a:bodyPr>
          <a:lstStyle/>
          <a:p>
            <a:r>
              <a:rPr lang="en-GB" sz="1400" dirty="0"/>
              <a:t>2. Make the ‘wings’ at the top by cutting and folding as shown.</a:t>
            </a:r>
          </a:p>
        </p:txBody>
      </p:sp>
      <p:sp>
        <p:nvSpPr>
          <p:cNvPr id="10" name="TextBox 9">
            <a:extLst>
              <a:ext uri="{FF2B5EF4-FFF2-40B4-BE49-F238E27FC236}">
                <a16:creationId xmlns:a16="http://schemas.microsoft.com/office/drawing/2014/main" id="{ABD39BB6-2E0C-4951-A9B7-D1BE760D2F23}"/>
              </a:ext>
            </a:extLst>
          </p:cNvPr>
          <p:cNvSpPr txBox="1"/>
          <p:nvPr/>
        </p:nvSpPr>
        <p:spPr>
          <a:xfrm>
            <a:off x="5776204" y="5798145"/>
            <a:ext cx="2148840" cy="738664"/>
          </a:xfrm>
          <a:prstGeom prst="rect">
            <a:avLst/>
          </a:prstGeom>
          <a:noFill/>
          <a:ln w="12700">
            <a:solidFill>
              <a:schemeClr val="tx1"/>
            </a:solidFill>
          </a:ln>
        </p:spPr>
        <p:txBody>
          <a:bodyPr wrap="square" rtlCol="0">
            <a:spAutoFit/>
          </a:bodyPr>
          <a:lstStyle/>
          <a:p>
            <a:r>
              <a:rPr lang="en-GB" sz="1400" dirty="0"/>
              <a:t>3. Make the ‘seed carrier’ at the bottom by cutting and folding as shown.</a:t>
            </a:r>
          </a:p>
        </p:txBody>
      </p:sp>
      <p:sp>
        <p:nvSpPr>
          <p:cNvPr id="11" name="TextBox 10">
            <a:extLst>
              <a:ext uri="{FF2B5EF4-FFF2-40B4-BE49-F238E27FC236}">
                <a16:creationId xmlns:a16="http://schemas.microsoft.com/office/drawing/2014/main" id="{F7959DB9-6E20-4724-985E-DA3E7D339443}"/>
              </a:ext>
            </a:extLst>
          </p:cNvPr>
          <p:cNvSpPr txBox="1"/>
          <p:nvPr/>
        </p:nvSpPr>
        <p:spPr>
          <a:xfrm>
            <a:off x="9115475" y="5798145"/>
            <a:ext cx="2000739" cy="738664"/>
          </a:xfrm>
          <a:prstGeom prst="rect">
            <a:avLst/>
          </a:prstGeom>
          <a:noFill/>
          <a:ln w="12700">
            <a:solidFill>
              <a:schemeClr val="tx1"/>
            </a:solidFill>
          </a:ln>
        </p:spPr>
        <p:txBody>
          <a:bodyPr wrap="square" rtlCol="0">
            <a:spAutoFit/>
          </a:bodyPr>
          <a:lstStyle/>
          <a:p>
            <a:r>
              <a:rPr lang="en-GB" sz="1400" dirty="0"/>
              <a:t>4. Attach a piece of sticky tack or a paperclip to represent the seed.</a:t>
            </a:r>
          </a:p>
        </p:txBody>
      </p:sp>
      <p:sp>
        <p:nvSpPr>
          <p:cNvPr id="13" name="TextBox 12">
            <a:extLst>
              <a:ext uri="{FF2B5EF4-FFF2-40B4-BE49-F238E27FC236}">
                <a16:creationId xmlns:a16="http://schemas.microsoft.com/office/drawing/2014/main" id="{692915C5-C2FE-4C22-9901-068EA8541BA1}"/>
              </a:ext>
            </a:extLst>
          </p:cNvPr>
          <p:cNvSpPr txBox="1"/>
          <p:nvPr/>
        </p:nvSpPr>
        <p:spPr>
          <a:xfrm>
            <a:off x="162727" y="6429352"/>
            <a:ext cx="470154" cy="369332"/>
          </a:xfrm>
          <a:prstGeom prst="rect">
            <a:avLst/>
          </a:prstGeom>
          <a:noFill/>
        </p:spPr>
        <p:txBody>
          <a:bodyPr wrap="square" rtlCol="0">
            <a:spAutoFit/>
          </a:bodyPr>
          <a:lstStyle/>
          <a:p>
            <a:fld id="{8674C288-474A-4FDA-A73D-9BBC9F6123B0}" type="slidenum">
              <a:rPr lang="en-GB" smtClean="0"/>
              <a:t>6</a:t>
            </a:fld>
            <a:endParaRPr lang="en-GB" dirty="0"/>
          </a:p>
        </p:txBody>
      </p:sp>
    </p:spTree>
    <p:extLst>
      <p:ext uri="{BB962C8B-B14F-4D97-AF65-F5344CB8AC3E}">
        <p14:creationId xmlns:p14="http://schemas.microsoft.com/office/powerpoint/2010/main" val="2288643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EC3D81-08F9-4BDA-8033-2063FAC9D8C2}"/>
              </a:ext>
            </a:extLst>
          </p:cNvPr>
          <p:cNvSpPr>
            <a:spLocks noGrp="1"/>
          </p:cNvSpPr>
          <p:nvPr>
            <p:ph type="sldNum" sz="quarter" idx="12"/>
          </p:nvPr>
        </p:nvSpPr>
        <p:spPr/>
        <p:txBody>
          <a:bodyPr/>
          <a:lstStyle/>
          <a:p>
            <a:fld id="{F378E5E1-2CB7-4E78-9DCC-07AB18866500}" type="slidenum">
              <a:rPr lang="en-GB" smtClean="0"/>
              <a:t>7</a:t>
            </a:fld>
            <a:endParaRPr lang="en-GB"/>
          </a:p>
        </p:txBody>
      </p:sp>
      <p:sp>
        <p:nvSpPr>
          <p:cNvPr id="3" name="TextBox 2">
            <a:extLst>
              <a:ext uri="{FF2B5EF4-FFF2-40B4-BE49-F238E27FC236}">
                <a16:creationId xmlns:a16="http://schemas.microsoft.com/office/drawing/2014/main" id="{6047D638-5797-418D-87AD-BDB71692AC66}"/>
              </a:ext>
            </a:extLst>
          </p:cNvPr>
          <p:cNvSpPr txBox="1"/>
          <p:nvPr/>
        </p:nvSpPr>
        <p:spPr>
          <a:xfrm>
            <a:off x="162727" y="6429352"/>
            <a:ext cx="470154" cy="369332"/>
          </a:xfrm>
          <a:prstGeom prst="rect">
            <a:avLst/>
          </a:prstGeom>
          <a:noFill/>
        </p:spPr>
        <p:txBody>
          <a:bodyPr wrap="square" rtlCol="0">
            <a:spAutoFit/>
          </a:bodyPr>
          <a:lstStyle/>
          <a:p>
            <a:fld id="{8674C288-474A-4FDA-A73D-9BBC9F6123B0}" type="slidenum">
              <a:rPr lang="en-GB" smtClean="0"/>
              <a:t>7</a:t>
            </a:fld>
            <a:endParaRPr lang="en-GB" dirty="0"/>
          </a:p>
        </p:txBody>
      </p:sp>
      <p:pic>
        <p:nvPicPr>
          <p:cNvPr id="5" name="Picture 4" descr="A picture containing sitting, table, white&#10;&#10;Description automatically generated">
            <a:extLst>
              <a:ext uri="{FF2B5EF4-FFF2-40B4-BE49-F238E27FC236}">
                <a16:creationId xmlns:a16="http://schemas.microsoft.com/office/drawing/2014/main" id="{169DE5B1-D643-4397-B20A-5B216AA7BA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3053" y="136526"/>
            <a:ext cx="10091692" cy="6428376"/>
          </a:xfrm>
          <a:prstGeom prst="rect">
            <a:avLst/>
          </a:prstGeom>
        </p:spPr>
      </p:pic>
    </p:spTree>
    <p:extLst>
      <p:ext uri="{BB962C8B-B14F-4D97-AF65-F5344CB8AC3E}">
        <p14:creationId xmlns:p14="http://schemas.microsoft.com/office/powerpoint/2010/main" val="750036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AD1274-1917-4FED-A9F4-E07B5DBBEAD7}"/>
              </a:ext>
            </a:extLst>
          </p:cNvPr>
          <p:cNvSpPr txBox="1"/>
          <p:nvPr/>
        </p:nvSpPr>
        <p:spPr>
          <a:xfrm>
            <a:off x="162727" y="6429352"/>
            <a:ext cx="470154" cy="369332"/>
          </a:xfrm>
          <a:prstGeom prst="rect">
            <a:avLst/>
          </a:prstGeom>
          <a:noFill/>
        </p:spPr>
        <p:txBody>
          <a:bodyPr wrap="square" rtlCol="0">
            <a:spAutoFit/>
          </a:bodyPr>
          <a:lstStyle/>
          <a:p>
            <a:fld id="{8674C288-474A-4FDA-A73D-9BBC9F6123B0}" type="slidenum">
              <a:rPr lang="en-GB" smtClean="0"/>
              <a:t>8</a:t>
            </a:fld>
            <a:endParaRPr lang="en-GB" dirty="0"/>
          </a:p>
        </p:txBody>
      </p:sp>
      <p:pic>
        <p:nvPicPr>
          <p:cNvPr id="5" name="Picture 4" descr="A picture containing sitting, dog, white, empty&#10;&#10;Description automatically generated">
            <a:extLst>
              <a:ext uri="{FF2B5EF4-FFF2-40B4-BE49-F238E27FC236}">
                <a16:creationId xmlns:a16="http://schemas.microsoft.com/office/drawing/2014/main" id="{129CFBB4-C62B-4539-BF27-78E6A478F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427" y="605545"/>
            <a:ext cx="10665191" cy="5823807"/>
          </a:xfrm>
          <a:prstGeom prst="rect">
            <a:avLst/>
          </a:prstGeom>
        </p:spPr>
      </p:pic>
    </p:spTree>
    <p:extLst>
      <p:ext uri="{BB962C8B-B14F-4D97-AF65-F5344CB8AC3E}">
        <p14:creationId xmlns:p14="http://schemas.microsoft.com/office/powerpoint/2010/main" val="433628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841FB7-C98C-4289-87E2-73C60BF39528}"/>
              </a:ext>
            </a:extLst>
          </p:cNvPr>
          <p:cNvSpPr>
            <a:spLocks noGrp="1"/>
          </p:cNvSpPr>
          <p:nvPr>
            <p:ph sz="half" idx="1"/>
          </p:nvPr>
        </p:nvSpPr>
        <p:spPr>
          <a:xfrm>
            <a:off x="838200" y="1338307"/>
            <a:ext cx="5181600" cy="4820900"/>
          </a:xfrm>
          <a:effectLst>
            <a:outerShdw blurRad="50800" dist="38100" dir="2700000" algn="tl" rotWithShape="0">
              <a:prstClr val="black">
                <a:alpha val="40000"/>
              </a:prstClr>
            </a:outerShdw>
            <a:softEdge rad="12700"/>
          </a:effectLst>
        </p:spPr>
        <p:style>
          <a:lnRef idx="2">
            <a:schemeClr val="dk1"/>
          </a:lnRef>
          <a:fillRef idx="1">
            <a:schemeClr val="lt1"/>
          </a:fillRef>
          <a:effectRef idx="0">
            <a:schemeClr val="dk1"/>
          </a:effectRef>
          <a:fontRef idx="minor">
            <a:schemeClr val="dk1"/>
          </a:fontRef>
        </p:style>
        <p:txBody>
          <a:bodyPr>
            <a:normAutofit/>
          </a:bodyPr>
          <a:lstStyle/>
          <a:p>
            <a:pPr marL="0" indent="0">
              <a:lnSpc>
                <a:spcPct val="110000"/>
              </a:lnSpc>
              <a:buNone/>
            </a:pPr>
            <a:r>
              <a:rPr lang="en-GB" sz="2000" dirty="0">
                <a:solidFill>
                  <a:schemeClr val="tx1"/>
                </a:solidFill>
              </a:rPr>
              <a:t>Some seeds are dispersed by animals in more unusual ways. Watch these three clips from ‘Private Life of Plants’.</a:t>
            </a:r>
          </a:p>
          <a:p>
            <a:pPr marL="0" indent="0">
              <a:lnSpc>
                <a:spcPct val="110000"/>
              </a:lnSpc>
              <a:buNone/>
            </a:pPr>
            <a:endParaRPr lang="en-GB" sz="1400" dirty="0"/>
          </a:p>
          <a:p>
            <a:pPr marL="0" indent="0">
              <a:lnSpc>
                <a:spcPct val="110000"/>
              </a:lnSpc>
              <a:buNone/>
            </a:pPr>
            <a:endParaRPr lang="en-GB" sz="1800" dirty="0">
              <a:solidFill>
                <a:srgbClr val="0070C0"/>
              </a:solidFill>
            </a:endParaRPr>
          </a:p>
          <a:p>
            <a:pPr marL="0" indent="0">
              <a:lnSpc>
                <a:spcPct val="110000"/>
              </a:lnSpc>
              <a:buNone/>
            </a:pPr>
            <a:endParaRPr lang="en-GB" sz="1800" dirty="0">
              <a:solidFill>
                <a:srgbClr val="0070C0"/>
              </a:solidFill>
            </a:endParaRPr>
          </a:p>
          <a:p>
            <a:pPr marL="0" indent="0">
              <a:lnSpc>
                <a:spcPct val="110000"/>
              </a:lnSpc>
              <a:buNone/>
            </a:pPr>
            <a:endParaRPr lang="en-GB" sz="1800" dirty="0">
              <a:solidFill>
                <a:srgbClr val="0070C0"/>
              </a:solidFill>
            </a:endParaRPr>
          </a:p>
        </p:txBody>
      </p:sp>
      <p:sp>
        <p:nvSpPr>
          <p:cNvPr id="6" name="Content Placeholder 2">
            <a:extLst>
              <a:ext uri="{FF2B5EF4-FFF2-40B4-BE49-F238E27FC236}">
                <a16:creationId xmlns:a16="http://schemas.microsoft.com/office/drawing/2014/main" id="{9C383873-1ACC-4285-9071-305DE9E2508F}"/>
              </a:ext>
            </a:extLst>
          </p:cNvPr>
          <p:cNvSpPr txBox="1">
            <a:spLocks/>
          </p:cNvSpPr>
          <p:nvPr/>
        </p:nvSpPr>
        <p:spPr>
          <a:xfrm>
            <a:off x="6172202" y="1338307"/>
            <a:ext cx="5181600" cy="4820900"/>
          </a:xfrm>
          <a:prstGeom prst="rect">
            <a:avLst/>
          </a:prstGeom>
          <a:effectLst>
            <a:outerShdw blurRad="50800" dist="38100" dir="2700000" algn="tl" rotWithShape="0">
              <a:prstClr val="black">
                <a:alpha val="40000"/>
              </a:prstClr>
            </a:outerShdw>
            <a:softEdge rad="12700"/>
          </a:effectLst>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nSpc>
                <a:spcPct val="100000"/>
              </a:lnSpc>
              <a:buNone/>
            </a:pPr>
            <a:r>
              <a:rPr lang="en-GB" sz="2000" i="1" dirty="0"/>
              <a:t>Think about the journey of one of these seeds:</a:t>
            </a:r>
          </a:p>
          <a:p>
            <a:pPr>
              <a:lnSpc>
                <a:spcPct val="100000"/>
              </a:lnSpc>
              <a:buFontTx/>
              <a:buChar char="-"/>
            </a:pPr>
            <a:r>
              <a:rPr lang="en-GB" sz="2000" i="1" dirty="0"/>
              <a:t>A seed from an acacia tree which is eaten by an elephant.</a:t>
            </a:r>
          </a:p>
          <a:p>
            <a:pPr>
              <a:lnSpc>
                <a:spcPct val="100000"/>
              </a:lnSpc>
              <a:buFontTx/>
              <a:buChar char="-"/>
            </a:pPr>
            <a:r>
              <a:rPr lang="en-GB" sz="2000" i="1" dirty="0"/>
              <a:t>A seed which falls to the ground and is found by ants.</a:t>
            </a:r>
          </a:p>
          <a:p>
            <a:pPr>
              <a:lnSpc>
                <a:spcPct val="100000"/>
              </a:lnSpc>
              <a:buFontTx/>
              <a:buChar char="-"/>
            </a:pPr>
            <a:r>
              <a:rPr lang="en-GB" sz="2000" i="1" dirty="0"/>
              <a:t>A seed in a mistletoe fruit which is eaten by the mistletoe bird.</a:t>
            </a:r>
          </a:p>
          <a:p>
            <a:pPr marL="0" indent="0">
              <a:lnSpc>
                <a:spcPct val="100000"/>
              </a:lnSpc>
              <a:buNone/>
            </a:pPr>
            <a:r>
              <a:rPr lang="en-GB" sz="2000" dirty="0">
                <a:solidFill>
                  <a:srgbClr val="0070C0"/>
                </a:solidFill>
              </a:rPr>
              <a:t>Write a story about the journey of the seed and how it successfully starts to grow into a new plant. </a:t>
            </a:r>
          </a:p>
          <a:p>
            <a:pPr marL="0" indent="0">
              <a:lnSpc>
                <a:spcPct val="100000"/>
              </a:lnSpc>
              <a:buNone/>
            </a:pPr>
            <a:r>
              <a:rPr lang="en-GB" sz="2000" dirty="0">
                <a:solidFill>
                  <a:srgbClr val="0070C0"/>
                </a:solidFill>
              </a:rPr>
              <a:t>You may like to imagine you are the seed!</a:t>
            </a:r>
          </a:p>
          <a:p>
            <a:pPr>
              <a:lnSpc>
                <a:spcPct val="100000"/>
              </a:lnSpc>
              <a:buFontTx/>
              <a:buChar char="-"/>
            </a:pPr>
            <a:endParaRPr lang="en-GB" sz="1600" dirty="0"/>
          </a:p>
          <a:p>
            <a:pPr marL="0" indent="0">
              <a:buNone/>
            </a:pPr>
            <a:endParaRPr lang="en-GB" sz="1600" dirty="0"/>
          </a:p>
          <a:p>
            <a:pPr marL="0" indent="0">
              <a:buNone/>
            </a:pPr>
            <a:endParaRPr lang="en-GB" sz="1600" dirty="0"/>
          </a:p>
          <a:p>
            <a:pPr marL="0" indent="0">
              <a:buNone/>
            </a:pPr>
            <a:endParaRPr lang="en-GB" sz="1600" dirty="0"/>
          </a:p>
          <a:p>
            <a:pPr marL="0" indent="0">
              <a:buNone/>
            </a:pPr>
            <a:endParaRPr lang="en-GB" sz="2000" dirty="0"/>
          </a:p>
          <a:p>
            <a:pPr marL="0" indent="0">
              <a:buNone/>
            </a:pPr>
            <a:endParaRPr lang="en-GB" sz="2000" dirty="0"/>
          </a:p>
        </p:txBody>
      </p:sp>
      <p:sp>
        <p:nvSpPr>
          <p:cNvPr id="12" name="Rectangle 11">
            <a:extLst>
              <a:ext uri="{FF2B5EF4-FFF2-40B4-BE49-F238E27FC236}">
                <a16:creationId xmlns:a16="http://schemas.microsoft.com/office/drawing/2014/main" id="{1139414C-F69D-45FD-B7AA-857EBC246C29}"/>
              </a:ext>
            </a:extLst>
          </p:cNvPr>
          <p:cNvSpPr/>
          <p:nvPr/>
        </p:nvSpPr>
        <p:spPr>
          <a:xfrm>
            <a:off x="0" y="0"/>
            <a:ext cx="12192000" cy="1179375"/>
          </a:xfrm>
          <a:prstGeom prst="rect">
            <a:avLst/>
          </a:prstGeom>
          <a:solidFill>
            <a:srgbClr val="0D5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074AC9AB-5C40-419C-AB9A-163D3D13A4A8}"/>
              </a:ext>
            </a:extLst>
          </p:cNvPr>
          <p:cNvSpPr/>
          <p:nvPr/>
        </p:nvSpPr>
        <p:spPr>
          <a:xfrm>
            <a:off x="0" y="6394002"/>
            <a:ext cx="12192000" cy="463998"/>
          </a:xfrm>
          <a:prstGeom prst="rect">
            <a:avLst/>
          </a:prstGeom>
          <a:solidFill>
            <a:srgbClr val="0D5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80173D6C-DD22-4BE8-9DD3-46C2F5CF7325}"/>
              </a:ext>
            </a:extLst>
          </p:cNvPr>
          <p:cNvSpPr txBox="1"/>
          <p:nvPr/>
        </p:nvSpPr>
        <p:spPr>
          <a:xfrm>
            <a:off x="1468072" y="-35644"/>
            <a:ext cx="10194539" cy="584775"/>
          </a:xfrm>
          <a:prstGeom prst="rect">
            <a:avLst/>
          </a:prstGeom>
          <a:noFill/>
        </p:spPr>
        <p:txBody>
          <a:bodyPr wrap="square" rtlCol="0">
            <a:spAutoFit/>
          </a:bodyPr>
          <a:lstStyle/>
          <a:p>
            <a:r>
              <a:rPr lang="en-GB" sz="32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Find out more…</a:t>
            </a:r>
          </a:p>
        </p:txBody>
      </p:sp>
      <p:sp>
        <p:nvSpPr>
          <p:cNvPr id="15" name="TextBox 14">
            <a:extLst>
              <a:ext uri="{FF2B5EF4-FFF2-40B4-BE49-F238E27FC236}">
                <a16:creationId xmlns:a16="http://schemas.microsoft.com/office/drawing/2014/main" id="{1E1B842A-8415-4B17-8FEF-C77DF04C6304}"/>
              </a:ext>
            </a:extLst>
          </p:cNvPr>
          <p:cNvSpPr txBox="1"/>
          <p:nvPr/>
        </p:nvSpPr>
        <p:spPr>
          <a:xfrm>
            <a:off x="1468072" y="500744"/>
            <a:ext cx="9717792" cy="430887"/>
          </a:xfrm>
          <a:prstGeom prst="rect">
            <a:avLst/>
          </a:prstGeom>
          <a:noFill/>
        </p:spPr>
        <p:txBody>
          <a:bodyPr wrap="square" rtlCol="0">
            <a:spAutoFit/>
          </a:bodyPr>
          <a:lstStyle/>
          <a:p>
            <a:r>
              <a:rPr lang="en-GB" sz="2200" b="1" i="1" dirty="0">
                <a:solidFill>
                  <a:schemeClr val="bg1"/>
                </a:solidFill>
                <a:latin typeface="+mj-lt"/>
              </a:rPr>
              <a:t>Find out about some unusual ways that seeds are dispersed by animals  </a:t>
            </a:r>
          </a:p>
        </p:txBody>
      </p:sp>
      <p:sp>
        <p:nvSpPr>
          <p:cNvPr id="17" name="Rectangle 16">
            <a:extLst>
              <a:ext uri="{FF2B5EF4-FFF2-40B4-BE49-F238E27FC236}">
                <a16:creationId xmlns:a16="http://schemas.microsoft.com/office/drawing/2014/main" id="{4DA738F7-C758-4461-998C-53A7E3833A1C}"/>
              </a:ext>
            </a:extLst>
          </p:cNvPr>
          <p:cNvSpPr/>
          <p:nvPr/>
        </p:nvSpPr>
        <p:spPr>
          <a:xfrm>
            <a:off x="838198" y="495283"/>
            <a:ext cx="10515604" cy="538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C74AE323-E113-4AC6-855C-FD96431B3B56}"/>
              </a:ext>
            </a:extLst>
          </p:cNvPr>
          <p:cNvSpPr/>
          <p:nvPr/>
        </p:nvSpPr>
        <p:spPr>
          <a:xfrm>
            <a:off x="177916" y="37402"/>
            <a:ext cx="1112241" cy="1112241"/>
          </a:xfrm>
          <a:prstGeom prst="ellipse">
            <a:avLst/>
          </a:prstGeom>
          <a:solidFill>
            <a:schemeClr val="bg1"/>
          </a:solidFill>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A6E794CD-1E7D-4932-8306-3E19685F65D3}"/>
              </a:ext>
            </a:extLst>
          </p:cNvPr>
          <p:cNvSpPr txBox="1"/>
          <p:nvPr/>
        </p:nvSpPr>
        <p:spPr>
          <a:xfrm>
            <a:off x="343419" y="226066"/>
            <a:ext cx="781235" cy="707886"/>
          </a:xfrm>
          <a:prstGeom prst="rect">
            <a:avLst/>
          </a:prstGeom>
          <a:noFill/>
        </p:spPr>
        <p:txBody>
          <a:bodyPr wrap="square" rtlCol="0">
            <a:spAutoFit/>
          </a:bodyPr>
          <a:lstStyle/>
          <a:p>
            <a:pPr algn="ctr"/>
            <a:r>
              <a:rPr lang="en-GB" sz="1000" i="1" dirty="0">
                <a:solidFill>
                  <a:srgbClr val="C00000"/>
                </a:solidFill>
              </a:rPr>
              <a:t>Logo for section to sit inside roundel</a:t>
            </a:r>
          </a:p>
        </p:txBody>
      </p:sp>
      <p:pic>
        <p:nvPicPr>
          <p:cNvPr id="20" name="Picture 19" descr="A picture containing drawing, light&#10;&#10;Description automatically generated">
            <a:extLst>
              <a:ext uri="{FF2B5EF4-FFF2-40B4-BE49-F238E27FC236}">
                <a16:creationId xmlns:a16="http://schemas.microsoft.com/office/drawing/2014/main" id="{5EE87E35-6F48-478F-982C-92A41DD3C0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8399" y="6466169"/>
            <a:ext cx="1985819" cy="295699"/>
          </a:xfrm>
          <a:prstGeom prst="rect">
            <a:avLst/>
          </a:prstGeom>
        </p:spPr>
      </p:pic>
      <p:pic>
        <p:nvPicPr>
          <p:cNvPr id="26" name="Picture 25" descr="A picture containing clock, room, plate&#10;&#10;Description automatically generated">
            <a:extLst>
              <a:ext uri="{FF2B5EF4-FFF2-40B4-BE49-F238E27FC236}">
                <a16:creationId xmlns:a16="http://schemas.microsoft.com/office/drawing/2014/main" id="{62393445-ABEE-4FC2-9B90-76D7EB85C1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239" y="55164"/>
            <a:ext cx="1082042" cy="1082042"/>
          </a:xfrm>
          <a:prstGeom prst="rect">
            <a:avLst/>
          </a:prstGeom>
        </p:spPr>
      </p:pic>
      <p:pic>
        <p:nvPicPr>
          <p:cNvPr id="24" name="Picture 23" descr="Elephant, African Bush Elephant">
            <a:extLst>
              <a:ext uri="{FF2B5EF4-FFF2-40B4-BE49-F238E27FC236}">
                <a16:creationId xmlns:a16="http://schemas.microsoft.com/office/drawing/2014/main" id="{ADE993E0-185A-47D5-962B-A99B0854329E}"/>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3747478" y="2323300"/>
            <a:ext cx="1692029" cy="1167373"/>
          </a:xfrm>
          <a:prstGeom prst="rect">
            <a:avLst/>
          </a:prstGeom>
          <a:noFill/>
          <a:ln>
            <a:noFill/>
          </a:ln>
        </p:spPr>
      </p:pic>
      <p:sp>
        <p:nvSpPr>
          <p:cNvPr id="2" name="TextBox 1">
            <a:extLst>
              <a:ext uri="{FF2B5EF4-FFF2-40B4-BE49-F238E27FC236}">
                <a16:creationId xmlns:a16="http://schemas.microsoft.com/office/drawing/2014/main" id="{DD4DD17D-D870-49E0-9510-579CBB832FAA}"/>
              </a:ext>
            </a:extLst>
          </p:cNvPr>
          <p:cNvSpPr txBox="1"/>
          <p:nvPr/>
        </p:nvSpPr>
        <p:spPr>
          <a:xfrm>
            <a:off x="983296" y="2560565"/>
            <a:ext cx="2447658" cy="3416320"/>
          </a:xfrm>
          <a:prstGeom prst="rect">
            <a:avLst/>
          </a:prstGeom>
          <a:noFill/>
        </p:spPr>
        <p:txBody>
          <a:bodyPr wrap="square" rtlCol="0">
            <a:spAutoFit/>
          </a:bodyPr>
          <a:lstStyle/>
          <a:p>
            <a:pPr>
              <a:lnSpc>
                <a:spcPct val="110000"/>
              </a:lnSpc>
            </a:pPr>
            <a:r>
              <a:rPr lang="en-GB" u="sng" dirty="0">
                <a:hlinkClick r:id="rId6"/>
              </a:rPr>
              <a:t>https://www.bbc.co.uk/programmes/p006999s</a:t>
            </a:r>
            <a:endParaRPr lang="en-GB" u="sng" dirty="0"/>
          </a:p>
          <a:p>
            <a:pPr>
              <a:lnSpc>
                <a:spcPct val="110000"/>
              </a:lnSpc>
            </a:pPr>
            <a:endParaRPr lang="en-GB" u="sng" dirty="0"/>
          </a:p>
          <a:p>
            <a:pPr>
              <a:lnSpc>
                <a:spcPct val="110000"/>
              </a:lnSpc>
            </a:pPr>
            <a:endParaRPr lang="en-GB" u="sng" dirty="0">
              <a:hlinkClick r:id="rId7"/>
            </a:endParaRPr>
          </a:p>
          <a:p>
            <a:pPr>
              <a:lnSpc>
                <a:spcPct val="110000"/>
              </a:lnSpc>
            </a:pPr>
            <a:r>
              <a:rPr lang="en-GB" u="sng" dirty="0">
                <a:hlinkClick r:id="rId7"/>
              </a:rPr>
              <a:t>https://www.bbc.co.uk/programmes/p00lxvrk</a:t>
            </a:r>
            <a:endParaRPr lang="en-GB" u="sng" dirty="0"/>
          </a:p>
          <a:p>
            <a:pPr>
              <a:lnSpc>
                <a:spcPct val="110000"/>
              </a:lnSpc>
            </a:pPr>
            <a:endParaRPr lang="en-GB" u="sng" dirty="0"/>
          </a:p>
          <a:p>
            <a:pPr>
              <a:lnSpc>
                <a:spcPct val="110000"/>
              </a:lnSpc>
            </a:pPr>
            <a:endParaRPr lang="en-GB" u="sng" dirty="0"/>
          </a:p>
          <a:p>
            <a:pPr>
              <a:lnSpc>
                <a:spcPct val="110000"/>
              </a:lnSpc>
            </a:pPr>
            <a:r>
              <a:rPr lang="en-GB" u="sng" dirty="0">
                <a:hlinkClick r:id="rId8"/>
              </a:rPr>
              <a:t>https://www.bbc.co.uk/programmes/p00crfc4</a:t>
            </a:r>
            <a:endParaRPr lang="en-GB" dirty="0"/>
          </a:p>
          <a:p>
            <a:endParaRPr lang="en-GB" dirty="0"/>
          </a:p>
        </p:txBody>
      </p:sp>
      <p:pic>
        <p:nvPicPr>
          <p:cNvPr id="27" name="Picture 26" descr="Fourmie, Macro, Insects, Nature, Plants">
            <a:extLst>
              <a:ext uri="{FF2B5EF4-FFF2-40B4-BE49-F238E27FC236}">
                <a16:creationId xmlns:a16="http://schemas.microsoft.com/office/drawing/2014/main" id="{AEC9F22C-35D5-40C7-A3F2-312EE9442277}"/>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3747478" y="3579720"/>
            <a:ext cx="1692029" cy="1167374"/>
          </a:xfrm>
          <a:prstGeom prst="rect">
            <a:avLst/>
          </a:prstGeom>
          <a:noFill/>
          <a:ln>
            <a:noFill/>
          </a:ln>
        </p:spPr>
      </p:pic>
      <p:pic>
        <p:nvPicPr>
          <p:cNvPr id="28" name="Picture 27" descr="Mistletoe, Tree, Green, Winter, Parasite">
            <a:extLst>
              <a:ext uri="{FF2B5EF4-FFF2-40B4-BE49-F238E27FC236}">
                <a16:creationId xmlns:a16="http://schemas.microsoft.com/office/drawing/2014/main" id="{DD3ED98C-9F88-4992-A06B-05D15E00390A}"/>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3747478" y="4836141"/>
            <a:ext cx="1692029" cy="1223032"/>
          </a:xfrm>
          <a:prstGeom prst="rect">
            <a:avLst/>
          </a:prstGeom>
          <a:noFill/>
          <a:ln>
            <a:noFill/>
          </a:ln>
        </p:spPr>
      </p:pic>
      <p:sp>
        <p:nvSpPr>
          <p:cNvPr id="29" name="TextBox 28">
            <a:extLst>
              <a:ext uri="{FF2B5EF4-FFF2-40B4-BE49-F238E27FC236}">
                <a16:creationId xmlns:a16="http://schemas.microsoft.com/office/drawing/2014/main" id="{7CB5DB50-DB0A-453C-9230-1ED054289BE2}"/>
              </a:ext>
            </a:extLst>
          </p:cNvPr>
          <p:cNvSpPr txBox="1"/>
          <p:nvPr/>
        </p:nvSpPr>
        <p:spPr>
          <a:xfrm>
            <a:off x="162727" y="6429352"/>
            <a:ext cx="470154" cy="369332"/>
          </a:xfrm>
          <a:prstGeom prst="rect">
            <a:avLst/>
          </a:prstGeom>
          <a:noFill/>
        </p:spPr>
        <p:txBody>
          <a:bodyPr wrap="square" rtlCol="0">
            <a:spAutoFit/>
          </a:bodyPr>
          <a:lstStyle/>
          <a:p>
            <a:fld id="{8674C288-474A-4FDA-A73D-9BBC9F6123B0}" type="slidenum">
              <a:rPr lang="en-GB" smtClean="0">
                <a:solidFill>
                  <a:schemeClr val="bg1"/>
                </a:solidFill>
              </a:rPr>
              <a:t>9</a:t>
            </a:fld>
            <a:endParaRPr lang="en-GB" dirty="0">
              <a:solidFill>
                <a:schemeClr val="bg1"/>
              </a:solidFill>
            </a:endParaRPr>
          </a:p>
        </p:txBody>
      </p:sp>
    </p:spTree>
    <p:extLst>
      <p:ext uri="{BB962C8B-B14F-4D97-AF65-F5344CB8AC3E}">
        <p14:creationId xmlns:p14="http://schemas.microsoft.com/office/powerpoint/2010/main" val="28686550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6A16988A4411D43993AF1AD54B21A42" ma:contentTypeVersion="18" ma:contentTypeDescription="Create a new document." ma:contentTypeScope="" ma:versionID="7d3cd43ba70f36fa3c37690c706d8f06">
  <xsd:schema xmlns:xsd="http://www.w3.org/2001/XMLSchema" xmlns:xs="http://www.w3.org/2001/XMLSchema" xmlns:p="http://schemas.microsoft.com/office/2006/metadata/properties" xmlns:ns2="595e4c87-8aad-4424-8d13-4e1a0ac8f772" xmlns:ns3="a06a9706-ad8f-4101-9ff4-bb1986540cca" targetNamespace="http://schemas.microsoft.com/office/2006/metadata/properties" ma:root="true" ma:fieldsID="98fd641a8cfad8eba1586fc43b07f76d" ns2:_="" ns3:_="">
    <xsd:import namespace="595e4c87-8aad-4424-8d13-4e1a0ac8f772"/>
    <xsd:import namespace="a06a9706-ad8f-4101-9ff4-bb1986540cc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5e4c87-8aad-4424-8d13-4e1a0ac8f7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b860b5a-276f-4e20-a60a-049ecf2d2c4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06a9706-ad8f-4101-9ff4-bb1986540cc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c8a0f90-a25b-428a-ba85-bf7ee30a594a}" ma:internalName="TaxCatchAll" ma:showField="CatchAllData" ma:web="a06a9706-ad8f-4101-9ff4-bb1986540cc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95e4c87-8aad-4424-8d13-4e1a0ac8f772">
      <Terms xmlns="http://schemas.microsoft.com/office/infopath/2007/PartnerControls"/>
    </lcf76f155ced4ddcb4097134ff3c332f>
    <TaxCatchAll xmlns="a06a9706-ad8f-4101-9ff4-bb1986540cca" xsi:nil="true"/>
  </documentManagement>
</p:properties>
</file>

<file path=customXml/itemProps1.xml><?xml version="1.0" encoding="utf-8"?>
<ds:datastoreItem xmlns:ds="http://schemas.openxmlformats.org/officeDocument/2006/customXml" ds:itemID="{CAE97B64-45E2-443B-B583-1E31A8C59F68}">
  <ds:schemaRefs>
    <ds:schemaRef ds:uri="http://schemas.microsoft.com/sharepoint/v3/contenttype/forms"/>
  </ds:schemaRefs>
</ds:datastoreItem>
</file>

<file path=customXml/itemProps2.xml><?xml version="1.0" encoding="utf-8"?>
<ds:datastoreItem xmlns:ds="http://schemas.openxmlformats.org/officeDocument/2006/customXml" ds:itemID="{15A8943B-B9E0-428A-B1BF-C21103A0E99F}"/>
</file>

<file path=customXml/itemProps3.xml><?xml version="1.0" encoding="utf-8"?>
<ds:datastoreItem xmlns:ds="http://schemas.openxmlformats.org/officeDocument/2006/customXml" ds:itemID="{89562C40-ACB1-464D-9655-61DD85FFCCBE}">
  <ds:schemaRefs>
    <ds:schemaRef ds:uri="0ff8adc4-58f0-4cfe-ad48-79a46b32a9f8"/>
    <ds:schemaRef ds:uri="http://schemas.openxmlformats.org/package/2006/metadata/core-properties"/>
    <ds:schemaRef ds:uri="http://www.w3.org/XML/1998/namespace"/>
    <ds:schemaRef ds:uri="89114d93-40b0-4de1-aa32-14ecbdb0e84d"/>
    <ds:schemaRef ds:uri="http://schemas.microsoft.com/office/2006/metadata/properties"/>
    <ds:schemaRef ds:uri="http://purl.org/dc/elements/1.1/"/>
    <ds:schemaRef ds:uri="http://purl.org/dc/terms/"/>
    <ds:schemaRef ds:uri="http://schemas.microsoft.com/office/2006/documentManagement/types"/>
    <ds:schemaRef ds:uri="http://purl.org/dc/dcmityp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6644</TotalTime>
  <Words>1358</Words>
  <Application>Microsoft Office PowerPoint</Application>
  <PresentationFormat>Widescreen</PresentationFormat>
  <Paragraphs>163</Paragraphs>
  <Slides>11</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Lato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Lucy Wood</dc:creator>
  <cp:lastModifiedBy>Alistair Strayton</cp:lastModifiedBy>
  <cp:revision>5</cp:revision>
  <cp:lastPrinted>2020-04-23T14:27:49Z</cp:lastPrinted>
  <dcterms:created xsi:type="dcterms:W3CDTF">2020-03-28T09:27:35Z</dcterms:created>
  <dcterms:modified xsi:type="dcterms:W3CDTF">2020-04-27T15:58:35Z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0x010100ECDF125A2BE7EC4BBA5D53924D00436D</vt:lpwstr>
  </property>
</Properties>
</file>