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sldIdLst>
    <p:sldId id="263" r:id="rId5"/>
    <p:sldId id="257" r:id="rId6"/>
    <p:sldId id="265" r:id="rId7"/>
    <p:sldId id="258" r:id="rId8"/>
    <p:sldId id="260" r:id="rId9"/>
    <p:sldId id="259" r:id="rId10"/>
    <p:sldId id="266" r:id="rId11"/>
    <p:sldId id="264" r:id="rId12"/>
    <p:sldId id="270" r:id="rId13"/>
  </p:sldIdLst>
  <p:sldSz cx="12192000" cy="6858000"/>
  <p:notesSz cx="6865938" cy="9998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ood, Lucy" initials="WL" lastIdx="1" clrIdx="0">
    <p:extLst>
      <p:ext uri="{19B8F6BF-5375-455C-9EA6-DF929625EA0E}">
        <p15:presenceInfo xmlns:p15="http://schemas.microsoft.com/office/powerpoint/2012/main" userId="Wood, Lucy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5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D9BFB6-7BFE-487F-ADD3-E6EE632DCAE3}" v="31" dt="2020-04-28T15:33:31.90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3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315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5240" cy="501640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9109" y="0"/>
            <a:ext cx="2975240" cy="501640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r">
              <a:defRPr sz="1300"/>
            </a:lvl1pPr>
          </a:lstStyle>
          <a:p>
            <a:fld id="{41D06ED0-1F26-454B-B67A-67A563A84476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49363"/>
            <a:ext cx="5997575" cy="3375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59" tIns="48180" rIns="96359" bIns="4818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6594" y="4811574"/>
            <a:ext cx="5492750" cy="3936742"/>
          </a:xfrm>
          <a:prstGeom prst="rect">
            <a:avLst/>
          </a:prstGeom>
        </p:spPr>
        <p:txBody>
          <a:bodyPr vert="horz" lIns="96359" tIns="48180" rIns="96359" bIns="4818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96437"/>
            <a:ext cx="2975240" cy="501639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9109" y="9496437"/>
            <a:ext cx="2975240" cy="501639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r">
              <a:defRPr sz="1300"/>
            </a:lvl1pPr>
          </a:lstStyle>
          <a:p>
            <a:fld id="{9E7AF5D8-1F05-48ED-8E4A-12DF23A77C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6156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7AF5D8-1F05-48ED-8E4A-12DF23A77C8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54408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7AF5D8-1F05-48ED-8E4A-12DF23A77C8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86824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7AF5D8-1F05-48ED-8E4A-12DF23A77C8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36326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7AF5D8-1F05-48ED-8E4A-12DF23A77C83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8743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7AF5D8-1F05-48ED-8E4A-12DF23A77C83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13762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7AF5D8-1F05-48ED-8E4A-12DF23A77C83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9009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7AF5D8-1F05-48ED-8E4A-12DF23A77C83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022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7AF5D8-1F05-48ED-8E4A-12DF23A77C83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444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97444-58CA-428B-98AD-227E882B51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7FB410-21BB-4711-A41C-CFC183458F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EA0506-BFD3-40B0-A201-5065B24AE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BFF89-3D73-4E9B-BE1E-45C87218D723}" type="datetime1">
              <a:rPr lang="en-GB" smtClean="0"/>
              <a:t>29/04/2020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FAA743-A7FC-4E80-AC63-433C40166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933622-3F99-4BA3-A8A4-8CE5512C2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8E5E1-2CB7-4E78-9DCC-07AB188665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3894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7DC0B-90F0-40DA-BF4A-1EE3344C7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006052-49EC-4B26-81E2-D2F5C899F1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F41AF0-6649-406B-A588-44F867CB3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756BC-C05B-4CD0-AADB-EE74B56E2E70}" type="datetime1">
              <a:rPr lang="en-GB" smtClean="0"/>
              <a:t>29/04/2020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185DB2-E2C0-4EB4-AEE3-A13B535A1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F27997-F0C8-45FC-97ED-B922F9BAC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8E5E1-2CB7-4E78-9DCC-07AB188665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7727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00BB8A2-54FB-4AC4-A496-D892590803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D610B1-D4A2-49B6-AC30-EA357F9BF1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EFDD9E-20D5-4DD9-86E0-16EF61416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753B6-3CC2-477A-99E3-207C3D83100F}" type="datetime1">
              <a:rPr lang="en-GB" smtClean="0"/>
              <a:t>29/04/2020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9559BE-CD51-4700-B1B6-58A86EE5B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4EAE30-46E0-47FE-98F5-DCC62A241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8E5E1-2CB7-4E78-9DCC-07AB188665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7398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D870E-81AE-4784-B253-D00D0C0EC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9A28E4-CFE3-4FFB-AD74-EC0B01A666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E805AC-6E88-4E1D-84EB-3088DA778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C1A46-AC9E-4BF9-8906-BC445D17B1B2}" type="datetime1">
              <a:rPr lang="en-GB" smtClean="0"/>
              <a:t>29/04/2020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15CFAC-2981-4624-A8DE-57A2D041B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4EE4AF-E334-44CB-9B9F-E79351CFD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8E5E1-2CB7-4E78-9DCC-07AB188665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3482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70DC7-5601-4323-A10D-588D254E8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F05F0C-96A1-4C73-B74B-68A0EC2A2F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398F3B-AFD0-48F5-9C17-46C277A61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53E22-76FF-4D99-A07F-FBBF05ECEFBF}" type="datetime1">
              <a:rPr lang="en-GB" smtClean="0"/>
              <a:t>29/04/2020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9375A5-8B34-4C2B-856B-3CFEB3A1B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4800B6-722F-4EE0-80D4-2CCFBB3D1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8E5E1-2CB7-4E78-9DCC-07AB188665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188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7CDDD6-4F9B-4341-A079-A473E8917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41AF4-CBC8-48EA-86F0-96AFEB2592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545709-27F0-4157-8399-B3593F72BA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F0CCB5-AF64-49CC-8F67-BA2176A38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8538A-9AD3-4562-925B-5BA8E1AA4279}" type="datetime1">
              <a:rPr lang="en-GB" smtClean="0"/>
              <a:t>29/04/2020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32F678-22B9-4FD5-A197-613C4CE9E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D36F21-E5AB-4488-BCF1-6A1281B21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8E5E1-2CB7-4E78-9DCC-07AB188665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169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75EBAA-3190-4245-B37E-3DAEB46A7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E1C23B-440B-4FB0-97D0-43709842A3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75A205-5C1D-4642-B209-C659936628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F3485F-8462-47B4-BB9A-B3F920F1EA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2987CA-2F33-412D-9340-F633B74029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5A232FB-D739-4DFC-8203-760080828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81575-FC21-4F72-9495-344C5D510227}" type="datetime1">
              <a:rPr lang="en-GB" smtClean="0"/>
              <a:t>29/04/2020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B3B8FBB-DF31-48C5-9683-C792C81A7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C845900-2A29-4133-83AA-BFA2D357E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8E5E1-2CB7-4E78-9DCC-07AB188665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769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F39E89-3A24-404C-946F-F43494EA9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78F2A0-688D-4B10-9E72-75FB76E5CF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51E68-C151-435A-8222-B9BB1983971F}" type="datetime1">
              <a:rPr lang="en-GB" smtClean="0"/>
              <a:t>29/04/2020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B98D39-A7CB-40EC-99AC-F1324743E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26C117-ECF8-4BDE-8CC7-67F6A1036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8E5E1-2CB7-4E78-9DCC-07AB188665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6928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D2F8F1A-6632-4ABC-A61D-3BE1B3128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1EFFC-3947-4643-9571-C2489B0870C8}" type="datetime1">
              <a:rPr lang="en-GB" smtClean="0"/>
              <a:t>29/04/2020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F8E694-2B38-4796-9FD2-13C7DAF70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6D8A79-9033-422B-B9BB-F20BC7E11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8E5E1-2CB7-4E78-9DCC-07AB188665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4552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69243-003E-47B1-AD28-C56A4E49D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8E5A77-550E-49D8-8474-689AC13D46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16DE0A-935F-4B30-B821-68478F09EC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B3F4C1-283B-45BB-9447-FB75EEB6A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9DB68-5464-4523-A98B-CD2C608C43DC}" type="datetime1">
              <a:rPr lang="en-GB" smtClean="0"/>
              <a:t>29/04/2020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B19CDB-0338-4E6F-9A81-A5B19CCA0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802D56-D0C8-4321-9F79-72B1C77C6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8E5E1-2CB7-4E78-9DCC-07AB188665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357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CBAC76-CD2C-483F-9CC7-EEF6F9BDF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7DC319-AB35-4701-9C71-DB1649A262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151A90-712A-49C8-89D7-82AF293B0C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C53047-E8E1-48B2-B254-778FF3596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A0A09-9D51-442A-B7A6-706333BF911A}" type="datetime1">
              <a:rPr lang="en-GB" smtClean="0"/>
              <a:t>29/04/2020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15E357-C5AA-4421-A821-6DFBCB38E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0DD2B9-6535-407F-A1E8-A0BD7E4A4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8E5E1-2CB7-4E78-9DCC-07AB188665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4611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1B4564F-4FD9-4507-BD69-91924AE64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E140F4-3B65-46B0-B87E-C7D52E6EB6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9AA53A-0EB5-44D4-8A53-07091BAA71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D25C36-F3BD-434E-AA9E-4419F7793A4E}" type="datetime1">
              <a:rPr lang="en-GB" smtClean="0"/>
              <a:t>29/04/2020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2D27F9-EA9B-4195-AAB7-07CD07BF22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9D8AED-EDA7-4635-BAF1-60886372A6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78E5E1-2CB7-4E78-9DCC-07AB188665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4951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hyperlink" Target="https://www.bbc.co.uk/bitesize/clips/zp62tfr" TargetMode="External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11" Type="http://schemas.openxmlformats.org/officeDocument/2006/relationships/image" Target="../media/image10.jpeg"/><Relationship Id="rId5" Type="http://schemas.openxmlformats.org/officeDocument/2006/relationships/hyperlink" Target="https://www.bbc.co.uk/bitesize/topics/zgssgk7/articles/z9xb39q" TargetMode="External"/><Relationship Id="rId10" Type="http://schemas.openxmlformats.org/officeDocument/2006/relationships/image" Target="../media/image9.jpeg"/><Relationship Id="rId4" Type="http://schemas.openxmlformats.org/officeDocument/2006/relationships/hyperlink" Target="https://www.bbc.co.uk/bitesize/clips/zdfpyrd" TargetMode="External"/><Relationship Id="rId9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hyperlink" Target="https://www.bbc.co.uk/teach/class-clips-video/science-ks2--ks3-the-life-cycles-of-different-organisms/zvh8qp3" TargetMode="External"/><Relationship Id="rId7" Type="http://schemas.openxmlformats.org/officeDocument/2006/relationships/image" Target="../media/image14.jpeg"/><Relationship Id="rId12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eg"/><Relationship Id="rId11" Type="http://schemas.openxmlformats.org/officeDocument/2006/relationships/hyperlink" Target="https://www.dkfindout.com/uk/animals-and-nature/insects/butterfly-life-cycle/" TargetMode="External"/><Relationship Id="rId5" Type="http://schemas.openxmlformats.org/officeDocument/2006/relationships/image" Target="../media/image6.png"/><Relationship Id="rId10" Type="http://schemas.openxmlformats.org/officeDocument/2006/relationships/hyperlink" Target="https://www.dkfindout.com/uk/animals-and-nature/amphibians/life-cycle-frog/" TargetMode="External"/><Relationship Id="rId4" Type="http://schemas.openxmlformats.org/officeDocument/2006/relationships/image" Target="../media/image3.png"/><Relationship Id="rId9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dkfindout.com/uk/animals-and-nature/insects/butterfly-life-cycle/" TargetMode="External"/><Relationship Id="rId3" Type="http://schemas.openxmlformats.org/officeDocument/2006/relationships/hyperlink" Target="https://www.barnowltrust.org.uk/barn-owl-facts/" TargetMode="External"/><Relationship Id="rId7" Type="http://schemas.openxmlformats.org/officeDocument/2006/relationships/hyperlink" Target="https://www.bumblebeeconservation.org/lifecycle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dkfindout.com/uk/animals-and-nature/amphibians/life-cycle-frog/" TargetMode="External"/><Relationship Id="rId5" Type="http://schemas.openxmlformats.org/officeDocument/2006/relationships/hyperlink" Target="https://www.animalspot.net/newt" TargetMode="External"/><Relationship Id="rId10" Type="http://schemas.openxmlformats.org/officeDocument/2006/relationships/image" Target="../media/image6.png"/><Relationship Id="rId4" Type="http://schemas.openxmlformats.org/officeDocument/2006/relationships/hyperlink" Target="https://www.rspb.org.uk/birds-and-wildlife/wildlife-guides/bird-a-z/house-sparrow/" TargetMode="External"/><Relationship Id="rId9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Content Placeholder 21" descr="Mother and baby zebra">
            <a:extLst>
              <a:ext uri="{FF2B5EF4-FFF2-40B4-BE49-F238E27FC236}">
                <a16:creationId xmlns:a16="http://schemas.microsoft.com/office/drawing/2014/main" id="{7CEEB49D-698B-4C1C-A5DA-04047682DBB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3252957" y="440131"/>
            <a:ext cx="8928753" cy="5951049"/>
          </a:xfrm>
        </p:spPr>
      </p:pic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CF6FC01-7A4C-42A0-A671-9933A7CC75A2}"/>
              </a:ext>
            </a:extLst>
          </p:cNvPr>
          <p:cNvSpPr/>
          <p:nvPr/>
        </p:nvSpPr>
        <p:spPr>
          <a:xfrm>
            <a:off x="-19050" y="30500"/>
            <a:ext cx="7219950" cy="6824678"/>
          </a:xfrm>
          <a:custGeom>
            <a:avLst/>
            <a:gdLst>
              <a:gd name="connsiteX0" fmla="*/ 5164852 w 5265336"/>
              <a:gd name="connsiteY0" fmla="*/ 90435 h 7355394"/>
              <a:gd name="connsiteX1" fmla="*/ 2642716 w 5265336"/>
              <a:gd name="connsiteY1" fmla="*/ 7285055 h 7355394"/>
              <a:gd name="connsiteX2" fmla="*/ 0 w 5265336"/>
              <a:gd name="connsiteY2" fmla="*/ 7355394 h 7355394"/>
              <a:gd name="connsiteX3" fmla="*/ 10048 w 5265336"/>
              <a:gd name="connsiteY3" fmla="*/ 20097 h 7355394"/>
              <a:gd name="connsiteX4" fmla="*/ 5265336 w 5265336"/>
              <a:gd name="connsiteY4" fmla="*/ 0 h 7355394"/>
              <a:gd name="connsiteX5" fmla="*/ 5255288 w 5265336"/>
              <a:gd name="connsiteY5" fmla="*/ 0 h 7355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65336" h="7355394">
                <a:moveTo>
                  <a:pt x="5164852" y="90435"/>
                </a:moveTo>
                <a:lnTo>
                  <a:pt x="2642716" y="7285055"/>
                </a:lnTo>
                <a:lnTo>
                  <a:pt x="0" y="7355394"/>
                </a:lnTo>
                <a:cubicBezTo>
                  <a:pt x="3349" y="4910295"/>
                  <a:pt x="6699" y="2465196"/>
                  <a:pt x="10048" y="20097"/>
                </a:cubicBezTo>
                <a:lnTo>
                  <a:pt x="5265336" y="0"/>
                </a:lnTo>
                <a:lnTo>
                  <a:pt x="5255288" y="0"/>
                </a:lnTo>
              </a:path>
            </a:pathLst>
          </a:custGeom>
          <a:solidFill>
            <a:srgbClr val="0D5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8" name="Title 6">
            <a:extLst>
              <a:ext uri="{FF2B5EF4-FFF2-40B4-BE49-F238E27FC236}">
                <a16:creationId xmlns:a16="http://schemas.microsoft.com/office/drawing/2014/main" id="{4E50E18B-F434-4647-9123-D05FAAB53E96}"/>
              </a:ext>
            </a:extLst>
          </p:cNvPr>
          <p:cNvSpPr txBox="1">
            <a:spLocks/>
          </p:cNvSpPr>
          <p:nvPr/>
        </p:nvSpPr>
        <p:spPr>
          <a:xfrm>
            <a:off x="722630" y="641564"/>
            <a:ext cx="5422900" cy="13542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231F20"/>
                </a:solidFill>
                <a:latin typeface="+mj-lt"/>
                <a:ea typeface="+mj-ea"/>
                <a:cs typeface="Lato Heavy"/>
              </a:defRPr>
            </a:lvl1pPr>
          </a:lstStyle>
          <a:p>
            <a:r>
              <a:rPr lang="en-GB" sz="4400" kern="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Living things and their habitats</a:t>
            </a:r>
          </a:p>
        </p:txBody>
      </p:sp>
      <p:sp>
        <p:nvSpPr>
          <p:cNvPr id="9" name="object 4">
            <a:extLst>
              <a:ext uri="{FF2B5EF4-FFF2-40B4-BE49-F238E27FC236}">
                <a16:creationId xmlns:a16="http://schemas.microsoft.com/office/drawing/2014/main" id="{8DA896D1-C048-4C77-9F3B-54911F60C082}"/>
              </a:ext>
            </a:extLst>
          </p:cNvPr>
          <p:cNvSpPr/>
          <p:nvPr/>
        </p:nvSpPr>
        <p:spPr>
          <a:xfrm>
            <a:off x="722630" y="2145506"/>
            <a:ext cx="810260" cy="67314"/>
          </a:xfrm>
          <a:custGeom>
            <a:avLst/>
            <a:gdLst/>
            <a:ahLst/>
            <a:cxnLst/>
            <a:rect l="l" t="t" r="r" b="b"/>
            <a:pathLst>
              <a:path w="810260">
                <a:moveTo>
                  <a:pt x="0" y="0"/>
                </a:moveTo>
                <a:lnTo>
                  <a:pt x="810006" y="0"/>
                </a:lnTo>
              </a:path>
            </a:pathLst>
          </a:custGeom>
          <a:ln w="7620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dirty="0">
              <a:latin typeface="Calibri" panose="020F0502020204030204" pitchFamily="34" charset="0"/>
            </a:endParaRP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E9D86310-5FDD-4454-92F2-FCB9396B3B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3300" y="7251692"/>
            <a:ext cx="1981200" cy="28916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571E163-626D-475E-A518-59C3025AF857}"/>
              </a:ext>
            </a:extLst>
          </p:cNvPr>
          <p:cNvSpPr/>
          <p:nvPr/>
        </p:nvSpPr>
        <p:spPr>
          <a:xfrm>
            <a:off x="0" y="6394002"/>
            <a:ext cx="12192000" cy="463998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6" name="Picture 15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9FD0E528-065B-4B07-8252-55F07F81D4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399" y="6466169"/>
            <a:ext cx="1985819" cy="29569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8C883CF-17F6-4C7B-A00B-B3E4BA853FC3}"/>
              </a:ext>
            </a:extLst>
          </p:cNvPr>
          <p:cNvSpPr/>
          <p:nvPr/>
        </p:nvSpPr>
        <p:spPr>
          <a:xfrm>
            <a:off x="0" y="2823"/>
            <a:ext cx="12192000" cy="463998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Title 6">
            <a:extLst>
              <a:ext uri="{FF2B5EF4-FFF2-40B4-BE49-F238E27FC236}">
                <a16:creationId xmlns:a16="http://schemas.microsoft.com/office/drawing/2014/main" id="{B370D3A3-4B18-46A8-9623-BCE4A8D48555}"/>
              </a:ext>
            </a:extLst>
          </p:cNvPr>
          <p:cNvSpPr txBox="1">
            <a:spLocks/>
          </p:cNvSpPr>
          <p:nvPr/>
        </p:nvSpPr>
        <p:spPr>
          <a:xfrm>
            <a:off x="717550" y="2362546"/>
            <a:ext cx="5422900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231F20"/>
                </a:solidFill>
                <a:latin typeface="+mj-lt"/>
                <a:ea typeface="+mj-ea"/>
                <a:cs typeface="Lato Heavy"/>
              </a:defRPr>
            </a:lvl1pPr>
          </a:lstStyle>
          <a:p>
            <a:r>
              <a:rPr lang="en-GB" sz="2400" i="1" kern="0" dirty="0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Comparing the life cycle of a range of animals</a:t>
            </a:r>
          </a:p>
        </p:txBody>
      </p:sp>
      <p:sp>
        <p:nvSpPr>
          <p:cNvPr id="20" name="Title 6">
            <a:extLst>
              <a:ext uri="{FF2B5EF4-FFF2-40B4-BE49-F238E27FC236}">
                <a16:creationId xmlns:a16="http://schemas.microsoft.com/office/drawing/2014/main" id="{84AD8CF2-1F27-4141-A103-04168FC7AC96}"/>
              </a:ext>
            </a:extLst>
          </p:cNvPr>
          <p:cNvSpPr txBox="1">
            <a:spLocks/>
          </p:cNvSpPr>
          <p:nvPr/>
        </p:nvSpPr>
        <p:spPr>
          <a:xfrm>
            <a:off x="717550" y="5439710"/>
            <a:ext cx="5422900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231F20"/>
                </a:solidFill>
                <a:latin typeface="+mj-lt"/>
                <a:ea typeface="+mj-ea"/>
                <a:cs typeface="Lato Heavy"/>
              </a:defRPr>
            </a:lvl1pPr>
          </a:lstStyle>
          <a:p>
            <a:r>
              <a:rPr lang="en-GB" sz="2400" i="1" kern="0" dirty="0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Year 5  </a:t>
            </a:r>
            <a:br>
              <a:rPr lang="en-GB" sz="2400" i="1" kern="0" dirty="0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</a:br>
            <a:r>
              <a:rPr lang="en-GB" sz="2400" i="1" kern="0" dirty="0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Age 9-10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8CB53FB-648D-4E9F-BF0E-AD68265C8A6C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85000"/>
          </a:blip>
          <a:stretch>
            <a:fillRect/>
          </a:stretch>
        </p:blipFill>
        <p:spPr>
          <a:xfrm>
            <a:off x="8489659" y="641564"/>
            <a:ext cx="3481431" cy="565630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D7C7D8B-3E2D-40BF-8D11-7997DD81E41F}"/>
              </a:ext>
            </a:extLst>
          </p:cNvPr>
          <p:cNvSpPr txBox="1"/>
          <p:nvPr/>
        </p:nvSpPr>
        <p:spPr>
          <a:xfrm>
            <a:off x="8607105" y="492289"/>
            <a:ext cx="329948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600" b="1" dirty="0">
              <a:solidFill>
                <a:schemeClr val="bg1"/>
              </a:solidFill>
            </a:endParaRPr>
          </a:p>
          <a:p>
            <a:r>
              <a:rPr lang="en-GB" sz="1600" b="1" dirty="0">
                <a:solidFill>
                  <a:schemeClr val="bg1"/>
                </a:solidFill>
              </a:rPr>
              <a:t>For parents</a:t>
            </a:r>
          </a:p>
          <a:p>
            <a:r>
              <a:rPr lang="en-GB" sz="1600" i="1" dirty="0">
                <a:solidFill>
                  <a:schemeClr val="bg1"/>
                </a:solidFill>
              </a:rPr>
              <a:t>Thank you for supporting your child’s learning in science.</a:t>
            </a:r>
          </a:p>
          <a:p>
            <a:r>
              <a:rPr lang="en-GB" sz="1600" b="1" i="1" dirty="0">
                <a:solidFill>
                  <a:schemeClr val="bg1"/>
                </a:solidFill>
              </a:rPr>
              <a:t>Before the session: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/>
                </a:solidFill>
              </a:rPr>
              <a:t>Please read slide 2 so you know what your child learning and what you need to get ready.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/>
                </a:solidFill>
              </a:rPr>
              <a:t>As an alternative to lined paper, slide 5 may be printed for your child to record on.</a:t>
            </a:r>
          </a:p>
          <a:p>
            <a:pPr fontAlgn="base"/>
            <a:r>
              <a:rPr lang="en-GB" sz="1600" b="1" i="1" dirty="0">
                <a:solidFill>
                  <a:schemeClr val="bg1"/>
                </a:solidFill>
              </a:rPr>
              <a:t>During the session: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/>
                </a:solidFill>
              </a:rPr>
              <a:t>Share the learning intentions on slide 2.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/>
                </a:solidFill>
              </a:rPr>
              <a:t>Support your child with the main activities on slides 3-5, as needed. 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/>
                </a:solidFill>
              </a:rPr>
              <a:t>Slides 6-7 is a further, optional activity.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/>
                </a:solidFill>
              </a:rPr>
              <a:t>Slide 8 has a glossary of key terms.</a:t>
            </a:r>
          </a:p>
          <a:p>
            <a:pPr fontAlgn="base"/>
            <a:r>
              <a:rPr lang="en-GB" sz="1600" b="1" i="1" dirty="0">
                <a:solidFill>
                  <a:schemeClr val="bg1"/>
                </a:solidFill>
              </a:rPr>
              <a:t>Reviewing with your child: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/>
                </a:solidFill>
              </a:rPr>
              <a:t>Slide 9 gives an idea of what your child may produce.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399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841FB7-C98C-4289-87E2-73C60BF395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44141"/>
            <a:ext cx="5181600" cy="259961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1600" dirty="0"/>
              <a:t>Key Learning</a:t>
            </a:r>
          </a:p>
          <a:p>
            <a:pPr>
              <a:lnSpc>
                <a:spcPct val="100000"/>
              </a:lnSpc>
            </a:pPr>
            <a:r>
              <a:rPr lang="en-GB" sz="1600" dirty="0"/>
              <a:t>As part of their </a:t>
            </a:r>
            <a:r>
              <a:rPr lang="en-GB" sz="1600" b="1" dirty="0"/>
              <a:t>life cycle</a:t>
            </a:r>
            <a:r>
              <a:rPr lang="en-GB" sz="1600" dirty="0"/>
              <a:t>, plants and animals reproduce.</a:t>
            </a:r>
          </a:p>
          <a:p>
            <a:pPr>
              <a:lnSpc>
                <a:spcPct val="100000"/>
              </a:lnSpc>
            </a:pPr>
            <a:r>
              <a:rPr lang="en-GB" sz="1600" dirty="0"/>
              <a:t>Most animals reproduce sexually. This involves two parents where the </a:t>
            </a:r>
            <a:r>
              <a:rPr lang="en-GB" sz="1600" b="1" dirty="0"/>
              <a:t>sperm</a:t>
            </a:r>
            <a:r>
              <a:rPr lang="en-GB" sz="1600" dirty="0"/>
              <a:t> from the male </a:t>
            </a:r>
            <a:r>
              <a:rPr lang="en-GB" sz="1600" b="1" dirty="0"/>
              <a:t>fertilises</a:t>
            </a:r>
            <a:r>
              <a:rPr lang="en-GB" sz="1600" dirty="0"/>
              <a:t> the female </a:t>
            </a:r>
            <a:r>
              <a:rPr lang="en-GB" sz="1600" b="1" dirty="0"/>
              <a:t>egg</a:t>
            </a:r>
            <a:r>
              <a:rPr lang="en-GB" sz="1600" dirty="0"/>
              <a:t>.</a:t>
            </a:r>
          </a:p>
          <a:p>
            <a:pPr>
              <a:lnSpc>
                <a:spcPct val="100000"/>
              </a:lnSpc>
            </a:pPr>
            <a:r>
              <a:rPr lang="en-GB" sz="1600" dirty="0"/>
              <a:t>Some young undergo a further change before becoming adults (e.g. caterpillars to butterflies). This is called a </a:t>
            </a:r>
            <a:r>
              <a:rPr lang="en-GB" sz="1600" b="1" dirty="0"/>
              <a:t>metamorphosis</a:t>
            </a:r>
            <a:r>
              <a:rPr lang="en-GB" sz="1600" dirty="0"/>
              <a:t>.</a:t>
            </a:r>
          </a:p>
          <a:p>
            <a:endParaRPr lang="en-GB" sz="18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85DACEB-595C-438F-A77A-E53F98A2A227}"/>
              </a:ext>
            </a:extLst>
          </p:cNvPr>
          <p:cNvSpPr txBox="1">
            <a:spLocks/>
          </p:cNvSpPr>
          <p:nvPr/>
        </p:nvSpPr>
        <p:spPr>
          <a:xfrm>
            <a:off x="6172202" y="1644140"/>
            <a:ext cx="5181600" cy="45328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dirty="0">
                <a:solidFill>
                  <a:srgbClr val="0070C0"/>
                </a:solidFill>
              </a:rPr>
              <a:t> </a:t>
            </a:r>
            <a:r>
              <a:rPr lang="en-GB" sz="2000" b="1" dirty="0">
                <a:solidFill>
                  <a:srgbClr val="0070C0"/>
                </a:solidFill>
              </a:rPr>
              <a:t>Activities </a:t>
            </a:r>
            <a:r>
              <a:rPr lang="en-GB" sz="2000" dirty="0">
                <a:solidFill>
                  <a:srgbClr val="0070C0"/>
                </a:solidFill>
              </a:rPr>
              <a:t>(pages 3-5): 40 - 50 mins</a:t>
            </a:r>
          </a:p>
          <a:p>
            <a:r>
              <a:rPr lang="en-GB" sz="2000" dirty="0">
                <a:solidFill>
                  <a:srgbClr val="0070C0"/>
                </a:solidFill>
              </a:rPr>
              <a:t>Use lined paper, ruler and pencil.</a:t>
            </a:r>
          </a:p>
          <a:p>
            <a:r>
              <a:rPr lang="en-GB" sz="2000" dirty="0">
                <a:solidFill>
                  <a:srgbClr val="0070C0"/>
                </a:solidFill>
              </a:rPr>
              <a:t>Alternatively, print page 5</a:t>
            </a:r>
            <a:r>
              <a:rPr lang="en-GB" sz="2000" dirty="0">
                <a:solidFill>
                  <a:srgbClr val="FF0000"/>
                </a:solidFill>
              </a:rPr>
              <a:t> </a:t>
            </a:r>
            <a:r>
              <a:rPr lang="en-GB" sz="2000" dirty="0">
                <a:solidFill>
                  <a:srgbClr val="0070C0"/>
                </a:solidFill>
              </a:rPr>
              <a:t>as a worksheet.</a:t>
            </a:r>
          </a:p>
          <a:p>
            <a:pPr marL="0" indent="0">
              <a:buNone/>
            </a:pPr>
            <a:endParaRPr lang="en-GB" sz="20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GB" sz="2000" b="1" dirty="0">
                <a:solidFill>
                  <a:srgbClr val="0070C0"/>
                </a:solidFill>
              </a:rPr>
              <a:t>Find out more… </a:t>
            </a:r>
            <a:r>
              <a:rPr lang="en-GB" sz="2000" dirty="0">
                <a:solidFill>
                  <a:srgbClr val="0070C0"/>
                </a:solidFill>
              </a:rPr>
              <a:t>(page 6-7) </a:t>
            </a:r>
          </a:p>
          <a:p>
            <a:r>
              <a:rPr lang="en-GB" sz="2000" dirty="0">
                <a:solidFill>
                  <a:srgbClr val="0070C0"/>
                </a:solidFill>
              </a:rPr>
              <a:t>Compare the life cycles of more animals.</a:t>
            </a:r>
          </a:p>
          <a:p>
            <a:endParaRPr lang="en-GB" sz="20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4E22C57-FD54-40A0-AEBD-999E75A7D497}"/>
              </a:ext>
            </a:extLst>
          </p:cNvPr>
          <p:cNvSpPr txBox="1">
            <a:spLocks/>
          </p:cNvSpPr>
          <p:nvPr/>
        </p:nvSpPr>
        <p:spPr>
          <a:xfrm>
            <a:off x="838200" y="4460794"/>
            <a:ext cx="5181600" cy="17161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GB" sz="1600" dirty="0"/>
              <a:t>I can… </a:t>
            </a:r>
            <a:endParaRPr lang="en-GB" sz="1600" dirty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</a:pPr>
            <a:r>
              <a:rPr lang="en-GB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use secondary sources to find out about the life cycles of animals.</a:t>
            </a:r>
          </a:p>
          <a:p>
            <a:pPr>
              <a:lnSpc>
                <a:spcPct val="100000"/>
              </a:lnSpc>
            </a:pPr>
            <a:r>
              <a:rPr lang="en-GB" sz="1600" dirty="0"/>
              <a:t>describe some differences between the life cycles of different animals.</a:t>
            </a:r>
          </a:p>
        </p:txBody>
      </p:sp>
      <p:pic>
        <p:nvPicPr>
          <p:cNvPr id="14" name="Picture 13" descr="Notepad, Memo, Pencil, Writing, Note">
            <a:extLst>
              <a:ext uri="{FF2B5EF4-FFF2-40B4-BE49-F238E27FC236}">
                <a16:creationId xmlns:a16="http://schemas.microsoft.com/office/drawing/2014/main" id="{D2F26988-8158-475C-894D-C3AB91357DB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6557" y="2858710"/>
            <a:ext cx="835092" cy="80072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BD9418F-00D6-4FF9-B94B-9975B41823ED}"/>
              </a:ext>
            </a:extLst>
          </p:cNvPr>
          <p:cNvSpPr/>
          <p:nvPr/>
        </p:nvSpPr>
        <p:spPr>
          <a:xfrm>
            <a:off x="0" y="0"/>
            <a:ext cx="12192000" cy="1179375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A7F3739-BE8E-4DEA-B82C-7D9E386EA083}"/>
              </a:ext>
            </a:extLst>
          </p:cNvPr>
          <p:cNvSpPr/>
          <p:nvPr/>
        </p:nvSpPr>
        <p:spPr>
          <a:xfrm>
            <a:off x="0" y="6394002"/>
            <a:ext cx="12192000" cy="463998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3E3D1E-5D9F-4E60-B95D-190BA7EADA15}"/>
              </a:ext>
            </a:extLst>
          </p:cNvPr>
          <p:cNvSpPr txBox="1"/>
          <p:nvPr/>
        </p:nvSpPr>
        <p:spPr>
          <a:xfrm>
            <a:off x="1468072" y="-35644"/>
            <a:ext cx="70886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Livings things and their habitats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90525B5-9B65-4FB3-AF95-6A060BCC4DA9}"/>
              </a:ext>
            </a:extLst>
          </p:cNvPr>
          <p:cNvSpPr txBox="1"/>
          <p:nvPr/>
        </p:nvSpPr>
        <p:spPr>
          <a:xfrm>
            <a:off x="1468072" y="500744"/>
            <a:ext cx="708869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i="1" dirty="0">
                <a:solidFill>
                  <a:schemeClr val="bg1"/>
                </a:solidFill>
                <a:latin typeface="+mj-lt"/>
              </a:rPr>
              <a:t>Comparing the life cycles of a range of animals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34D2724-AEC4-465E-B815-09BCE5D79805}"/>
              </a:ext>
            </a:extLst>
          </p:cNvPr>
          <p:cNvSpPr/>
          <p:nvPr/>
        </p:nvSpPr>
        <p:spPr>
          <a:xfrm>
            <a:off x="838198" y="495283"/>
            <a:ext cx="10515604" cy="538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AE4EE7A-4177-4401-AEAD-C984156A45D8}"/>
              </a:ext>
            </a:extLst>
          </p:cNvPr>
          <p:cNvSpPr/>
          <p:nvPr/>
        </p:nvSpPr>
        <p:spPr>
          <a:xfrm>
            <a:off x="177916" y="37402"/>
            <a:ext cx="1112241" cy="1112241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968CE5E-304A-4A0E-B22D-E5B20205A714}"/>
              </a:ext>
            </a:extLst>
          </p:cNvPr>
          <p:cNvSpPr txBox="1"/>
          <p:nvPr/>
        </p:nvSpPr>
        <p:spPr>
          <a:xfrm>
            <a:off x="343419" y="226066"/>
            <a:ext cx="7812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i="1" dirty="0">
                <a:solidFill>
                  <a:srgbClr val="C00000"/>
                </a:solidFill>
              </a:rPr>
              <a:t>Logo for section to sit inside roundel</a:t>
            </a:r>
          </a:p>
        </p:txBody>
      </p:sp>
      <p:pic>
        <p:nvPicPr>
          <p:cNvPr id="19" name="Picture 18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C3A7CF5B-9313-4B80-B040-4ABFCBA6A0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399" y="6466169"/>
            <a:ext cx="1985819" cy="2956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67F827F-5FAB-4563-8F02-59EA9963AB0B}"/>
              </a:ext>
            </a:extLst>
          </p:cNvPr>
          <p:cNvSpPr txBox="1"/>
          <p:nvPr/>
        </p:nvSpPr>
        <p:spPr>
          <a:xfrm>
            <a:off x="162727" y="6429352"/>
            <a:ext cx="470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8674C288-474A-4FDA-A73D-9BBC9F6123B0}" type="slidenum">
              <a:rPr lang="en-GB" smtClean="0">
                <a:solidFill>
                  <a:schemeClr val="bg1"/>
                </a:solidFill>
              </a:rPr>
              <a:t>2</a:t>
            </a:fld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6" name="Picture 15" descr="A picture containing clock, room, plate&#10;&#10;Description automatically generated">
            <a:extLst>
              <a:ext uri="{FF2B5EF4-FFF2-40B4-BE49-F238E27FC236}">
                <a16:creationId xmlns:a16="http://schemas.microsoft.com/office/drawing/2014/main" id="{0867A287-37D9-41BB-91E8-549DB82AAA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39" y="55164"/>
            <a:ext cx="1082042" cy="1082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615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841FB7-C98C-4289-87E2-73C60BF395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91799"/>
            <a:ext cx="5181600" cy="453282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/>
              <a:t>Watch these two clips:</a:t>
            </a:r>
          </a:p>
          <a:p>
            <a:pPr marL="0" indent="0">
              <a:buNone/>
            </a:pPr>
            <a:r>
              <a:rPr lang="en-GB" sz="2000" dirty="0">
                <a:hlinkClick r:id="rId3"/>
              </a:rPr>
              <a:t>https://www.bbc.co.uk/bitesize/clips/zp62tfr</a:t>
            </a:r>
            <a:endParaRPr lang="en-GB" sz="2000" dirty="0"/>
          </a:p>
          <a:p>
            <a:pPr marL="0" indent="0">
              <a:buNone/>
            </a:pPr>
            <a:r>
              <a:rPr lang="en-GB" sz="2000" dirty="0">
                <a:hlinkClick r:id="rId4"/>
              </a:rPr>
              <a:t>https://www.bbc.co.uk/bitesize/clips/zdfpyrd</a:t>
            </a:r>
            <a:endParaRPr lang="en-GB" sz="2000" dirty="0"/>
          </a:p>
          <a:p>
            <a:r>
              <a:rPr lang="en-GB" sz="2000" dirty="0"/>
              <a:t>Which animals lay eggs?</a:t>
            </a:r>
          </a:p>
          <a:p>
            <a:r>
              <a:rPr lang="en-GB" sz="2000" dirty="0"/>
              <a:t>Which animals give birth to live young?</a:t>
            </a:r>
          </a:p>
          <a:p>
            <a:r>
              <a:rPr lang="en-GB" sz="2000" dirty="0"/>
              <a:t>Think or talk about how some animals start their lives and how they change as they grow.</a:t>
            </a:r>
          </a:p>
          <a:p>
            <a:pPr marL="0" indent="0">
              <a:buNone/>
            </a:pPr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24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C383873-1ACC-4285-9071-305DE9E2508F}"/>
              </a:ext>
            </a:extLst>
          </p:cNvPr>
          <p:cNvSpPr txBox="1">
            <a:spLocks/>
          </p:cNvSpPr>
          <p:nvPr/>
        </p:nvSpPr>
        <p:spPr>
          <a:xfrm>
            <a:off x="6172200" y="1591799"/>
            <a:ext cx="5181600" cy="45328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dirty="0"/>
              <a:t>Most animals reproduce sexually. This involves two parents where the </a:t>
            </a:r>
            <a:r>
              <a:rPr lang="en-GB" sz="2000" b="1" dirty="0"/>
              <a:t>sperm</a:t>
            </a:r>
            <a:r>
              <a:rPr lang="en-GB" sz="2000" dirty="0"/>
              <a:t> from the male </a:t>
            </a:r>
            <a:r>
              <a:rPr lang="en-GB" sz="2000" b="1" dirty="0"/>
              <a:t>fertilises</a:t>
            </a:r>
            <a:r>
              <a:rPr lang="en-GB" sz="2000" dirty="0"/>
              <a:t> the female </a:t>
            </a:r>
            <a:r>
              <a:rPr lang="en-GB" sz="2000" b="1" dirty="0"/>
              <a:t>egg</a:t>
            </a:r>
            <a:r>
              <a:rPr lang="en-GB" sz="2000" dirty="0"/>
              <a:t>. Watch this clip:</a:t>
            </a:r>
          </a:p>
          <a:p>
            <a:pPr marL="0" indent="0">
              <a:buNone/>
            </a:pPr>
            <a:r>
              <a:rPr lang="en-GB" sz="1400" dirty="0">
                <a:hlinkClick r:id="rId5"/>
              </a:rPr>
              <a:t>https://www.bbc.co.uk/bitesize/topics/zgssgk7/articles/z9xb39q</a:t>
            </a:r>
            <a:endParaRPr lang="en-GB" sz="1400" dirty="0"/>
          </a:p>
          <a:p>
            <a:pPr marL="0" indent="0">
              <a:buNone/>
            </a:pPr>
            <a:endParaRPr lang="en-GB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3D1FA60-ED12-4A13-9DA3-FD2EBF8CC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8E5E1-2CB7-4E78-9DCC-07AB18866500}" type="slidenum">
              <a:rPr lang="en-GB" smtClean="0"/>
              <a:t>3</a:t>
            </a:fld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6FDF4C0-C224-46E5-9D67-7672FBFC28EB}"/>
              </a:ext>
            </a:extLst>
          </p:cNvPr>
          <p:cNvSpPr/>
          <p:nvPr/>
        </p:nvSpPr>
        <p:spPr>
          <a:xfrm>
            <a:off x="0" y="0"/>
            <a:ext cx="12192000" cy="1179375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9C498DC-383D-4B5D-90C9-74B254E75BE6}"/>
              </a:ext>
            </a:extLst>
          </p:cNvPr>
          <p:cNvSpPr/>
          <p:nvPr/>
        </p:nvSpPr>
        <p:spPr>
          <a:xfrm>
            <a:off x="0" y="6394002"/>
            <a:ext cx="12192000" cy="463998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72B1460-68BA-41EA-8E04-FE8CEB44D387}"/>
              </a:ext>
            </a:extLst>
          </p:cNvPr>
          <p:cNvSpPr txBox="1"/>
          <p:nvPr/>
        </p:nvSpPr>
        <p:spPr>
          <a:xfrm>
            <a:off x="1468072" y="-35644"/>
            <a:ext cx="70886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Explore, review, think, talk….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DBC067D-E150-42C8-9D17-25B92C153A9D}"/>
              </a:ext>
            </a:extLst>
          </p:cNvPr>
          <p:cNvSpPr txBox="1"/>
          <p:nvPr/>
        </p:nvSpPr>
        <p:spPr>
          <a:xfrm>
            <a:off x="1468072" y="500744"/>
            <a:ext cx="708869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i="1" dirty="0">
                <a:solidFill>
                  <a:schemeClr val="bg1"/>
                </a:solidFill>
                <a:latin typeface="+mj-lt"/>
              </a:rPr>
              <a:t>What do you already know about how animals reproduce?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6CE5610-FD66-484D-ABD1-35E31FB26A29}"/>
              </a:ext>
            </a:extLst>
          </p:cNvPr>
          <p:cNvSpPr txBox="1"/>
          <p:nvPr/>
        </p:nvSpPr>
        <p:spPr>
          <a:xfrm>
            <a:off x="1468072" y="800778"/>
            <a:ext cx="7088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>
                <a:solidFill>
                  <a:schemeClr val="bg1"/>
                </a:solidFill>
                <a:latin typeface="+mj-lt"/>
              </a:rPr>
              <a:t>(5 -10 minutes)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87122AC-BA51-4544-985E-99A5969DA1C3}"/>
              </a:ext>
            </a:extLst>
          </p:cNvPr>
          <p:cNvSpPr/>
          <p:nvPr/>
        </p:nvSpPr>
        <p:spPr>
          <a:xfrm>
            <a:off x="838198" y="495283"/>
            <a:ext cx="10515604" cy="538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67CFBB1-972D-4335-9632-0211EFA7F822}"/>
              </a:ext>
            </a:extLst>
          </p:cNvPr>
          <p:cNvSpPr/>
          <p:nvPr/>
        </p:nvSpPr>
        <p:spPr>
          <a:xfrm>
            <a:off x="177916" y="37402"/>
            <a:ext cx="1112241" cy="1112241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D75F929-0179-4726-B990-35716BACECB4}"/>
              </a:ext>
            </a:extLst>
          </p:cNvPr>
          <p:cNvSpPr txBox="1"/>
          <p:nvPr/>
        </p:nvSpPr>
        <p:spPr>
          <a:xfrm>
            <a:off x="343419" y="226066"/>
            <a:ext cx="7812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i="1" dirty="0">
                <a:solidFill>
                  <a:srgbClr val="C00000"/>
                </a:solidFill>
              </a:rPr>
              <a:t>Logo for section to sit inside roundel</a:t>
            </a:r>
          </a:p>
        </p:txBody>
      </p:sp>
      <p:pic>
        <p:nvPicPr>
          <p:cNvPr id="23" name="Picture 22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A216C370-FCE0-44A3-AB78-64E1D2CB621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399" y="6466169"/>
            <a:ext cx="1985819" cy="295699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97557637-2707-4CF1-B0B2-AFE0B2FC8EAC}"/>
              </a:ext>
            </a:extLst>
          </p:cNvPr>
          <p:cNvSpPr txBox="1"/>
          <p:nvPr/>
        </p:nvSpPr>
        <p:spPr>
          <a:xfrm>
            <a:off x="162727" y="6441335"/>
            <a:ext cx="470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BACC4002-0F26-4D68-B110-598710F50EEB}" type="slidenum">
              <a:rPr lang="en-GB" smtClean="0">
                <a:solidFill>
                  <a:schemeClr val="bg1"/>
                </a:solidFill>
              </a:rPr>
              <a:t>3</a:t>
            </a:fld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25" name="Picture 24" descr="A picture containing clock, room, plate&#10;&#10;Description automatically generated">
            <a:extLst>
              <a:ext uri="{FF2B5EF4-FFF2-40B4-BE49-F238E27FC236}">
                <a16:creationId xmlns:a16="http://schemas.microsoft.com/office/drawing/2014/main" id="{1118D044-C240-4272-A6D1-CFB93D2F6F8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39" y="55164"/>
            <a:ext cx="1082042" cy="1082042"/>
          </a:xfrm>
          <a:prstGeom prst="rect">
            <a:avLst/>
          </a:prstGeom>
        </p:spPr>
      </p:pic>
      <p:pic>
        <p:nvPicPr>
          <p:cNvPr id="26" name="Picture 25" descr="Horse, Mare, Foal, Nature, Mammal">
            <a:extLst>
              <a:ext uri="{FF2B5EF4-FFF2-40B4-BE49-F238E27FC236}">
                <a16:creationId xmlns:a16="http://schemas.microsoft.com/office/drawing/2014/main" id="{6E5E37A9-2964-4A48-8115-626B577B6A12}"/>
              </a:ext>
            </a:extLst>
          </p:cNvPr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8" r="17720"/>
          <a:stretch/>
        </p:blipFill>
        <p:spPr bwMode="auto">
          <a:xfrm>
            <a:off x="1301408" y="4593928"/>
            <a:ext cx="1718701" cy="13445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 descr="Baby Alligator, Hatched, Eggs, Nest">
            <a:extLst>
              <a:ext uri="{FF2B5EF4-FFF2-40B4-BE49-F238E27FC236}">
                <a16:creationId xmlns:a16="http://schemas.microsoft.com/office/drawing/2014/main" id="{4DF38063-A71F-4B5A-AC00-2AECC6D44860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3317" y="4593928"/>
            <a:ext cx="1874910" cy="134454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EA72C81-A38D-45C5-8352-11F8AD6AF50A}"/>
              </a:ext>
            </a:extLst>
          </p:cNvPr>
          <p:cNvSpPr txBox="1"/>
          <p:nvPr/>
        </p:nvSpPr>
        <p:spPr>
          <a:xfrm>
            <a:off x="6163348" y="2828682"/>
            <a:ext cx="267045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In many animals, the egg develops inside the female and they </a:t>
            </a:r>
            <a:r>
              <a:rPr lang="en-GB" sz="1600" b="1" dirty="0"/>
              <a:t>give birth to live young</a:t>
            </a:r>
            <a:r>
              <a:rPr lang="en-GB" sz="1600" dirty="0"/>
              <a:t>. They are called </a:t>
            </a:r>
            <a:r>
              <a:rPr lang="en-GB" sz="1600" b="1" dirty="0"/>
              <a:t>mammals.</a:t>
            </a:r>
            <a:r>
              <a:rPr lang="en-GB" sz="1600" dirty="0"/>
              <a:t> (Humans are mammals too!)</a:t>
            </a:r>
          </a:p>
          <a:p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Most other animals </a:t>
            </a:r>
            <a:r>
              <a:rPr lang="en-GB" sz="1600" b="1" dirty="0"/>
              <a:t>lay eggs</a:t>
            </a:r>
            <a:r>
              <a:rPr lang="en-GB" sz="1600" dirty="0"/>
              <a:t>. These include </a:t>
            </a:r>
            <a:r>
              <a:rPr lang="en-GB" sz="1600" b="1" dirty="0"/>
              <a:t>reptiles</a:t>
            </a:r>
            <a:r>
              <a:rPr lang="en-GB" sz="1600" dirty="0"/>
              <a:t>, </a:t>
            </a:r>
            <a:r>
              <a:rPr lang="en-GB" sz="1600" b="1" dirty="0"/>
              <a:t>birds</a:t>
            </a:r>
            <a:r>
              <a:rPr lang="en-GB" sz="1600" dirty="0"/>
              <a:t>, </a:t>
            </a:r>
            <a:r>
              <a:rPr lang="en-GB" sz="1600" b="1" dirty="0"/>
              <a:t>fish</a:t>
            </a:r>
            <a:r>
              <a:rPr lang="en-GB" sz="1600" dirty="0"/>
              <a:t>, </a:t>
            </a:r>
            <a:r>
              <a:rPr lang="en-GB" sz="1600" b="1" dirty="0"/>
              <a:t>amphibians</a:t>
            </a:r>
            <a:r>
              <a:rPr lang="en-GB" sz="1600" dirty="0"/>
              <a:t> (e.g. frogs and toads) and </a:t>
            </a:r>
            <a:r>
              <a:rPr lang="en-GB" sz="1600" b="1" dirty="0"/>
              <a:t>insects</a:t>
            </a:r>
            <a:r>
              <a:rPr lang="en-GB" sz="1600" dirty="0"/>
              <a:t>.</a:t>
            </a:r>
          </a:p>
        </p:txBody>
      </p:sp>
      <p:pic>
        <p:nvPicPr>
          <p:cNvPr id="29" name="Picture 28" descr="Blackbird, Bird'S Nest, Egg">
            <a:extLst>
              <a:ext uri="{FF2B5EF4-FFF2-40B4-BE49-F238E27FC236}">
                <a16:creationId xmlns:a16="http://schemas.microsoft.com/office/drawing/2014/main" id="{11A5E8D8-46AE-46A0-BE72-55DC5B0E3937}"/>
              </a:ext>
            </a:extLst>
          </p:cNvPr>
          <p:cNvPicPr/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76"/>
          <a:stretch/>
        </p:blipFill>
        <p:spPr bwMode="auto">
          <a:xfrm>
            <a:off x="9964615" y="4704862"/>
            <a:ext cx="1262502" cy="129591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 descr="Ant, Ants, Eggs, Insect, Nature">
            <a:extLst>
              <a:ext uri="{FF2B5EF4-FFF2-40B4-BE49-F238E27FC236}">
                <a16:creationId xmlns:a16="http://schemas.microsoft.com/office/drawing/2014/main" id="{3D91C5E9-114E-46ED-A9D7-556D1837ADCE}"/>
              </a:ext>
            </a:extLst>
          </p:cNvPr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0461" y="4471096"/>
            <a:ext cx="1445591" cy="1107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Picture 31" descr="Lion, Cubs, Lion Cub, Young, Baby">
            <a:extLst>
              <a:ext uri="{FF2B5EF4-FFF2-40B4-BE49-F238E27FC236}">
                <a16:creationId xmlns:a16="http://schemas.microsoft.com/office/drawing/2014/main" id="{D06F70EF-B9E9-41DB-8146-694F459512C8}"/>
              </a:ext>
            </a:extLst>
          </p:cNvPr>
          <p:cNvPicPr/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7" t="14589" r="4545" b="5647"/>
          <a:stretch/>
        </p:blipFill>
        <p:spPr bwMode="auto">
          <a:xfrm>
            <a:off x="8870461" y="2854970"/>
            <a:ext cx="1306985" cy="87753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Elephant, Cub, Tsavo, Kenya, Savanna">
            <a:extLst>
              <a:ext uri="{FF2B5EF4-FFF2-40B4-BE49-F238E27FC236}">
                <a16:creationId xmlns:a16="http://schemas.microsoft.com/office/drawing/2014/main" id="{1E779C77-DA2F-48A6-BB44-3FDE1CADD135}"/>
              </a:ext>
            </a:extLst>
          </p:cNvPr>
          <p:cNvPicPr/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3" t="3764" r="5329" b="20472"/>
          <a:stretch/>
        </p:blipFill>
        <p:spPr bwMode="auto">
          <a:xfrm>
            <a:off x="9781526" y="3446033"/>
            <a:ext cx="1445591" cy="90614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61430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841FB7-C98C-4289-87E2-73C60BF395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91799"/>
            <a:ext cx="5181600" cy="453282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sz="2000" dirty="0"/>
              <a:t>Watch this 6 minute clip. It describes many life cycles, including amphibians (frogs), insects (butterflies) and birds (ospreys).</a:t>
            </a:r>
          </a:p>
          <a:p>
            <a:r>
              <a:rPr lang="en-GB" sz="2000" dirty="0"/>
              <a:t>Try to jot down the names of the life cycle stages for these egg-laying animals. </a:t>
            </a:r>
          </a:p>
          <a:p>
            <a:r>
              <a:rPr lang="en-GB" sz="2000" dirty="0"/>
              <a:t>Think about differences you notice for each life cycle.</a:t>
            </a:r>
          </a:p>
          <a:p>
            <a:pPr marL="0" indent="0">
              <a:buNone/>
            </a:pPr>
            <a:r>
              <a:rPr lang="en-GB" sz="1600" dirty="0">
                <a:hlinkClick r:id="rId3"/>
              </a:rPr>
              <a:t>https://www.bbc.co.uk/teach/class-clips-video/science-ks2--ks3-the-life-cycles-of-different-organisms/zvh8qp3</a:t>
            </a:r>
            <a:endParaRPr lang="en-GB" sz="1600" dirty="0"/>
          </a:p>
          <a:p>
            <a:pPr marL="0" indent="0">
              <a:buNone/>
            </a:pPr>
            <a:endParaRPr lang="en-GB" sz="24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C383873-1ACC-4285-9071-305DE9E2508F}"/>
              </a:ext>
            </a:extLst>
          </p:cNvPr>
          <p:cNvSpPr txBox="1">
            <a:spLocks/>
          </p:cNvSpPr>
          <p:nvPr/>
        </p:nvSpPr>
        <p:spPr>
          <a:xfrm>
            <a:off x="6172200" y="1591799"/>
            <a:ext cx="5181600" cy="45328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You may have noticed:</a:t>
            </a:r>
          </a:p>
          <a:p>
            <a:r>
              <a:rPr lang="en-GB" sz="18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Frogs and butterflies have distinct stages in their development. The changes they undergo are described as </a:t>
            </a:r>
            <a:r>
              <a:rPr lang="en-GB" sz="18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metamorphosis.</a:t>
            </a:r>
          </a:p>
          <a:p>
            <a:r>
              <a:rPr lang="en-GB" sz="18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Adult birds care for their chicks once they have hatched. The chicks grow gradually into fledglings.</a:t>
            </a:r>
          </a:p>
          <a:p>
            <a:pPr marL="0" indent="0">
              <a:buNone/>
            </a:pPr>
            <a:r>
              <a:rPr lang="en-GB" sz="18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Now look at the life cycle of a European common frog and a Monarch butterfly in more detail.</a:t>
            </a:r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sz="1800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3D1FA60-ED12-4A13-9DA3-FD2EBF8CC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8E5E1-2CB7-4E78-9DCC-07AB18866500}" type="slidenum">
              <a:rPr lang="en-GB" smtClean="0"/>
              <a:t>4</a:t>
            </a:fld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6FDF4C0-C224-46E5-9D67-7672FBFC28EB}"/>
              </a:ext>
            </a:extLst>
          </p:cNvPr>
          <p:cNvSpPr/>
          <p:nvPr/>
        </p:nvSpPr>
        <p:spPr>
          <a:xfrm>
            <a:off x="0" y="0"/>
            <a:ext cx="12192000" cy="1179375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9C498DC-383D-4B5D-90C9-74B254E75BE6}"/>
              </a:ext>
            </a:extLst>
          </p:cNvPr>
          <p:cNvSpPr/>
          <p:nvPr/>
        </p:nvSpPr>
        <p:spPr>
          <a:xfrm>
            <a:off x="0" y="6394002"/>
            <a:ext cx="12192000" cy="463998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72B1460-68BA-41EA-8E04-FE8CEB44D387}"/>
              </a:ext>
            </a:extLst>
          </p:cNvPr>
          <p:cNvSpPr txBox="1"/>
          <p:nvPr/>
        </p:nvSpPr>
        <p:spPr>
          <a:xfrm>
            <a:off x="1468072" y="-35644"/>
            <a:ext cx="70886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Life cycles of animals that lay eggs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DBC067D-E150-42C8-9D17-25B92C153A9D}"/>
              </a:ext>
            </a:extLst>
          </p:cNvPr>
          <p:cNvSpPr txBox="1"/>
          <p:nvPr/>
        </p:nvSpPr>
        <p:spPr>
          <a:xfrm>
            <a:off x="1468072" y="500744"/>
            <a:ext cx="821519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i="1" dirty="0">
                <a:solidFill>
                  <a:schemeClr val="bg1"/>
                </a:solidFill>
                <a:latin typeface="+mj-lt"/>
              </a:rPr>
              <a:t>Comparing the life cycle of an amphibian, an insect and a bird.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6CE5610-FD66-484D-ABD1-35E31FB26A29}"/>
              </a:ext>
            </a:extLst>
          </p:cNvPr>
          <p:cNvSpPr txBox="1"/>
          <p:nvPr/>
        </p:nvSpPr>
        <p:spPr>
          <a:xfrm>
            <a:off x="1468072" y="800778"/>
            <a:ext cx="7088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>
                <a:solidFill>
                  <a:schemeClr val="bg1"/>
                </a:solidFill>
                <a:latin typeface="+mj-lt"/>
              </a:rPr>
              <a:t>(page 4-6: 20-30 minutes)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87122AC-BA51-4544-985E-99A5969DA1C3}"/>
              </a:ext>
            </a:extLst>
          </p:cNvPr>
          <p:cNvSpPr/>
          <p:nvPr/>
        </p:nvSpPr>
        <p:spPr>
          <a:xfrm>
            <a:off x="838198" y="495283"/>
            <a:ext cx="10515604" cy="538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67CFBB1-972D-4335-9632-0211EFA7F822}"/>
              </a:ext>
            </a:extLst>
          </p:cNvPr>
          <p:cNvSpPr/>
          <p:nvPr/>
        </p:nvSpPr>
        <p:spPr>
          <a:xfrm>
            <a:off x="177916" y="37402"/>
            <a:ext cx="1112241" cy="1112241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D75F929-0179-4726-B990-35716BACECB4}"/>
              </a:ext>
            </a:extLst>
          </p:cNvPr>
          <p:cNvSpPr txBox="1"/>
          <p:nvPr/>
        </p:nvSpPr>
        <p:spPr>
          <a:xfrm>
            <a:off x="343419" y="226066"/>
            <a:ext cx="7812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i="1" dirty="0">
                <a:solidFill>
                  <a:srgbClr val="C00000"/>
                </a:solidFill>
              </a:rPr>
              <a:t>Logo for section to sit inside roundel</a:t>
            </a:r>
          </a:p>
        </p:txBody>
      </p:sp>
      <p:pic>
        <p:nvPicPr>
          <p:cNvPr id="23" name="Picture 22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A216C370-FCE0-44A3-AB78-64E1D2CB62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399" y="6466169"/>
            <a:ext cx="1985819" cy="295699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97557637-2707-4CF1-B0B2-AFE0B2FC8EAC}"/>
              </a:ext>
            </a:extLst>
          </p:cNvPr>
          <p:cNvSpPr txBox="1"/>
          <p:nvPr/>
        </p:nvSpPr>
        <p:spPr>
          <a:xfrm>
            <a:off x="162727" y="6441335"/>
            <a:ext cx="470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BACC4002-0F26-4D68-B110-598710F50EEB}" type="slidenum">
              <a:rPr lang="en-GB" smtClean="0">
                <a:solidFill>
                  <a:schemeClr val="bg1"/>
                </a:solidFill>
              </a:rPr>
              <a:t>4</a:t>
            </a:fld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25" name="Picture 24" descr="A picture containing clock, room, plate&#10;&#10;Description automatically generated">
            <a:extLst>
              <a:ext uri="{FF2B5EF4-FFF2-40B4-BE49-F238E27FC236}">
                <a16:creationId xmlns:a16="http://schemas.microsoft.com/office/drawing/2014/main" id="{1118D044-C240-4272-A6D1-CFB93D2F6F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39" y="55164"/>
            <a:ext cx="1082042" cy="1082042"/>
          </a:xfrm>
          <a:prstGeom prst="rect">
            <a:avLst/>
          </a:prstGeom>
        </p:spPr>
      </p:pic>
      <p:pic>
        <p:nvPicPr>
          <p:cNvPr id="26" name="Picture 25" descr="two gray butterflies on yellow flowers">
            <a:extLst>
              <a:ext uri="{FF2B5EF4-FFF2-40B4-BE49-F238E27FC236}">
                <a16:creationId xmlns:a16="http://schemas.microsoft.com/office/drawing/2014/main" id="{FBB56AEF-77B1-4B53-9FA0-660455CE842D}"/>
              </a:ext>
            </a:extLst>
          </p:cNvPr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49" t="18823" r="6584" b="32000"/>
          <a:stretch/>
        </p:blipFill>
        <p:spPr bwMode="auto">
          <a:xfrm>
            <a:off x="2857477" y="4623529"/>
            <a:ext cx="1257300" cy="11677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 descr="Bull Frog, Green, Pond, Lily Pad, Frog">
            <a:extLst>
              <a:ext uri="{FF2B5EF4-FFF2-40B4-BE49-F238E27FC236}">
                <a16:creationId xmlns:a16="http://schemas.microsoft.com/office/drawing/2014/main" id="{EB07FCB5-47E5-4CB6-9ED3-E629D49CF4E1}"/>
              </a:ext>
            </a:extLst>
          </p:cNvPr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08" t="12941" r="32916" b="29882"/>
          <a:stretch/>
        </p:blipFill>
        <p:spPr bwMode="auto">
          <a:xfrm>
            <a:off x="1190625" y="4619675"/>
            <a:ext cx="1314427" cy="117033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27" descr="Osprey, Perched, Raptor, Bird, Nature">
            <a:extLst>
              <a:ext uri="{FF2B5EF4-FFF2-40B4-BE49-F238E27FC236}">
                <a16:creationId xmlns:a16="http://schemas.microsoft.com/office/drawing/2014/main" id="{967A8283-D865-4905-AA68-B90F7CB7A1E9}"/>
              </a:ext>
            </a:extLst>
          </p:cNvPr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4" t="3509" r="12389" b="15351"/>
          <a:stretch/>
        </p:blipFill>
        <p:spPr bwMode="auto">
          <a:xfrm>
            <a:off x="4467202" y="4622244"/>
            <a:ext cx="1200076" cy="11677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Picture 28" descr="Tadpole, Frog, European Common Frog">
            <a:extLst>
              <a:ext uri="{FF2B5EF4-FFF2-40B4-BE49-F238E27FC236}">
                <a16:creationId xmlns:a16="http://schemas.microsoft.com/office/drawing/2014/main" id="{280C1092-ECE5-4AA3-BCB0-937E2194D804}"/>
              </a:ext>
            </a:extLst>
          </p:cNvPr>
          <p:cNvPicPr/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44" t="27294" r="24030" b="37412"/>
          <a:stretch/>
        </p:blipFill>
        <p:spPr bwMode="auto">
          <a:xfrm>
            <a:off x="9295596" y="4208492"/>
            <a:ext cx="1973580" cy="7747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7B815EB-5563-4EC2-BAC4-40589290272C}"/>
              </a:ext>
            </a:extLst>
          </p:cNvPr>
          <p:cNvSpPr txBox="1"/>
          <p:nvPr/>
        </p:nvSpPr>
        <p:spPr>
          <a:xfrm>
            <a:off x="6241539" y="4017248"/>
            <a:ext cx="3162323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frog: </a:t>
            </a:r>
            <a:r>
              <a:rPr lang="en-GB" sz="1600" dirty="0">
                <a:hlinkClick r:id="rId10"/>
              </a:rPr>
              <a:t>https://www.dkfindout.com/uk/animals-and-nature/amphibians/life-cycle-frog/</a:t>
            </a:r>
            <a:r>
              <a:rPr lang="en-GB" sz="1600" dirty="0"/>
              <a:t> </a:t>
            </a:r>
          </a:p>
          <a:p>
            <a:r>
              <a:rPr lang="en-GB" sz="1600" dirty="0"/>
              <a:t>butterfly: </a:t>
            </a:r>
            <a:r>
              <a:rPr lang="en-GB" sz="1600" dirty="0">
                <a:hlinkClick r:id="rId11"/>
              </a:rPr>
              <a:t>https://www.dkfindout.com/uk/animals-and-nature/insects/butterfly-life-cycle/</a:t>
            </a:r>
            <a:r>
              <a:rPr lang="en-GB" sz="1600" dirty="0"/>
              <a:t> </a:t>
            </a:r>
          </a:p>
          <a:p>
            <a:endParaRPr lang="en-GB" dirty="0"/>
          </a:p>
        </p:txBody>
      </p:sp>
      <p:pic>
        <p:nvPicPr>
          <p:cNvPr id="31" name="Picture 30" descr="Monarch Butterfly Caterpillar, Larva">
            <a:extLst>
              <a:ext uri="{FF2B5EF4-FFF2-40B4-BE49-F238E27FC236}">
                <a16:creationId xmlns:a16="http://schemas.microsoft.com/office/drawing/2014/main" id="{A059D29D-5D20-42F9-BC36-A4843595EC19}"/>
              </a:ext>
            </a:extLst>
          </p:cNvPr>
          <p:cNvPicPr/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05" t="35295" r="19799" b="30823"/>
          <a:stretch/>
        </p:blipFill>
        <p:spPr bwMode="auto">
          <a:xfrm>
            <a:off x="9403862" y="5167313"/>
            <a:ext cx="1783080" cy="8382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88451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841FB7-C98C-4289-87E2-73C60BF395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1535" y="257452"/>
            <a:ext cx="1522558" cy="622546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GB" sz="1600" dirty="0">
                <a:solidFill>
                  <a:srgbClr val="7030A0"/>
                </a:solidFill>
              </a:rPr>
              <a:t>Using what you have learnt and your own research, create a fact file to compare the life cycle of a frog and a butterfly.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sz="1600" dirty="0">
                <a:solidFill>
                  <a:srgbClr val="7030A0"/>
                </a:solidFill>
              </a:rPr>
              <a:t>Choose your own design or use the lay out opposite. </a:t>
            </a:r>
            <a:endParaRPr lang="en-GB" sz="1600" u="sng" dirty="0">
              <a:solidFill>
                <a:srgbClr val="7030A0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endParaRPr lang="en-GB" sz="2000" dirty="0">
              <a:solidFill>
                <a:srgbClr val="7030A0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C383873-1ACC-4285-9071-305DE9E2508F}"/>
              </a:ext>
            </a:extLst>
          </p:cNvPr>
          <p:cNvSpPr txBox="1">
            <a:spLocks/>
          </p:cNvSpPr>
          <p:nvPr/>
        </p:nvSpPr>
        <p:spPr>
          <a:xfrm>
            <a:off x="1847713" y="146767"/>
            <a:ext cx="9615930" cy="65747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dirty="0"/>
              <a:t>I can compare the life cycle of a frog and a butterfly.</a:t>
            </a:r>
            <a:endParaRPr lang="en-GB" sz="2000" dirty="0">
              <a:solidFill>
                <a:srgbClr val="FF0000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742BEA5-4E9D-4148-B8C0-D03391A85B92}"/>
              </a:ext>
            </a:extLst>
          </p:cNvPr>
          <p:cNvSpPr/>
          <p:nvPr/>
        </p:nvSpPr>
        <p:spPr>
          <a:xfrm rot="5400000">
            <a:off x="8527472" y="3193472"/>
            <a:ext cx="6858000" cy="471056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7" name="Picture 26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2588E099-A086-4989-9AAD-FE3A20EDAC8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529"/>
          <a:stretch/>
        </p:blipFill>
        <p:spPr>
          <a:xfrm>
            <a:off x="11800605" y="6481550"/>
            <a:ext cx="346945" cy="295699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BF6D72D2-C64A-44CA-952D-A9F8E45672D0}"/>
              </a:ext>
            </a:extLst>
          </p:cNvPr>
          <p:cNvSpPr txBox="1"/>
          <p:nvPr/>
        </p:nvSpPr>
        <p:spPr>
          <a:xfrm>
            <a:off x="177916" y="6466169"/>
            <a:ext cx="470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09A22B6-0086-4BE4-A239-746F8055627F}" type="slidenum">
              <a:rPr lang="en-GB" smtClean="0"/>
              <a:t>5</a:t>
            </a:fld>
            <a:endParaRPr lang="en-GB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3377BA8-BCF5-45E0-8EB2-9490D11959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7062497"/>
              </p:ext>
            </p:extLst>
          </p:nvPr>
        </p:nvGraphicFramePr>
        <p:xfrm>
          <a:off x="1937610" y="512290"/>
          <a:ext cx="9386882" cy="5969260"/>
        </p:xfrm>
        <a:graphic>
          <a:graphicData uri="http://schemas.openxmlformats.org/drawingml/2006/table">
            <a:tbl>
              <a:tblPr firstRow="1" firstCol="1" bandRow="1"/>
              <a:tblGrid>
                <a:gridCol w="3128736">
                  <a:extLst>
                    <a:ext uri="{9D8B030D-6E8A-4147-A177-3AD203B41FA5}">
                      <a16:colId xmlns:a16="http://schemas.microsoft.com/office/drawing/2014/main" val="2012979598"/>
                    </a:ext>
                  </a:extLst>
                </a:gridCol>
                <a:gridCol w="3128736">
                  <a:extLst>
                    <a:ext uri="{9D8B030D-6E8A-4147-A177-3AD203B41FA5}">
                      <a16:colId xmlns:a16="http://schemas.microsoft.com/office/drawing/2014/main" val="4138130489"/>
                    </a:ext>
                  </a:extLst>
                </a:gridCol>
                <a:gridCol w="3129410">
                  <a:extLst>
                    <a:ext uri="{9D8B030D-6E8A-4147-A177-3AD203B41FA5}">
                      <a16:colId xmlns:a16="http://schemas.microsoft.com/office/drawing/2014/main" val="3378030860"/>
                    </a:ext>
                  </a:extLst>
                </a:gridCol>
              </a:tblGrid>
              <a:tr h="2763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Name of animal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02" marR="55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European common frog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02" marR="55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Monarch butterfly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02" marR="55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2646137"/>
                  </a:ext>
                </a:extLst>
              </a:tr>
              <a:tr h="5654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What do the eggs look like?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02" marR="55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02" marR="55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rtl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Pale green egg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Size of a pin head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02" marR="55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9324420"/>
                  </a:ext>
                </a:extLst>
              </a:tr>
              <a:tr h="5654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Where are the eggs laid?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02" marR="55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02" marR="55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02" marR="55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1245882"/>
                  </a:ext>
                </a:extLst>
              </a:tr>
              <a:tr h="5654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What is the young animal called after it hatches?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02" marR="55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rtl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Tadpole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02" marR="55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02" marR="55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1780167"/>
                  </a:ext>
                </a:extLst>
              </a:tr>
              <a:tr h="5654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What does it feed on at this stage?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02" marR="55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02" marR="55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02" marR="55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8212985"/>
                  </a:ext>
                </a:extLst>
              </a:tr>
              <a:tr h="11437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How does it change (undergo metamorphosis)?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02" marR="55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02" marR="55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rtl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Forms a chrysalis (pupa)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02" marR="55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8168333"/>
                  </a:ext>
                </a:extLst>
              </a:tr>
              <a:tr h="8545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How long does it take from the egg hatching to becoming a young adult?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02" marR="55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02" marR="55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02" marR="55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3724492"/>
                  </a:ext>
                </a:extLst>
              </a:tr>
              <a:tr h="14328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Other interesting facts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02" marR="55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02" marR="55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02" marR="55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88268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07731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841FB7-C98C-4289-87E2-73C60BF395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26385"/>
            <a:ext cx="5181600" cy="453282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GB" sz="2000" dirty="0"/>
              <a:t>Not all animals follow the same life cycle. Some have shorter or longer lifecycles, even if they belong to the same animal group.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sz="2000" dirty="0"/>
              <a:t>Research a range of different animals using the links opposite.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sz="2000" dirty="0"/>
              <a:t>Try and look at the life cycles of different animals from the same group.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sz="2000" dirty="0"/>
              <a:t>Think about:</a:t>
            </a:r>
          </a:p>
          <a:p>
            <a:pPr>
              <a:lnSpc>
                <a:spcPct val="120000"/>
              </a:lnSpc>
            </a:pPr>
            <a:r>
              <a:rPr lang="en-GB" sz="2000" dirty="0"/>
              <a:t>How long does each animal spend in each stage of the life cycle?</a:t>
            </a:r>
          </a:p>
          <a:p>
            <a:pPr>
              <a:lnSpc>
                <a:spcPct val="120000"/>
              </a:lnSpc>
            </a:pPr>
            <a:r>
              <a:rPr lang="en-GB" sz="2000" dirty="0"/>
              <a:t>What is the lifespan of each animal?</a:t>
            </a:r>
          </a:p>
          <a:p>
            <a:pPr>
              <a:lnSpc>
                <a:spcPct val="120000"/>
              </a:lnSpc>
            </a:pPr>
            <a:r>
              <a:rPr lang="en-GB" sz="2000" dirty="0"/>
              <a:t>What physical changes occur?</a:t>
            </a:r>
          </a:p>
          <a:p>
            <a:pPr>
              <a:lnSpc>
                <a:spcPct val="120000"/>
              </a:lnSpc>
            </a:pPr>
            <a:r>
              <a:rPr lang="en-GB" sz="2000" dirty="0"/>
              <a:t>What are the names of each stage in the life cycle?</a:t>
            </a:r>
          </a:p>
          <a:p>
            <a:pPr>
              <a:lnSpc>
                <a:spcPct val="120000"/>
              </a:lnSpc>
            </a:pPr>
            <a:r>
              <a:rPr lang="en-GB" sz="2000" dirty="0"/>
              <a:t>What are the most interesting facts for each stage?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C383873-1ACC-4285-9071-305DE9E2508F}"/>
              </a:ext>
            </a:extLst>
          </p:cNvPr>
          <p:cNvSpPr txBox="1">
            <a:spLocks/>
          </p:cNvSpPr>
          <p:nvPr/>
        </p:nvSpPr>
        <p:spPr>
          <a:xfrm>
            <a:off x="6172202" y="1626385"/>
            <a:ext cx="5181600" cy="45328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numCol="1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GB" sz="2000" b="1" u="sng" dirty="0"/>
              <a:t>Birds</a:t>
            </a:r>
          </a:p>
          <a:p>
            <a:pPr>
              <a:lnSpc>
                <a:spcPct val="120000"/>
              </a:lnSpc>
            </a:pPr>
            <a:r>
              <a:rPr lang="en-GB" sz="2000" dirty="0"/>
              <a:t>Barn owl: </a:t>
            </a:r>
            <a:r>
              <a:rPr lang="en-GB" sz="2000" dirty="0">
                <a:hlinkClick r:id="rId3"/>
              </a:rPr>
              <a:t>https://www.barnowltrust.org.uk/barn-owl-facts/</a:t>
            </a:r>
            <a:r>
              <a:rPr lang="en-GB" sz="2000" dirty="0"/>
              <a:t> </a:t>
            </a:r>
          </a:p>
          <a:p>
            <a:pPr>
              <a:lnSpc>
                <a:spcPct val="120000"/>
              </a:lnSpc>
            </a:pPr>
            <a:r>
              <a:rPr lang="en-GB" sz="2000" dirty="0"/>
              <a:t>Sparrow: </a:t>
            </a:r>
            <a:r>
              <a:rPr lang="en-GB" sz="2000" dirty="0">
                <a:hlinkClick r:id="rId4"/>
              </a:rPr>
              <a:t>https://www.rspb.org.uk/birds-and-wildlife/wildlife-guides/bird-a-z/house-sparrow/</a:t>
            </a:r>
            <a:r>
              <a:rPr lang="en-GB" sz="2000" dirty="0"/>
              <a:t>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sz="2000" b="1" u="sng" dirty="0"/>
              <a:t>Amphibians</a:t>
            </a:r>
          </a:p>
          <a:p>
            <a:pPr>
              <a:lnSpc>
                <a:spcPct val="120000"/>
              </a:lnSpc>
            </a:pPr>
            <a:r>
              <a:rPr lang="en-GB" sz="2000" dirty="0"/>
              <a:t>newt: </a:t>
            </a:r>
            <a:r>
              <a:rPr lang="en-GB" sz="2000" dirty="0">
                <a:hlinkClick r:id="rId5"/>
              </a:rPr>
              <a:t>https://www.animalspot.net/newt</a:t>
            </a:r>
            <a:r>
              <a:rPr lang="en-GB" sz="2000" dirty="0"/>
              <a:t> </a:t>
            </a:r>
          </a:p>
          <a:p>
            <a:pPr>
              <a:lnSpc>
                <a:spcPct val="120000"/>
              </a:lnSpc>
            </a:pPr>
            <a:r>
              <a:rPr lang="en-GB" sz="2000" dirty="0"/>
              <a:t>frog: </a:t>
            </a:r>
            <a:r>
              <a:rPr lang="en-GB" sz="2000" dirty="0">
                <a:hlinkClick r:id="rId6"/>
              </a:rPr>
              <a:t>https://www.dkfindout.com/uk/animals-and-nature/amphibians/life-cycle-frog/</a:t>
            </a:r>
            <a:r>
              <a:rPr lang="en-GB" sz="2000" dirty="0"/>
              <a:t>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sz="2000" b="1" u="sng"/>
              <a:t>Insects</a:t>
            </a:r>
            <a:endParaRPr lang="en-GB" sz="2000" b="1" u="sng" dirty="0"/>
          </a:p>
          <a:p>
            <a:pPr>
              <a:lnSpc>
                <a:spcPct val="120000"/>
              </a:lnSpc>
            </a:pPr>
            <a:r>
              <a:rPr lang="en-GB" sz="2000" dirty="0"/>
              <a:t>bee: </a:t>
            </a:r>
            <a:r>
              <a:rPr lang="en-GB" sz="2000" dirty="0">
                <a:hlinkClick r:id="rId7"/>
              </a:rPr>
              <a:t>https://www.bumblebeeconservation.org/lifecycle/</a:t>
            </a:r>
            <a:r>
              <a:rPr lang="en-GB" sz="2000" dirty="0"/>
              <a:t> </a:t>
            </a:r>
          </a:p>
          <a:p>
            <a:pPr>
              <a:lnSpc>
                <a:spcPct val="120000"/>
              </a:lnSpc>
            </a:pPr>
            <a:r>
              <a:rPr lang="en-GB" sz="2000" dirty="0"/>
              <a:t>butterfly: </a:t>
            </a:r>
            <a:r>
              <a:rPr lang="en-GB" sz="2000" dirty="0">
                <a:hlinkClick r:id="rId8"/>
              </a:rPr>
              <a:t>https://www.dkfindout.com/uk/animals-and-nature/insects/butterfly-life-cycle/</a:t>
            </a:r>
            <a:r>
              <a:rPr lang="en-GB" sz="2000" dirty="0"/>
              <a:t> </a:t>
            </a:r>
          </a:p>
          <a:p>
            <a:endParaRPr lang="en-GB" sz="20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E933D13-2E13-426F-8889-57DB07D52A00}"/>
              </a:ext>
            </a:extLst>
          </p:cNvPr>
          <p:cNvSpPr/>
          <p:nvPr/>
        </p:nvSpPr>
        <p:spPr>
          <a:xfrm>
            <a:off x="0" y="0"/>
            <a:ext cx="12192000" cy="1179375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06AB09C-B8E5-42A4-B189-890047EBC83B}"/>
              </a:ext>
            </a:extLst>
          </p:cNvPr>
          <p:cNvSpPr/>
          <p:nvPr/>
        </p:nvSpPr>
        <p:spPr>
          <a:xfrm>
            <a:off x="0" y="6394002"/>
            <a:ext cx="12192000" cy="463998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7F2C311-02AA-4EF7-B87F-16A20FEE5352}"/>
              </a:ext>
            </a:extLst>
          </p:cNvPr>
          <p:cNvSpPr txBox="1"/>
          <p:nvPr/>
        </p:nvSpPr>
        <p:spPr>
          <a:xfrm>
            <a:off x="1468072" y="-35644"/>
            <a:ext cx="70886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Find out more…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42D6F00-3F95-4C86-9E3A-2134F398488C}"/>
              </a:ext>
            </a:extLst>
          </p:cNvPr>
          <p:cNvSpPr txBox="1"/>
          <p:nvPr/>
        </p:nvSpPr>
        <p:spPr>
          <a:xfrm>
            <a:off x="1468072" y="500744"/>
            <a:ext cx="708869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i="1" dirty="0">
                <a:solidFill>
                  <a:schemeClr val="bg1"/>
                </a:solidFill>
                <a:latin typeface="+mj-lt"/>
              </a:rPr>
              <a:t>How do different animal life cycles compare with each other?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C629D61-E092-4B1E-ABDD-D03F630CD850}"/>
              </a:ext>
            </a:extLst>
          </p:cNvPr>
          <p:cNvSpPr/>
          <p:nvPr/>
        </p:nvSpPr>
        <p:spPr>
          <a:xfrm>
            <a:off x="838198" y="495283"/>
            <a:ext cx="10515604" cy="538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4F9788D-7153-4ACB-9E7E-92A934BFEBE8}"/>
              </a:ext>
            </a:extLst>
          </p:cNvPr>
          <p:cNvSpPr/>
          <p:nvPr/>
        </p:nvSpPr>
        <p:spPr>
          <a:xfrm>
            <a:off x="177916" y="37402"/>
            <a:ext cx="1112241" cy="1112241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879F925-C708-41E8-A60E-874E22A10BB0}"/>
              </a:ext>
            </a:extLst>
          </p:cNvPr>
          <p:cNvSpPr txBox="1"/>
          <p:nvPr/>
        </p:nvSpPr>
        <p:spPr>
          <a:xfrm>
            <a:off x="343419" y="226066"/>
            <a:ext cx="7812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i="1" dirty="0">
                <a:solidFill>
                  <a:srgbClr val="C00000"/>
                </a:solidFill>
              </a:rPr>
              <a:t>Logo for section to sit inside roundel</a:t>
            </a:r>
          </a:p>
        </p:txBody>
      </p:sp>
      <p:pic>
        <p:nvPicPr>
          <p:cNvPr id="22" name="Picture 21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329569BE-8C42-470D-AD08-3554ABA2F08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399" y="6466169"/>
            <a:ext cx="1985819" cy="295699"/>
          </a:xfrm>
          <a:prstGeom prst="rect">
            <a:avLst/>
          </a:prstGeom>
        </p:spPr>
      </p:pic>
      <p:pic>
        <p:nvPicPr>
          <p:cNvPr id="24" name="Picture 23" descr="A picture containing clock, room, plate&#10;&#10;Description automatically generated">
            <a:extLst>
              <a:ext uri="{FF2B5EF4-FFF2-40B4-BE49-F238E27FC236}">
                <a16:creationId xmlns:a16="http://schemas.microsoft.com/office/drawing/2014/main" id="{32E668D6-0BD1-4182-B9A0-C2A3AFFB9DF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39" y="55164"/>
            <a:ext cx="1082042" cy="108204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67D1ECB-BD1C-48B5-9660-9D8AA21BA20C}"/>
              </a:ext>
            </a:extLst>
          </p:cNvPr>
          <p:cNvSpPr txBox="1"/>
          <p:nvPr/>
        </p:nvSpPr>
        <p:spPr>
          <a:xfrm>
            <a:off x="162727" y="6429352"/>
            <a:ext cx="470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8674C288-474A-4FDA-A73D-9BBC9F6123B0}" type="slidenum">
              <a:rPr lang="en-GB" smtClean="0">
                <a:solidFill>
                  <a:schemeClr val="bg1"/>
                </a:solidFill>
              </a:rPr>
              <a:t>6</a:t>
            </a:fld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2185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841FB7-C98C-4289-87E2-73C60BF395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1534" y="257452"/>
            <a:ext cx="3317289" cy="622546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GB" sz="2600" dirty="0">
                <a:solidFill>
                  <a:srgbClr val="FF0000"/>
                </a:solidFill>
              </a:rPr>
              <a:t>Instructions for Activity: </a:t>
            </a:r>
            <a:r>
              <a:rPr lang="en-GB" sz="2600" dirty="0">
                <a:solidFill>
                  <a:srgbClr val="7030A0"/>
                </a:solidFill>
              </a:rPr>
              <a:t>Now that you have researched the life cycle of different animals, you can compare them.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sz="2600" dirty="0">
                <a:solidFill>
                  <a:srgbClr val="7030A0"/>
                </a:solidFill>
              </a:rPr>
              <a:t>Choose two different animals, they might even be from the same animal group!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sz="2600" dirty="0">
                <a:solidFill>
                  <a:srgbClr val="7030A0"/>
                </a:solidFill>
              </a:rPr>
              <a:t>Use a Venn diagram to compare how they are similar and different, thinking about their life cycles. Remember that the similarities go in the middle section.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sz="2600" dirty="0">
                <a:solidFill>
                  <a:srgbClr val="7030A0"/>
                </a:solidFill>
              </a:rPr>
              <a:t>For example, you could…</a:t>
            </a:r>
          </a:p>
          <a:p>
            <a:pPr>
              <a:lnSpc>
                <a:spcPct val="120000"/>
              </a:lnSpc>
            </a:pPr>
            <a:r>
              <a:rPr lang="en-GB" sz="2600" dirty="0">
                <a:solidFill>
                  <a:srgbClr val="7030A0"/>
                </a:solidFill>
              </a:rPr>
              <a:t>compare a barn owl and a sparrow,</a:t>
            </a:r>
          </a:p>
          <a:p>
            <a:pPr>
              <a:lnSpc>
                <a:spcPct val="120000"/>
              </a:lnSpc>
            </a:pPr>
            <a:r>
              <a:rPr lang="en-GB" sz="2600" dirty="0">
                <a:solidFill>
                  <a:srgbClr val="7030A0"/>
                </a:solidFill>
              </a:rPr>
              <a:t>compare a bee and a butterfly, or</a:t>
            </a:r>
          </a:p>
          <a:p>
            <a:pPr>
              <a:lnSpc>
                <a:spcPct val="120000"/>
              </a:lnSpc>
            </a:pPr>
            <a:r>
              <a:rPr lang="en-GB" sz="2600" dirty="0">
                <a:solidFill>
                  <a:srgbClr val="7030A0"/>
                </a:solidFill>
              </a:rPr>
              <a:t>compare a frog and a bee.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C383873-1ACC-4285-9071-305DE9E2508F}"/>
              </a:ext>
            </a:extLst>
          </p:cNvPr>
          <p:cNvSpPr txBox="1">
            <a:spLocks/>
          </p:cNvSpPr>
          <p:nvPr/>
        </p:nvSpPr>
        <p:spPr>
          <a:xfrm>
            <a:off x="3751487" y="146767"/>
            <a:ext cx="7712155" cy="65747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dirty="0">
                <a:solidFill>
                  <a:srgbClr val="FF0000"/>
                </a:solidFill>
              </a:rPr>
              <a:t>Learning outcome: </a:t>
            </a:r>
            <a:r>
              <a:rPr lang="en-GB" sz="2000" dirty="0"/>
              <a:t>I can describe the differences between the life cycles of different animals.</a:t>
            </a:r>
            <a:endParaRPr lang="en-GB" sz="2000" dirty="0">
              <a:solidFill>
                <a:srgbClr val="FF0000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742BEA5-4E9D-4148-B8C0-D03391A85B92}"/>
              </a:ext>
            </a:extLst>
          </p:cNvPr>
          <p:cNvSpPr/>
          <p:nvPr/>
        </p:nvSpPr>
        <p:spPr>
          <a:xfrm rot="5400000">
            <a:off x="8527472" y="3193472"/>
            <a:ext cx="6858000" cy="471056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7" name="Picture 26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2588E099-A086-4989-9AAD-FE3A20EDAC8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529"/>
          <a:stretch/>
        </p:blipFill>
        <p:spPr>
          <a:xfrm>
            <a:off x="11800605" y="6481550"/>
            <a:ext cx="346945" cy="295699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BF6D72D2-C64A-44CA-952D-A9F8E45672D0}"/>
              </a:ext>
            </a:extLst>
          </p:cNvPr>
          <p:cNvSpPr txBox="1"/>
          <p:nvPr/>
        </p:nvSpPr>
        <p:spPr>
          <a:xfrm>
            <a:off x="177916" y="6466169"/>
            <a:ext cx="470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09A22B6-0086-4BE4-A239-746F8055627F}" type="slidenum">
              <a:rPr lang="en-GB" smtClean="0"/>
              <a:t>7</a:t>
            </a:fld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F027B78-0D3F-AC47-A09D-E43032F689D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779" t="6009" r="5430" b="10154"/>
          <a:stretch/>
        </p:blipFill>
        <p:spPr>
          <a:xfrm>
            <a:off x="3752058" y="1018298"/>
            <a:ext cx="7643279" cy="4831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8748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C383873-1ACC-4285-9071-305DE9E2508F}"/>
              </a:ext>
            </a:extLst>
          </p:cNvPr>
          <p:cNvSpPr txBox="1">
            <a:spLocks/>
          </p:cNvSpPr>
          <p:nvPr/>
        </p:nvSpPr>
        <p:spPr>
          <a:xfrm>
            <a:off x="648070" y="295184"/>
            <a:ext cx="10697592" cy="6400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GB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Glossary of terms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Reproduce: </a:t>
            </a:r>
            <a:r>
              <a:rPr lang="en-GB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 living things </a:t>
            </a:r>
            <a:r>
              <a:rPr lang="en-GB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reproduce </a:t>
            </a:r>
            <a:r>
              <a:rPr lang="en-GB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make new individuals.</a:t>
            </a:r>
            <a:endParaRPr lang="en-GB" sz="2400" b="1" dirty="0">
              <a:solidFill>
                <a:schemeClr val="accent1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GB" sz="2400" b="1" dirty="0">
                <a:solidFill>
                  <a:schemeClr val="accent1"/>
                </a:solidFill>
              </a:rPr>
              <a:t>Sexual reproduction: </a:t>
            </a:r>
            <a:r>
              <a:rPr lang="en-GB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Sexual reproduction</a:t>
            </a:r>
            <a:r>
              <a:rPr lang="en-GB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in animals occurs when male and female animals mate to create offspring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Fertilises</a:t>
            </a:r>
            <a:r>
              <a:rPr lang="en-GB" sz="2400" b="1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GB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male sperm joins a female egg and </a:t>
            </a:r>
            <a:r>
              <a:rPr lang="en-GB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fertilises </a:t>
            </a:r>
            <a:r>
              <a:rPr lang="en-GB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it. This is the first stage of sexual reproduction.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Egg: </a:t>
            </a:r>
            <a:r>
              <a:rPr lang="en-GB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female reproductive cell is called an </a:t>
            </a:r>
            <a:r>
              <a:rPr lang="en-GB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egg</a:t>
            </a:r>
            <a:r>
              <a:rPr lang="en-GB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Sperm:</a:t>
            </a:r>
            <a:r>
              <a:rPr lang="en-GB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male reproductive cell is called a </a:t>
            </a:r>
            <a:r>
              <a:rPr lang="en-GB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sperm</a:t>
            </a:r>
            <a:r>
              <a:rPr lang="en-GB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Life cycle:</a:t>
            </a:r>
            <a:r>
              <a:rPr lang="en-GB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Every animal has a </a:t>
            </a:r>
            <a:r>
              <a:rPr lang="en-GB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life cycle </a:t>
            </a:r>
            <a:r>
              <a:rPr lang="en-GB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which represents the stages the animal goes through during its life.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Metamorphosis:</a:t>
            </a:r>
            <a:r>
              <a:rPr lang="en-GB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Metamorphosis </a:t>
            </a:r>
            <a:r>
              <a:rPr lang="en-GB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the process of transformation from an egg to an adult form in two or more distinct stages. Both insects and amphibians go through metamorphosis as part of their life cycle.</a:t>
            </a:r>
          </a:p>
          <a:p>
            <a:pPr marL="0" indent="0">
              <a:buNone/>
            </a:pPr>
            <a:endParaRPr lang="en-GB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35D3255-F0A5-4F6E-8307-C2ECD988BDF3}"/>
              </a:ext>
            </a:extLst>
          </p:cNvPr>
          <p:cNvSpPr/>
          <p:nvPr/>
        </p:nvSpPr>
        <p:spPr>
          <a:xfrm rot="5400000">
            <a:off x="8527472" y="3193472"/>
            <a:ext cx="6858000" cy="471056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4" name="Picture 23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0EE25CAF-C579-48C2-9CA1-CC51C2EFBD4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529"/>
          <a:stretch/>
        </p:blipFill>
        <p:spPr>
          <a:xfrm>
            <a:off x="11800605" y="6481550"/>
            <a:ext cx="346945" cy="295699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9C7A6832-0ED3-4245-83DB-D3AD92D15CCB}"/>
              </a:ext>
            </a:extLst>
          </p:cNvPr>
          <p:cNvSpPr txBox="1"/>
          <p:nvPr/>
        </p:nvSpPr>
        <p:spPr>
          <a:xfrm>
            <a:off x="177916" y="6444733"/>
            <a:ext cx="470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28820719-B322-4428-9BCE-2C4D3A7F3F33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38893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C383873-1ACC-4285-9071-305DE9E2508F}"/>
              </a:ext>
            </a:extLst>
          </p:cNvPr>
          <p:cNvSpPr txBox="1">
            <a:spLocks/>
          </p:cNvSpPr>
          <p:nvPr/>
        </p:nvSpPr>
        <p:spPr>
          <a:xfrm>
            <a:off x="1979720" y="228599"/>
            <a:ext cx="7784976" cy="6400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dirty="0">
                <a:solidFill>
                  <a:srgbClr val="FF0000"/>
                </a:solidFill>
              </a:rPr>
              <a:t>Possible learning outcome for reviewing your work. </a:t>
            </a:r>
          </a:p>
          <a:p>
            <a:pPr marL="0" indent="0">
              <a:buNone/>
            </a:pPr>
            <a:endParaRPr lang="en-GB" sz="2000" dirty="0">
              <a:solidFill>
                <a:schemeClr val="tx1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F05092D-00EB-4322-B1AD-7FE5F2B5426B}"/>
              </a:ext>
            </a:extLst>
          </p:cNvPr>
          <p:cNvGrpSpPr/>
          <p:nvPr/>
        </p:nvGrpSpPr>
        <p:grpSpPr>
          <a:xfrm>
            <a:off x="257452" y="328474"/>
            <a:ext cx="1544715" cy="1195396"/>
            <a:chOff x="257452" y="328474"/>
            <a:chExt cx="1544715" cy="2874296"/>
          </a:xfrm>
        </p:grpSpPr>
        <p:sp>
          <p:nvSpPr>
            <p:cNvPr id="9" name="Speech Bubble: Rectangle with Corners Rounded 8">
              <a:extLst>
                <a:ext uri="{FF2B5EF4-FFF2-40B4-BE49-F238E27FC236}">
                  <a16:creationId xmlns:a16="http://schemas.microsoft.com/office/drawing/2014/main" id="{A8C9C08A-5F69-4C7F-9808-D636C3B229D9}"/>
                </a:ext>
              </a:extLst>
            </p:cNvPr>
            <p:cNvSpPr/>
            <p:nvPr/>
          </p:nvSpPr>
          <p:spPr>
            <a:xfrm>
              <a:off x="257452" y="328474"/>
              <a:ext cx="1544715" cy="2423604"/>
            </a:xfrm>
            <a:prstGeom prst="wedgeRoundRectCallout">
              <a:avLst>
                <a:gd name="adj1" fmla="val 48132"/>
                <a:gd name="adj2" fmla="val 71658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B73E1E7-A502-4D09-A2C3-C33A78B5EEE1}"/>
                </a:ext>
              </a:extLst>
            </p:cNvPr>
            <p:cNvSpPr txBox="1"/>
            <p:nvPr/>
          </p:nvSpPr>
          <p:spPr>
            <a:xfrm>
              <a:off x="346229" y="390618"/>
              <a:ext cx="1453718" cy="28121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/>
                <a:t>Frogs’ eggs need to stay moist, so they are laid in water. </a:t>
              </a:r>
            </a:p>
            <a:p>
              <a:r>
                <a:rPr lang="en-GB" sz="1400" dirty="0"/>
                <a:t> 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A2642E7-8EAA-40C5-831A-113708AF716E}"/>
              </a:ext>
            </a:extLst>
          </p:cNvPr>
          <p:cNvGrpSpPr/>
          <p:nvPr/>
        </p:nvGrpSpPr>
        <p:grpSpPr>
          <a:xfrm>
            <a:off x="273627" y="1712366"/>
            <a:ext cx="1544715" cy="2423604"/>
            <a:chOff x="257452" y="328474"/>
            <a:chExt cx="1544715" cy="2423604"/>
          </a:xfrm>
        </p:grpSpPr>
        <p:sp>
          <p:nvSpPr>
            <p:cNvPr id="13" name="Speech Bubble: Rectangle with Corners Rounded 12">
              <a:extLst>
                <a:ext uri="{FF2B5EF4-FFF2-40B4-BE49-F238E27FC236}">
                  <a16:creationId xmlns:a16="http://schemas.microsoft.com/office/drawing/2014/main" id="{47A89332-1B14-4FB3-A024-47699FE83837}"/>
                </a:ext>
              </a:extLst>
            </p:cNvPr>
            <p:cNvSpPr/>
            <p:nvPr/>
          </p:nvSpPr>
          <p:spPr>
            <a:xfrm>
              <a:off x="257452" y="328474"/>
              <a:ext cx="1544715" cy="2423604"/>
            </a:xfrm>
            <a:prstGeom prst="wedgeRoundRectCallout">
              <a:avLst>
                <a:gd name="adj1" fmla="val 52685"/>
                <a:gd name="adj2" fmla="val 59082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67BDEE9-E718-433B-A9DA-B623DB735987}"/>
                </a:ext>
              </a:extLst>
            </p:cNvPr>
            <p:cNvSpPr txBox="1"/>
            <p:nvPr/>
          </p:nvSpPr>
          <p:spPr>
            <a:xfrm>
              <a:off x="346229" y="390617"/>
              <a:ext cx="1367161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/>
                <a:t>Tadpoles have gills so they can breathe under water. </a:t>
              </a:r>
            </a:p>
            <a:p>
              <a:r>
                <a:rPr lang="en-GB" sz="1400" dirty="0"/>
                <a:t>They gradually form lungs so the froglet can breathe air and stay on the land.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7B041C9-385C-4F4E-BD0D-B3B5569D40B3}"/>
              </a:ext>
            </a:extLst>
          </p:cNvPr>
          <p:cNvGrpSpPr/>
          <p:nvPr/>
        </p:nvGrpSpPr>
        <p:grpSpPr>
          <a:xfrm>
            <a:off x="9853474" y="328474"/>
            <a:ext cx="1544715" cy="2543454"/>
            <a:chOff x="257452" y="328474"/>
            <a:chExt cx="1544715" cy="2423604"/>
          </a:xfrm>
        </p:grpSpPr>
        <p:sp>
          <p:nvSpPr>
            <p:cNvPr id="16" name="Speech Bubble: Rectangle with Corners Rounded 15">
              <a:extLst>
                <a:ext uri="{FF2B5EF4-FFF2-40B4-BE49-F238E27FC236}">
                  <a16:creationId xmlns:a16="http://schemas.microsoft.com/office/drawing/2014/main" id="{675B1D88-4FCB-4C24-B8E8-0DA042788D63}"/>
                </a:ext>
              </a:extLst>
            </p:cNvPr>
            <p:cNvSpPr/>
            <p:nvPr/>
          </p:nvSpPr>
          <p:spPr>
            <a:xfrm>
              <a:off x="257452" y="328474"/>
              <a:ext cx="1544715" cy="2423604"/>
            </a:xfrm>
            <a:prstGeom prst="wedgeRoundRectCallout">
              <a:avLst>
                <a:gd name="adj1" fmla="val -46052"/>
                <a:gd name="adj2" fmla="val 56837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B9B6DBD-D9D3-4AE3-A8E3-613111475979}"/>
                </a:ext>
              </a:extLst>
            </p:cNvPr>
            <p:cNvSpPr txBox="1"/>
            <p:nvPr/>
          </p:nvSpPr>
          <p:spPr>
            <a:xfrm>
              <a:off x="346229" y="390617"/>
              <a:ext cx="1367161" cy="23461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/>
                <a:t>Monarch caterpillars shed their skin five times as they grow. They grow longer and fatter to store up energy for the next stage of their life cycle.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C32AB04-FD7B-455C-B037-2466F3394FF6}"/>
              </a:ext>
            </a:extLst>
          </p:cNvPr>
          <p:cNvGrpSpPr/>
          <p:nvPr/>
        </p:nvGrpSpPr>
        <p:grpSpPr>
          <a:xfrm>
            <a:off x="9853474" y="3141843"/>
            <a:ext cx="1544715" cy="2805666"/>
            <a:chOff x="257452" y="328474"/>
            <a:chExt cx="1544715" cy="2423604"/>
          </a:xfrm>
        </p:grpSpPr>
        <p:sp>
          <p:nvSpPr>
            <p:cNvPr id="19" name="Speech Bubble: Rectangle with Corners Rounded 18">
              <a:extLst>
                <a:ext uri="{FF2B5EF4-FFF2-40B4-BE49-F238E27FC236}">
                  <a16:creationId xmlns:a16="http://schemas.microsoft.com/office/drawing/2014/main" id="{EE42061B-6218-455C-8627-29336B31F0DE}"/>
                </a:ext>
              </a:extLst>
            </p:cNvPr>
            <p:cNvSpPr/>
            <p:nvPr/>
          </p:nvSpPr>
          <p:spPr>
            <a:xfrm>
              <a:off x="257452" y="328474"/>
              <a:ext cx="1544715" cy="2423604"/>
            </a:xfrm>
            <a:prstGeom prst="wedgeRoundRectCallout">
              <a:avLst>
                <a:gd name="adj1" fmla="val -46052"/>
                <a:gd name="adj2" fmla="val 57967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E7FD12F-4DC8-4595-A06F-EEB84973B24D}"/>
                </a:ext>
              </a:extLst>
            </p:cNvPr>
            <p:cNvSpPr txBox="1"/>
            <p:nvPr/>
          </p:nvSpPr>
          <p:spPr>
            <a:xfrm>
              <a:off x="346229" y="390617"/>
              <a:ext cx="1455938" cy="21081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/>
                <a:t>Metamorphosis occurs within the chrysalis or pupa. It is similar for other insects like bees, wasps, beetles and ants.</a:t>
              </a:r>
            </a:p>
            <a:p>
              <a:r>
                <a:rPr lang="en-GB" sz="1400" dirty="0"/>
                <a:t>Adults insects all have six legs and three body parts (head, thorax and abdomen.)</a:t>
              </a:r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635D3255-F0A5-4F6E-8307-C2ECD988BDF3}"/>
              </a:ext>
            </a:extLst>
          </p:cNvPr>
          <p:cNvSpPr/>
          <p:nvPr/>
        </p:nvSpPr>
        <p:spPr>
          <a:xfrm rot="5400000">
            <a:off x="8527472" y="3193472"/>
            <a:ext cx="6858000" cy="471056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4" name="Picture 23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0EE25CAF-C579-48C2-9CA1-CC51C2EFBD4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529"/>
          <a:stretch/>
        </p:blipFill>
        <p:spPr>
          <a:xfrm>
            <a:off x="11800605" y="6481550"/>
            <a:ext cx="346945" cy="295699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9C7A6832-0ED3-4245-83DB-D3AD92D15CCB}"/>
              </a:ext>
            </a:extLst>
          </p:cNvPr>
          <p:cNvSpPr txBox="1"/>
          <p:nvPr/>
        </p:nvSpPr>
        <p:spPr>
          <a:xfrm>
            <a:off x="159871" y="6444733"/>
            <a:ext cx="470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B401A7F-DEF2-471B-895A-AFB028894AAB}" type="slidenum">
              <a:rPr lang="en-GB" smtClean="0"/>
              <a:t>9</a:t>
            </a:fld>
            <a:endParaRPr lang="en-GB" dirty="0"/>
          </a:p>
        </p:txBody>
      </p:sp>
      <p:pic>
        <p:nvPicPr>
          <p:cNvPr id="3" name="Picture 2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22C33F32-AB20-4B52-AF26-C29E58336C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303" y="578928"/>
            <a:ext cx="6193065" cy="5964944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D74486F7-06BF-47E3-AF88-AB2FC631D535}"/>
              </a:ext>
            </a:extLst>
          </p:cNvPr>
          <p:cNvGrpSpPr/>
          <p:nvPr/>
        </p:nvGrpSpPr>
        <p:grpSpPr>
          <a:xfrm>
            <a:off x="255232" y="4353645"/>
            <a:ext cx="1563110" cy="1976397"/>
            <a:chOff x="257452" y="328474"/>
            <a:chExt cx="1563110" cy="2423604"/>
          </a:xfrm>
        </p:grpSpPr>
        <p:sp>
          <p:nvSpPr>
            <p:cNvPr id="28" name="Speech Bubble: Rectangle with Corners Rounded 27">
              <a:extLst>
                <a:ext uri="{FF2B5EF4-FFF2-40B4-BE49-F238E27FC236}">
                  <a16:creationId xmlns:a16="http://schemas.microsoft.com/office/drawing/2014/main" id="{9EE70052-6AA1-420C-90AF-4B006F49BDBE}"/>
                </a:ext>
              </a:extLst>
            </p:cNvPr>
            <p:cNvSpPr/>
            <p:nvPr/>
          </p:nvSpPr>
          <p:spPr>
            <a:xfrm>
              <a:off x="257452" y="328474"/>
              <a:ext cx="1544715" cy="2423604"/>
            </a:xfrm>
            <a:prstGeom prst="wedgeRoundRectCallout">
              <a:avLst>
                <a:gd name="adj1" fmla="val 52685"/>
                <a:gd name="adj2" fmla="val 59082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71E2A65-6B59-47AF-9D3B-E356EFC432EF}"/>
                </a:ext>
              </a:extLst>
            </p:cNvPr>
            <p:cNvSpPr txBox="1"/>
            <p:nvPr/>
          </p:nvSpPr>
          <p:spPr>
            <a:xfrm>
              <a:off x="346229" y="390617"/>
              <a:ext cx="1474333" cy="222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/>
                <a:t>A tadpole grows back legs first and then front legs. Gradually their tail gets smaller. They emerge from water as froglets.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825937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6A16988A4411D43993AF1AD54B21A42" ma:contentTypeVersion="18" ma:contentTypeDescription="Create a new document." ma:contentTypeScope="" ma:versionID="7d3cd43ba70f36fa3c37690c706d8f06">
  <xsd:schema xmlns:xsd="http://www.w3.org/2001/XMLSchema" xmlns:xs="http://www.w3.org/2001/XMLSchema" xmlns:p="http://schemas.microsoft.com/office/2006/metadata/properties" xmlns:ns2="595e4c87-8aad-4424-8d13-4e1a0ac8f772" xmlns:ns3="a06a9706-ad8f-4101-9ff4-bb1986540cca" targetNamespace="http://schemas.microsoft.com/office/2006/metadata/properties" ma:root="true" ma:fieldsID="98fd641a8cfad8eba1586fc43b07f76d" ns2:_="" ns3:_="">
    <xsd:import namespace="595e4c87-8aad-4424-8d13-4e1a0ac8f772"/>
    <xsd:import namespace="a06a9706-ad8f-4101-9ff4-bb1986540cc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5e4c87-8aad-4424-8d13-4e1a0ac8f77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4b860b5a-276f-4e20-a60a-049ecf2d2c4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6a9706-ad8f-4101-9ff4-bb1986540cc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fc8a0f90-a25b-428a-ba85-bf7ee30a594a}" ma:internalName="TaxCatchAll" ma:showField="CatchAllData" ma:web="a06a9706-ad8f-4101-9ff4-bb1986540cc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95e4c87-8aad-4424-8d13-4e1a0ac8f772">
      <Terms xmlns="http://schemas.microsoft.com/office/infopath/2007/PartnerControls"/>
    </lcf76f155ced4ddcb4097134ff3c332f>
    <TaxCatchAll xmlns="a06a9706-ad8f-4101-9ff4-bb1986540cca" xsi:nil="true"/>
  </documentManagement>
</p:properties>
</file>

<file path=customXml/itemProps1.xml><?xml version="1.0" encoding="utf-8"?>
<ds:datastoreItem xmlns:ds="http://schemas.openxmlformats.org/officeDocument/2006/customXml" ds:itemID="{CAE97B64-45E2-443B-B583-1E31A8C59F6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3D3BE61-09BE-4C98-8DA3-5A8D5E839361}"/>
</file>

<file path=customXml/itemProps3.xml><?xml version="1.0" encoding="utf-8"?>
<ds:datastoreItem xmlns:ds="http://schemas.openxmlformats.org/officeDocument/2006/customXml" ds:itemID="{89562C40-ACB1-464D-9655-61DD85FFCCBE}">
  <ds:schemaRefs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0ff8adc4-58f0-4cfe-ad48-79a46b32a9f8"/>
    <ds:schemaRef ds:uri="89114d93-40b0-4de1-aa32-14ecbdb0e84d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16381</TotalTime>
  <Words>1460</Words>
  <Application>Microsoft Office PowerPoint</Application>
  <PresentationFormat>Widescreen</PresentationFormat>
  <Paragraphs>172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Lato Black</vt:lpstr>
      <vt:lpstr>Symbol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Lucy Wood</dc:creator>
  <cp:lastModifiedBy>Alistair Strayton</cp:lastModifiedBy>
  <cp:revision>55</cp:revision>
  <cp:lastPrinted>2020-03-28T17:18:56Z</cp:lastPrinted>
  <dcterms:created xsi:type="dcterms:W3CDTF">2020-03-28T09:27:35Z</dcterms:created>
  <dcterms:modified xsi:type="dcterms:W3CDTF">2020-04-29T07:45:51Z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0x010100ECDF125A2BE7EC4BBA5D53924D00436D</vt:lpwstr>
  </property>
</Properties>
</file>