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63" r:id="rId5"/>
    <p:sldId id="257" r:id="rId6"/>
    <p:sldId id="258" r:id="rId7"/>
    <p:sldId id="259" r:id="rId8"/>
    <p:sldId id="260" r:id="rId9"/>
    <p:sldId id="267" r:id="rId10"/>
    <p:sldId id="261" r:id="rId11"/>
    <p:sldId id="268" r:id="rId12"/>
    <p:sldId id="270" r:id="rId13"/>
  </p:sldIdLst>
  <p:sldSz cx="12192000" cy="6858000"/>
  <p:notesSz cx="6865938" cy="9998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ood, Lucy" initials="WL" lastIdx="1" clrIdx="0">
    <p:extLst>
      <p:ext uri="{19B8F6BF-5375-455C-9EA6-DF929625EA0E}">
        <p15:presenceInfo xmlns:p15="http://schemas.microsoft.com/office/powerpoint/2012/main" userId="Wood, Luc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5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41D06ED0-1F26-454B-B67A-67A563A84476}" type="datetimeFigureOut">
              <a:rPr lang="en-GB" smtClean="0"/>
              <a:t>29/04/2020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9E7AF5D8-1F05-48ED-8E4A-12DF23A77C8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6156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5440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3632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1376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874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194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8142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2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444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97444-58CA-428B-98AD-227E882B5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7FB410-21BB-4711-A41C-CFC183458F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A0506-BFD3-40B0-A201-5065B24AE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FF89-3D73-4E9B-BE1E-45C87218D723}" type="datetime1">
              <a:rPr lang="en-GB" smtClean="0"/>
              <a:t>29/04/2020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AA743-A7FC-4E80-AC63-433C40166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33622-3F99-4BA3-A8A4-8CE5512C2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3894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7DC0B-90F0-40DA-BF4A-1EE3344C7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006052-49EC-4B26-81E2-D2F5C899F1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41AF0-6649-406B-A588-44F867CB3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756BC-C05B-4CD0-AADB-EE74B56E2E70}" type="datetime1">
              <a:rPr lang="en-GB" smtClean="0"/>
              <a:t>29/04/2020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85DB2-E2C0-4EB4-AEE3-A13B535A1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27997-F0C8-45FC-97ED-B922F9BAC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7727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0BB8A2-54FB-4AC4-A496-D892590803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D610B1-D4A2-49B6-AC30-EA357F9BF1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FDD9E-20D5-4DD9-86E0-16EF61416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753B6-3CC2-477A-99E3-207C3D83100F}" type="datetime1">
              <a:rPr lang="en-GB" smtClean="0"/>
              <a:t>29/04/2020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559BE-CD51-4700-B1B6-58A86EE5B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EAE30-46E0-47FE-98F5-DCC62A241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7398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D870E-81AE-4784-B253-D00D0C0EC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A28E4-CFE3-4FFB-AD74-EC0B01A66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805AC-6E88-4E1D-84EB-3088DA77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1A46-AC9E-4BF9-8906-BC445D17B1B2}" type="datetime1">
              <a:rPr lang="en-GB" smtClean="0"/>
              <a:t>29/04/2020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5CFAC-2981-4624-A8DE-57A2D041B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EE4AF-E334-44CB-9B9F-E79351CFD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3482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70DC7-5601-4323-A10D-588D254E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F05F0C-96A1-4C73-B74B-68A0EC2A2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98F3B-AFD0-48F5-9C17-46C277A61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3E22-76FF-4D99-A07F-FBBF05ECEFBF}" type="datetime1">
              <a:rPr lang="en-GB" smtClean="0"/>
              <a:t>29/04/2020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375A5-8B34-4C2B-856B-3CFEB3A1B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800B6-722F-4EE0-80D4-2CCFBB3D1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188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CDDD6-4F9B-4341-A079-A473E8917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41AF4-CBC8-48EA-86F0-96AFEB2592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545709-27F0-4157-8399-B3593F72B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F0CCB5-AF64-49CC-8F67-BA2176A38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538A-9AD3-4562-925B-5BA8E1AA4279}" type="datetime1">
              <a:rPr lang="en-GB" smtClean="0"/>
              <a:t>29/04/2020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32F678-22B9-4FD5-A197-613C4CE9E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D36F21-E5AB-4488-BCF1-6A1281B21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169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5EBAA-3190-4245-B37E-3DAEB46A7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1C23B-440B-4FB0-97D0-43709842A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75A205-5C1D-4642-B209-C65993662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F3485F-8462-47B4-BB9A-B3F920F1EA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2987CA-2F33-412D-9340-F633B74029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A232FB-D739-4DFC-8203-760080828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81575-FC21-4F72-9495-344C5D510227}" type="datetime1">
              <a:rPr lang="en-GB" smtClean="0"/>
              <a:t>29/04/2020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3B8FBB-DF31-48C5-9683-C792C81A7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845900-2A29-4133-83AA-BFA2D357E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769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39E89-3A24-404C-946F-F43494EA9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78F2A0-688D-4B10-9E72-75FB76E5C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51E68-C151-435A-8222-B9BB1983971F}" type="datetime1">
              <a:rPr lang="en-GB" smtClean="0"/>
              <a:t>29/04/2020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B98D39-A7CB-40EC-99AC-F1324743E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26C117-ECF8-4BDE-8CC7-67F6A1036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6928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2F8F1A-6632-4ABC-A61D-3BE1B3128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EFFC-3947-4643-9571-C2489B0870C8}" type="datetime1">
              <a:rPr lang="en-GB" smtClean="0"/>
              <a:t>29/04/2020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F8E694-2B38-4796-9FD2-13C7DAF70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D8A79-9033-422B-B9BB-F20BC7E1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4552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69243-003E-47B1-AD28-C56A4E49D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E5A77-550E-49D8-8474-689AC13D4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16DE0A-935F-4B30-B821-68478F09EC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B3F4C1-283B-45BB-9447-FB75EEB6A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9DB68-5464-4523-A98B-CD2C608C43DC}" type="datetime1">
              <a:rPr lang="en-GB" smtClean="0"/>
              <a:t>29/04/2020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B19CDB-0338-4E6F-9A81-A5B19CCA0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802D56-D0C8-4321-9F79-72B1C77C6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357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BAC76-CD2C-483F-9CC7-EEF6F9BDF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7DC319-AB35-4701-9C71-DB1649A262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151A90-712A-49C8-89D7-82AF293B0C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C53047-E8E1-48B2-B254-778FF3596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A0A09-9D51-442A-B7A6-706333BF911A}" type="datetime1">
              <a:rPr lang="en-GB" smtClean="0"/>
              <a:t>29/04/2020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15E357-C5AA-4421-A821-6DFBCB38E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0DD2B9-6535-407F-A1E8-A0BD7E4A4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4611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B4564F-4FD9-4507-BD69-91924AE64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140F4-3B65-46B0-B87E-C7D52E6EB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AA53A-0EB5-44D4-8A53-07091BAA71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25C36-F3BD-434E-AA9E-4419F7793A4E}" type="datetime1">
              <a:rPr lang="en-GB" smtClean="0"/>
              <a:t>29/04/2020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D27F9-EA9B-4195-AAB7-07CD07BF22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D8AED-EDA7-4635-BAF1-60886372A6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8E5E1-2CB7-4E78-9DCC-07AB188665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951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s://www.bbc.co.uk/bitesize/clips/zpmqxnb" TargetMode="External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hyperlink" Target="https://www.dkfindout.com/uk/animals-and-nature/mammals/mammals-and-their-young/" TargetMode="Externa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www.dkfindout.com/uk/animals-and-nature/mammals/marsupials/" TargetMode="External"/><Relationship Id="rId7" Type="http://schemas.openxmlformats.org/officeDocument/2006/relationships/image" Target="../media/image3.pn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bbc.co.uk/programmes/p004jl2c" TargetMode="External"/><Relationship Id="rId11" Type="http://schemas.openxmlformats.org/officeDocument/2006/relationships/image" Target="../media/image17.jpeg"/><Relationship Id="rId5" Type="http://schemas.openxmlformats.org/officeDocument/2006/relationships/hyperlink" Target="https://www.dkfindout.com/uk/animals-and-nature/mammals/egg-laying-mammals/" TargetMode="External"/><Relationship Id="rId10" Type="http://schemas.openxmlformats.org/officeDocument/2006/relationships/image" Target="../media/image16.jpeg"/><Relationship Id="rId4" Type="http://schemas.openxmlformats.org/officeDocument/2006/relationships/hyperlink" Target="https://www.bbc.co.uk/programmes/p004vtyd" TargetMode="External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21" descr="Kitten sleeping in a bed">
            <a:extLst>
              <a:ext uri="{FF2B5EF4-FFF2-40B4-BE49-F238E27FC236}">
                <a16:creationId xmlns:a16="http://schemas.microsoft.com/office/drawing/2014/main" id="{7CEEB49D-698B-4C1C-A5DA-04047682DB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309794" y="466821"/>
            <a:ext cx="8875703" cy="5924359"/>
          </a:xfr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F6FC01-7A4C-42A0-A671-9933A7CC75A2}"/>
              </a:ext>
            </a:extLst>
          </p:cNvPr>
          <p:cNvSpPr/>
          <p:nvPr/>
        </p:nvSpPr>
        <p:spPr>
          <a:xfrm>
            <a:off x="-19050" y="30500"/>
            <a:ext cx="7219950" cy="6824678"/>
          </a:xfrm>
          <a:custGeom>
            <a:avLst/>
            <a:gdLst>
              <a:gd name="connsiteX0" fmla="*/ 5164852 w 5265336"/>
              <a:gd name="connsiteY0" fmla="*/ 90435 h 7355394"/>
              <a:gd name="connsiteX1" fmla="*/ 2642716 w 5265336"/>
              <a:gd name="connsiteY1" fmla="*/ 7285055 h 7355394"/>
              <a:gd name="connsiteX2" fmla="*/ 0 w 5265336"/>
              <a:gd name="connsiteY2" fmla="*/ 7355394 h 7355394"/>
              <a:gd name="connsiteX3" fmla="*/ 10048 w 5265336"/>
              <a:gd name="connsiteY3" fmla="*/ 20097 h 7355394"/>
              <a:gd name="connsiteX4" fmla="*/ 5265336 w 5265336"/>
              <a:gd name="connsiteY4" fmla="*/ 0 h 7355394"/>
              <a:gd name="connsiteX5" fmla="*/ 5255288 w 5265336"/>
              <a:gd name="connsiteY5" fmla="*/ 0 h 7355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5336" h="7355394">
                <a:moveTo>
                  <a:pt x="5164852" y="90435"/>
                </a:moveTo>
                <a:lnTo>
                  <a:pt x="2642716" y="7285055"/>
                </a:lnTo>
                <a:lnTo>
                  <a:pt x="0" y="7355394"/>
                </a:lnTo>
                <a:cubicBezTo>
                  <a:pt x="3349" y="4910295"/>
                  <a:pt x="6699" y="2465196"/>
                  <a:pt x="10048" y="20097"/>
                </a:cubicBezTo>
                <a:lnTo>
                  <a:pt x="5265336" y="0"/>
                </a:lnTo>
                <a:lnTo>
                  <a:pt x="5255288" y="0"/>
                </a:lnTo>
              </a:path>
            </a:pathLst>
          </a:cu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4E50E18B-F434-4647-9123-D05FAAB53E96}"/>
              </a:ext>
            </a:extLst>
          </p:cNvPr>
          <p:cNvSpPr txBox="1">
            <a:spLocks/>
          </p:cNvSpPr>
          <p:nvPr/>
        </p:nvSpPr>
        <p:spPr>
          <a:xfrm>
            <a:off x="722630" y="641564"/>
            <a:ext cx="5422900" cy="1354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231F20"/>
                </a:solidFill>
                <a:latin typeface="+mj-lt"/>
                <a:ea typeface="+mj-ea"/>
                <a:cs typeface="Lato Heavy"/>
              </a:defRPr>
            </a:lvl1pPr>
          </a:lstStyle>
          <a:p>
            <a:r>
              <a:rPr lang="en-GB" sz="4400" kern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Living things and their habitats</a:t>
            </a: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8DA896D1-C048-4C77-9F3B-54911F60C082}"/>
              </a:ext>
            </a:extLst>
          </p:cNvPr>
          <p:cNvSpPr/>
          <p:nvPr/>
        </p:nvSpPr>
        <p:spPr>
          <a:xfrm>
            <a:off x="722630" y="2145506"/>
            <a:ext cx="810260" cy="67314"/>
          </a:xfrm>
          <a:custGeom>
            <a:avLst/>
            <a:gdLst/>
            <a:ahLst/>
            <a:cxnLst/>
            <a:rect l="l" t="t" r="r" b="b"/>
            <a:pathLst>
              <a:path w="810260">
                <a:moveTo>
                  <a:pt x="0" y="0"/>
                </a:moveTo>
                <a:lnTo>
                  <a:pt x="810006" y="0"/>
                </a:lnTo>
              </a:path>
            </a:pathLst>
          </a:custGeom>
          <a:ln w="762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9D86310-5FDD-4454-92F2-FCB9396B3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300" y="7251692"/>
            <a:ext cx="1981200" cy="2891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571E163-626D-475E-A518-59C3025AF857}"/>
              </a:ext>
            </a:extLst>
          </p:cNvPr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6" name="Picture 15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9FD0E528-065B-4B07-8252-55F07F81D4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8C883CF-17F6-4C7B-A00B-B3E4BA853FC3}"/>
              </a:ext>
            </a:extLst>
          </p:cNvPr>
          <p:cNvSpPr/>
          <p:nvPr/>
        </p:nvSpPr>
        <p:spPr>
          <a:xfrm>
            <a:off x="0" y="2823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itle 6">
            <a:extLst>
              <a:ext uri="{FF2B5EF4-FFF2-40B4-BE49-F238E27FC236}">
                <a16:creationId xmlns:a16="http://schemas.microsoft.com/office/drawing/2014/main" id="{B370D3A3-4B18-46A8-9623-BCE4A8D48555}"/>
              </a:ext>
            </a:extLst>
          </p:cNvPr>
          <p:cNvSpPr txBox="1">
            <a:spLocks/>
          </p:cNvSpPr>
          <p:nvPr/>
        </p:nvSpPr>
        <p:spPr>
          <a:xfrm>
            <a:off x="717550" y="2362546"/>
            <a:ext cx="5062361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231F20"/>
                </a:solidFill>
                <a:latin typeface="+mj-lt"/>
                <a:ea typeface="+mj-ea"/>
                <a:cs typeface="Lato Heavy"/>
              </a:defRPr>
            </a:lvl1pPr>
          </a:lstStyle>
          <a:p>
            <a: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Comparing the gestation period of different mammals</a:t>
            </a:r>
          </a:p>
        </p:txBody>
      </p:sp>
      <p:sp>
        <p:nvSpPr>
          <p:cNvPr id="20" name="Title 6">
            <a:extLst>
              <a:ext uri="{FF2B5EF4-FFF2-40B4-BE49-F238E27FC236}">
                <a16:creationId xmlns:a16="http://schemas.microsoft.com/office/drawing/2014/main" id="{84AD8CF2-1F27-4141-A103-04168FC7AC96}"/>
              </a:ext>
            </a:extLst>
          </p:cNvPr>
          <p:cNvSpPr txBox="1">
            <a:spLocks/>
          </p:cNvSpPr>
          <p:nvPr/>
        </p:nvSpPr>
        <p:spPr>
          <a:xfrm>
            <a:off x="717550" y="5439710"/>
            <a:ext cx="54229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231F20"/>
                </a:solidFill>
                <a:latin typeface="+mj-lt"/>
                <a:ea typeface="+mj-ea"/>
                <a:cs typeface="Lato Heavy"/>
              </a:defRPr>
            </a:lvl1pPr>
          </a:lstStyle>
          <a:p>
            <a: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Year 5 </a:t>
            </a:r>
            <a:b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Age 9-10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8CB53FB-648D-4E9F-BF0E-AD68265C8A6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5000"/>
          </a:blip>
          <a:stretch>
            <a:fillRect/>
          </a:stretch>
        </p:blipFill>
        <p:spPr>
          <a:xfrm>
            <a:off x="8472881" y="641564"/>
            <a:ext cx="3559540" cy="553681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D7C7D8B-3E2D-40BF-8D11-7997DD81E41F}"/>
              </a:ext>
            </a:extLst>
          </p:cNvPr>
          <p:cNvSpPr txBox="1"/>
          <p:nvPr/>
        </p:nvSpPr>
        <p:spPr>
          <a:xfrm>
            <a:off x="8565160" y="525845"/>
            <a:ext cx="341692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b="1" dirty="0">
              <a:solidFill>
                <a:schemeClr val="bg1"/>
              </a:solidFill>
            </a:endParaRPr>
          </a:p>
          <a:p>
            <a:r>
              <a:rPr lang="en-GB" sz="1600" b="1" dirty="0">
                <a:solidFill>
                  <a:schemeClr val="bg1"/>
                </a:solidFill>
              </a:rPr>
              <a:t>For parents</a:t>
            </a:r>
          </a:p>
          <a:p>
            <a:r>
              <a:rPr lang="en-GB" sz="1600" i="1" dirty="0">
                <a:solidFill>
                  <a:schemeClr val="bg1"/>
                </a:solidFill>
              </a:rPr>
              <a:t>Thank you for supporting your child’s learning in science.</a:t>
            </a:r>
          </a:p>
          <a:p>
            <a:r>
              <a:rPr lang="en-GB" sz="1600" b="1" i="1" dirty="0">
                <a:solidFill>
                  <a:schemeClr val="bg1"/>
                </a:solidFill>
              </a:rPr>
              <a:t>Before the session: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Please read slide 2 so you know what your child learning and what you need to get ready.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As an alternative to squared paper, slide 6 may be printed for your child to record on.</a:t>
            </a:r>
          </a:p>
          <a:p>
            <a:pPr fontAlgn="base"/>
            <a:r>
              <a:rPr lang="en-GB" sz="1600" b="1" i="1" dirty="0">
                <a:solidFill>
                  <a:schemeClr val="bg1"/>
                </a:solidFill>
              </a:rPr>
              <a:t>During the session: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Share the learning intentions on slide 2.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Support your child with the main activities on slides 3 to 6, as needed.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Slide 7 is a further, optional activity.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Slide 8 has a glossary of key terms.</a:t>
            </a:r>
          </a:p>
          <a:p>
            <a:pPr fontAlgn="base"/>
            <a:r>
              <a:rPr lang="en-GB" sz="1600" b="1" i="1" dirty="0">
                <a:solidFill>
                  <a:schemeClr val="bg1"/>
                </a:solidFill>
              </a:rPr>
              <a:t>Reviewing with your child: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Slide 9 gives an idea of what your child may produce.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399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41FB7-C98C-4289-87E2-73C60BF39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44140"/>
            <a:ext cx="5181600" cy="31364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1800" dirty="0"/>
              <a:t>Key Learning</a:t>
            </a:r>
          </a:p>
          <a:p>
            <a:pPr marL="285750" indent="-285750">
              <a:lnSpc>
                <a:spcPct val="100000"/>
              </a:lnSpc>
            </a:pPr>
            <a:r>
              <a:rPr lang="en-GB" sz="1800" dirty="0"/>
              <a:t>Most animals </a:t>
            </a:r>
            <a:r>
              <a:rPr lang="en-GB" sz="1800" b="1" dirty="0"/>
              <a:t>reproduce</a:t>
            </a:r>
            <a:r>
              <a:rPr lang="en-GB" sz="1800" dirty="0"/>
              <a:t> sexually. This involves two parents where the </a:t>
            </a:r>
            <a:r>
              <a:rPr lang="en-GB" sz="1800" b="1" dirty="0"/>
              <a:t>sperm</a:t>
            </a:r>
            <a:r>
              <a:rPr lang="en-GB" sz="1800" dirty="0"/>
              <a:t> from the male fertilises the female </a:t>
            </a:r>
            <a:r>
              <a:rPr lang="en-GB" sz="1800" b="1" dirty="0"/>
              <a:t>egg</a:t>
            </a:r>
            <a:r>
              <a:rPr lang="en-GB" sz="1800" dirty="0"/>
              <a:t>. They produce offspring which grow into adults. </a:t>
            </a:r>
          </a:p>
          <a:p>
            <a:pPr marL="285750" indent="-285750">
              <a:lnSpc>
                <a:spcPct val="100000"/>
              </a:lnSpc>
            </a:pPr>
            <a:r>
              <a:rPr lang="en-GB" sz="1800" dirty="0"/>
              <a:t>Humans and most other </a:t>
            </a:r>
            <a:r>
              <a:rPr lang="en-GB" sz="1800" b="1" dirty="0"/>
              <a:t>mammals</a:t>
            </a:r>
            <a:r>
              <a:rPr lang="en-GB" sz="1800" dirty="0"/>
              <a:t> give birth to live young.</a:t>
            </a:r>
          </a:p>
          <a:p>
            <a:pPr marL="285750" indent="-285750">
              <a:lnSpc>
                <a:spcPct val="100000"/>
              </a:lnSpc>
            </a:pPr>
            <a:r>
              <a:rPr lang="en-GB" sz="1800" dirty="0"/>
              <a:t>The time between egg fertilisation and giving birth is called the </a:t>
            </a:r>
            <a:r>
              <a:rPr lang="en-GB" sz="1800" b="1" dirty="0"/>
              <a:t>gestation period</a:t>
            </a:r>
            <a:r>
              <a:rPr lang="en-GB" sz="1800" dirty="0"/>
              <a:t>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5DACEB-595C-438F-A77A-E53F98A2A227}"/>
              </a:ext>
            </a:extLst>
          </p:cNvPr>
          <p:cNvSpPr txBox="1">
            <a:spLocks/>
          </p:cNvSpPr>
          <p:nvPr/>
        </p:nvSpPr>
        <p:spPr>
          <a:xfrm>
            <a:off x="6172202" y="1644140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solidFill>
                  <a:srgbClr val="0070C0"/>
                </a:solidFill>
              </a:rPr>
              <a:t> </a:t>
            </a:r>
            <a:r>
              <a:rPr lang="en-GB" sz="2000" b="1" dirty="0">
                <a:solidFill>
                  <a:srgbClr val="0070C0"/>
                </a:solidFill>
              </a:rPr>
              <a:t>Activities </a:t>
            </a:r>
            <a:r>
              <a:rPr lang="en-GB" sz="2000" dirty="0">
                <a:solidFill>
                  <a:srgbClr val="0070C0"/>
                </a:solidFill>
              </a:rPr>
              <a:t>(pages 3-6): 30 - 45 mins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solidFill>
                  <a:srgbClr val="0070C0"/>
                </a:solidFill>
              </a:rPr>
              <a:t>Use lined paper, squared paper, a ruler and pencil.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solidFill>
                  <a:srgbClr val="0070C0"/>
                </a:solidFill>
              </a:rPr>
              <a:t>Alternatively, print page 6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>
                <a:solidFill>
                  <a:srgbClr val="0070C0"/>
                </a:solidFill>
              </a:rPr>
              <a:t>as a worksheet.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000" b="1" dirty="0">
                <a:solidFill>
                  <a:srgbClr val="0070C0"/>
                </a:solidFill>
              </a:rPr>
              <a:t>Find out more… </a:t>
            </a:r>
            <a:r>
              <a:rPr lang="en-GB" sz="2000" dirty="0">
                <a:solidFill>
                  <a:srgbClr val="0070C0"/>
                </a:solidFill>
              </a:rPr>
              <a:t>(page 7)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solidFill>
                  <a:srgbClr val="0070C0"/>
                </a:solidFill>
              </a:rPr>
              <a:t>Find out about some mammals with more unusual life cycles.</a:t>
            </a: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4E22C57-FD54-40A0-AEBD-999E75A7D497}"/>
              </a:ext>
            </a:extLst>
          </p:cNvPr>
          <p:cNvSpPr txBox="1">
            <a:spLocks/>
          </p:cNvSpPr>
          <p:nvPr/>
        </p:nvSpPr>
        <p:spPr>
          <a:xfrm>
            <a:off x="849487" y="4997587"/>
            <a:ext cx="5181600" cy="11793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/>
              <a:t>I can… </a:t>
            </a:r>
            <a:endParaRPr lang="en-GB" sz="1800" dirty="0">
              <a:solidFill>
                <a:srgbClr val="FF0000"/>
              </a:solidFill>
            </a:endParaRPr>
          </a:p>
          <a:p>
            <a:pPr marL="285750" indent="-285750"/>
            <a:r>
              <a:rPr lang="en-GB" sz="1800" dirty="0">
                <a:solidFill>
                  <a:schemeClr val="tx1"/>
                </a:solidFill>
              </a:rPr>
              <a:t>compare the gestation period for different mammals and look for patterns.</a:t>
            </a:r>
          </a:p>
        </p:txBody>
      </p:sp>
      <p:pic>
        <p:nvPicPr>
          <p:cNvPr id="14" name="Picture 13" descr="Notepad, Memo, Pencil, Writing, Note">
            <a:extLst>
              <a:ext uri="{FF2B5EF4-FFF2-40B4-BE49-F238E27FC236}">
                <a16:creationId xmlns:a16="http://schemas.microsoft.com/office/drawing/2014/main" id="{D2F26988-8158-475C-894D-C3AB91357DB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216" y="3239335"/>
            <a:ext cx="835092" cy="80072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BD9418F-00D6-4FF9-B94B-9975B41823ED}"/>
              </a:ext>
            </a:extLst>
          </p:cNvPr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7F3739-BE8E-4DEA-B82C-7D9E386EA083}"/>
              </a:ext>
            </a:extLst>
          </p:cNvPr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3E3D1E-5D9F-4E60-B95D-190BA7EADA15}"/>
              </a:ext>
            </a:extLst>
          </p:cNvPr>
          <p:cNvSpPr txBox="1"/>
          <p:nvPr/>
        </p:nvSpPr>
        <p:spPr>
          <a:xfrm>
            <a:off x="1468072" y="-35644"/>
            <a:ext cx="7088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Livings things and their habitats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0525B5-9B65-4FB3-AF95-6A060BCC4DA9}"/>
              </a:ext>
            </a:extLst>
          </p:cNvPr>
          <p:cNvSpPr txBox="1"/>
          <p:nvPr/>
        </p:nvSpPr>
        <p:spPr>
          <a:xfrm>
            <a:off x="1468072" y="500744"/>
            <a:ext cx="70886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>
                <a:solidFill>
                  <a:schemeClr val="bg1"/>
                </a:solidFill>
                <a:latin typeface="+mj-lt"/>
              </a:rPr>
              <a:t>Comparing the gestation period of different mammals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4D2724-AEC4-465E-B815-09BCE5D79805}"/>
              </a:ext>
            </a:extLst>
          </p:cNvPr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AE4EE7A-4177-4401-AEAD-C984156A45D8}"/>
              </a:ext>
            </a:extLst>
          </p:cNvPr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68CE5E-304A-4A0E-B22D-E5B20205A714}"/>
              </a:ext>
            </a:extLst>
          </p:cNvPr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solidFill>
                  <a:srgbClr val="C00000"/>
                </a:solidFill>
              </a:rPr>
              <a:t>Logo for section to sit inside roundel</a:t>
            </a:r>
          </a:p>
        </p:txBody>
      </p:sp>
      <p:pic>
        <p:nvPicPr>
          <p:cNvPr id="19" name="Picture 18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C3A7CF5B-9313-4B80-B040-4ABFCBA6A0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7F827F-5FAB-4563-8F02-59EA9963AB0B}"/>
              </a:ext>
            </a:extLst>
          </p:cNvPr>
          <p:cNvSpPr txBox="1"/>
          <p:nvPr/>
        </p:nvSpPr>
        <p:spPr>
          <a:xfrm>
            <a:off x="162727" y="6429352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674C288-474A-4FDA-A73D-9BBC9F6123B0}" type="slidenum">
              <a:rPr lang="en-GB" smtClean="0">
                <a:solidFill>
                  <a:schemeClr val="bg1"/>
                </a:solidFill>
              </a:rPr>
              <a:t>2</a:t>
            </a:fld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6" name="Picture 15" descr="A picture containing clock, room, plate&#10;&#10;Description automatically generated">
            <a:extLst>
              <a:ext uri="{FF2B5EF4-FFF2-40B4-BE49-F238E27FC236}">
                <a16:creationId xmlns:a16="http://schemas.microsoft.com/office/drawing/2014/main" id="{4947F034-C6C3-4FC7-9D80-D109CC5710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39" y="55164"/>
            <a:ext cx="1082042" cy="108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615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41FB7-C98C-4289-87E2-73C60BF39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1577325"/>
            <a:ext cx="5181600" cy="45328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Humans and most other </a:t>
            </a:r>
            <a:r>
              <a:rPr lang="en-GB" sz="2000" b="1" dirty="0"/>
              <a:t>mammals</a:t>
            </a:r>
            <a:r>
              <a:rPr lang="en-GB" sz="2000" dirty="0"/>
              <a:t> give birth to live young.</a:t>
            </a:r>
          </a:p>
          <a:p>
            <a:r>
              <a:rPr lang="en-GB" sz="2000" dirty="0"/>
              <a:t>Watch this BBC bitesize clip:</a:t>
            </a:r>
          </a:p>
          <a:p>
            <a:pPr marL="0" indent="0">
              <a:buNone/>
            </a:pPr>
            <a:r>
              <a:rPr lang="en-GB" sz="1800" u="sng" dirty="0">
                <a:hlinkClick r:id="rId3"/>
              </a:rPr>
              <a:t>https://www.bbc.co.uk/bitesize/clips/zpmqxnb</a:t>
            </a:r>
            <a:endParaRPr lang="en-GB" sz="1800" dirty="0"/>
          </a:p>
          <a:p>
            <a:r>
              <a:rPr lang="en-GB" sz="2000" dirty="0">
                <a:solidFill>
                  <a:srgbClr val="0070C0"/>
                </a:solidFill>
              </a:rPr>
              <a:t>How many months does it take for a human baby to develop before it is born?</a:t>
            </a:r>
          </a:p>
          <a:p>
            <a:r>
              <a:rPr lang="en-GB" sz="2000" dirty="0">
                <a:solidFill>
                  <a:srgbClr val="0070C0"/>
                </a:solidFill>
              </a:rPr>
              <a:t>How does this compare to other mammals?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83873-1ACC-4285-9071-305DE9E2508F}"/>
              </a:ext>
            </a:extLst>
          </p:cNvPr>
          <p:cNvSpPr txBox="1">
            <a:spLocks/>
          </p:cNvSpPr>
          <p:nvPr/>
        </p:nvSpPr>
        <p:spPr>
          <a:xfrm>
            <a:off x="6172202" y="1591799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The length of time a mammal is pregnant is known as the </a:t>
            </a:r>
            <a:r>
              <a:rPr lang="en-GB" sz="2000" b="1" dirty="0"/>
              <a:t>gestation period</a:t>
            </a:r>
            <a:r>
              <a:rPr lang="en-GB" sz="2000" dirty="0"/>
              <a:t>.</a:t>
            </a:r>
          </a:p>
          <a:p>
            <a:r>
              <a:rPr lang="en-GB" sz="2000" dirty="0"/>
              <a:t>The gestation period starts when the </a:t>
            </a:r>
            <a:r>
              <a:rPr lang="en-GB" sz="2000" b="1" dirty="0"/>
              <a:t>sperm</a:t>
            </a:r>
            <a:r>
              <a:rPr lang="en-GB" sz="2000" dirty="0"/>
              <a:t> from the male fertilises the female </a:t>
            </a:r>
            <a:r>
              <a:rPr lang="en-GB" sz="2000" b="1" dirty="0"/>
              <a:t>egg.</a:t>
            </a:r>
          </a:p>
          <a:p>
            <a:r>
              <a:rPr lang="en-GB" sz="2000" dirty="0"/>
              <a:t>It finishes when the baby animal is born.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Look at this information about the gestation of a baby elephant: </a:t>
            </a:r>
            <a:r>
              <a:rPr lang="en-GB" sz="2000" u="sng" dirty="0">
                <a:hlinkClick r:id="rId4"/>
              </a:rPr>
              <a:t>https://www.dkfindout.com/uk/animals-and-nature/mammals/mammals-and-their-young/</a:t>
            </a:r>
            <a:endParaRPr lang="en-GB" sz="2000" dirty="0"/>
          </a:p>
          <a:p>
            <a:pPr marL="0" indent="0">
              <a:buNone/>
            </a:pPr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D1FA60-ED12-4A13-9DA3-FD2EBF8CC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3</a:t>
            </a:fld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6FDF4C0-C224-46E5-9D67-7672FBFC28EB}"/>
              </a:ext>
            </a:extLst>
          </p:cNvPr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9C498DC-383D-4B5D-90C9-74B254E75BE6}"/>
              </a:ext>
            </a:extLst>
          </p:cNvPr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2B1460-68BA-41EA-8E04-FE8CEB44D387}"/>
              </a:ext>
            </a:extLst>
          </p:cNvPr>
          <p:cNvSpPr txBox="1"/>
          <p:nvPr/>
        </p:nvSpPr>
        <p:spPr>
          <a:xfrm>
            <a:off x="1468072" y="-35644"/>
            <a:ext cx="7088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Explore, review, think, talk….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BC067D-E150-42C8-9D17-25B92C153A9D}"/>
              </a:ext>
            </a:extLst>
          </p:cNvPr>
          <p:cNvSpPr txBox="1"/>
          <p:nvPr/>
        </p:nvSpPr>
        <p:spPr>
          <a:xfrm>
            <a:off x="1468072" y="500744"/>
            <a:ext cx="97860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>
                <a:solidFill>
                  <a:schemeClr val="bg1"/>
                </a:solidFill>
                <a:latin typeface="+mj-lt"/>
              </a:rPr>
              <a:t>What do you already know about life cycle of mammals?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CE5610-FD66-484D-ABD1-35E31FB26A29}"/>
              </a:ext>
            </a:extLst>
          </p:cNvPr>
          <p:cNvSpPr txBox="1"/>
          <p:nvPr/>
        </p:nvSpPr>
        <p:spPr>
          <a:xfrm>
            <a:off x="1468072" y="800778"/>
            <a:ext cx="708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1"/>
                </a:solidFill>
                <a:latin typeface="+mj-lt"/>
              </a:rPr>
              <a:t>(5 - 10 minutes)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87122AC-BA51-4544-985E-99A5969DA1C3}"/>
              </a:ext>
            </a:extLst>
          </p:cNvPr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67CFBB1-972D-4335-9632-0211EFA7F822}"/>
              </a:ext>
            </a:extLst>
          </p:cNvPr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75F929-0179-4726-B990-35716BACECB4}"/>
              </a:ext>
            </a:extLst>
          </p:cNvPr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solidFill>
                  <a:srgbClr val="C00000"/>
                </a:solidFill>
              </a:rPr>
              <a:t>Logo for section to sit inside roundel</a:t>
            </a:r>
          </a:p>
        </p:txBody>
      </p:sp>
      <p:pic>
        <p:nvPicPr>
          <p:cNvPr id="23" name="Picture 22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A216C370-FCE0-44A3-AB78-64E1D2CB62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7557637-2707-4CF1-B0B2-AFE0B2FC8EAC}"/>
              </a:ext>
            </a:extLst>
          </p:cNvPr>
          <p:cNvSpPr txBox="1"/>
          <p:nvPr/>
        </p:nvSpPr>
        <p:spPr>
          <a:xfrm>
            <a:off x="162727" y="6441335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ACC4002-0F26-4D68-B110-598710F50EEB}" type="slidenum">
              <a:rPr lang="en-GB" smtClean="0">
                <a:solidFill>
                  <a:schemeClr val="bg1"/>
                </a:solidFill>
              </a:rPr>
              <a:t>3</a:t>
            </a:fld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5" name="Picture 24" descr="A picture containing clock, room, plate&#10;&#10;Description automatically generated">
            <a:extLst>
              <a:ext uri="{FF2B5EF4-FFF2-40B4-BE49-F238E27FC236}">
                <a16:creationId xmlns:a16="http://schemas.microsoft.com/office/drawing/2014/main" id="{F9EE3E47-51B2-427B-A416-35CB83C5BE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39" y="55164"/>
            <a:ext cx="1082042" cy="1082042"/>
          </a:xfrm>
          <a:prstGeom prst="rect">
            <a:avLst/>
          </a:prstGeom>
        </p:spPr>
      </p:pic>
      <p:pic>
        <p:nvPicPr>
          <p:cNvPr id="26" name="Picture 25" descr="Sheep, Lamb, The Wadden Sea, National">
            <a:extLst>
              <a:ext uri="{FF2B5EF4-FFF2-40B4-BE49-F238E27FC236}">
                <a16:creationId xmlns:a16="http://schemas.microsoft.com/office/drawing/2014/main" id="{9B7E7FC0-D47A-4968-8080-F0F88B7B35BC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0" t="18588" r="28526" b="16235"/>
          <a:stretch/>
        </p:blipFill>
        <p:spPr bwMode="auto">
          <a:xfrm>
            <a:off x="1124654" y="4320633"/>
            <a:ext cx="1821746" cy="14431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Elephant, Cub, Tsavo, Kenya, Savanna">
            <a:extLst>
              <a:ext uri="{FF2B5EF4-FFF2-40B4-BE49-F238E27FC236}">
                <a16:creationId xmlns:a16="http://schemas.microsoft.com/office/drawing/2014/main" id="{5682CDC0-0601-48F3-8CFB-77ABB7AF1F98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3" t="3764" r="5329" b="20472"/>
          <a:stretch/>
        </p:blipFill>
        <p:spPr bwMode="auto">
          <a:xfrm>
            <a:off x="7320940" y="4581353"/>
            <a:ext cx="2327275" cy="13696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A dog lying on a bed&#10;&#10;Description automatically generated">
            <a:extLst>
              <a:ext uri="{FF2B5EF4-FFF2-40B4-BE49-F238E27FC236}">
                <a16:creationId xmlns:a16="http://schemas.microsoft.com/office/drawing/2014/main" id="{9342CF87-481D-4C4C-B482-B8BBDA3592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295" y="4329189"/>
            <a:ext cx="2381538" cy="144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45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41FB7-C98C-4289-87E2-73C60BF39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26385"/>
            <a:ext cx="5181600" cy="45328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2000" dirty="0"/>
              <a:t>The gestation period of mammals can range from a few weeks to almost two years.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83873-1ACC-4285-9071-305DE9E2508F}"/>
              </a:ext>
            </a:extLst>
          </p:cNvPr>
          <p:cNvSpPr txBox="1">
            <a:spLocks/>
          </p:cNvSpPr>
          <p:nvPr/>
        </p:nvSpPr>
        <p:spPr>
          <a:xfrm>
            <a:off x="6172202" y="1626385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sz="2200" dirty="0">
                <a:solidFill>
                  <a:srgbClr val="0070C0"/>
                </a:solidFill>
              </a:rPr>
              <a:t>From these four examples, do you notice a possible pattern about the length of the gestation period and the size of the adult animal? </a:t>
            </a:r>
          </a:p>
          <a:p>
            <a:pPr>
              <a:lnSpc>
                <a:spcPct val="110000"/>
              </a:lnSpc>
            </a:pPr>
            <a:r>
              <a:rPr lang="en-GB" sz="2200" dirty="0">
                <a:solidFill>
                  <a:srgbClr val="0070C0"/>
                </a:solidFill>
              </a:rPr>
              <a:t>Do you think a sample of four mammals gives you enough data to be certain?</a:t>
            </a:r>
          </a:p>
          <a:p>
            <a:pPr>
              <a:lnSpc>
                <a:spcPct val="110000"/>
              </a:lnSpc>
            </a:pPr>
            <a:r>
              <a:rPr lang="en-GB" sz="2200" dirty="0">
                <a:solidFill>
                  <a:srgbClr val="0070C0"/>
                </a:solidFill>
              </a:rPr>
              <a:t>How might the size of an animal be measured?</a:t>
            </a:r>
            <a:endParaRPr lang="en-GB" sz="2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933D13-2E13-426F-8889-57DB07D52A00}"/>
              </a:ext>
            </a:extLst>
          </p:cNvPr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6AB09C-B8E5-42A4-B189-890047EBC83B}"/>
              </a:ext>
            </a:extLst>
          </p:cNvPr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F2C311-02AA-4EF7-B87F-16A20FEE5352}"/>
              </a:ext>
            </a:extLst>
          </p:cNvPr>
          <p:cNvSpPr txBox="1"/>
          <p:nvPr/>
        </p:nvSpPr>
        <p:spPr>
          <a:xfrm>
            <a:off x="1468072" y="-35644"/>
            <a:ext cx="8988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Gestation period of mammals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2D6F00-3F95-4C86-9E3A-2134F398488C}"/>
              </a:ext>
            </a:extLst>
          </p:cNvPr>
          <p:cNvSpPr txBox="1"/>
          <p:nvPr/>
        </p:nvSpPr>
        <p:spPr>
          <a:xfrm>
            <a:off x="1468072" y="500744"/>
            <a:ext cx="101950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>
                <a:solidFill>
                  <a:schemeClr val="bg1"/>
                </a:solidFill>
                <a:latin typeface="+mj-lt"/>
              </a:rPr>
              <a:t>Investigating the gestation period of different mammals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B3DDCF-3F51-4AAE-B72D-05FA9D1C3922}"/>
              </a:ext>
            </a:extLst>
          </p:cNvPr>
          <p:cNvSpPr txBox="1"/>
          <p:nvPr/>
        </p:nvSpPr>
        <p:spPr>
          <a:xfrm>
            <a:off x="1468072" y="800778"/>
            <a:ext cx="708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1"/>
                </a:solidFill>
                <a:latin typeface="+mj-lt"/>
              </a:rPr>
              <a:t>(page 4-6: 20-35 minutes)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629D61-E092-4B1E-ABDD-D03F630CD850}"/>
              </a:ext>
            </a:extLst>
          </p:cNvPr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4F9788D-7153-4ACB-9E7E-92A934BFEBE8}"/>
              </a:ext>
            </a:extLst>
          </p:cNvPr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79F925-C708-41E8-A60E-874E22A10BB0}"/>
              </a:ext>
            </a:extLst>
          </p:cNvPr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solidFill>
                  <a:srgbClr val="C00000"/>
                </a:solidFill>
              </a:rPr>
              <a:t>Logo for section to sit inside roundel</a:t>
            </a:r>
          </a:p>
        </p:txBody>
      </p:sp>
      <p:pic>
        <p:nvPicPr>
          <p:cNvPr id="22" name="Picture 21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329569BE-8C42-470D-AD08-3554ABA2F0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D6CAE3C-4905-4FCB-9154-AF98DBB51F41}"/>
              </a:ext>
            </a:extLst>
          </p:cNvPr>
          <p:cNvSpPr txBox="1"/>
          <p:nvPr/>
        </p:nvSpPr>
        <p:spPr>
          <a:xfrm>
            <a:off x="147782" y="6429352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24" name="Picture 23" descr="A picture containing clock, room, plate&#10;&#10;Description automatically generated">
            <a:extLst>
              <a:ext uri="{FF2B5EF4-FFF2-40B4-BE49-F238E27FC236}">
                <a16:creationId xmlns:a16="http://schemas.microsoft.com/office/drawing/2014/main" id="{5D14C208-6FF9-4121-A45E-6EDF197424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39" y="55164"/>
            <a:ext cx="1082042" cy="1082042"/>
          </a:xfrm>
          <a:prstGeom prst="rect">
            <a:avLst/>
          </a:prstGeom>
        </p:spPr>
      </p:pic>
      <p:pic>
        <p:nvPicPr>
          <p:cNvPr id="25" name="Picture 24" descr="Pig, Sow, Piglet, Nursing, Animals, Cute">
            <a:extLst>
              <a:ext uri="{FF2B5EF4-FFF2-40B4-BE49-F238E27FC236}">
                <a16:creationId xmlns:a16="http://schemas.microsoft.com/office/drawing/2014/main" id="{D485900C-656D-4FEB-9A77-228F58B51B96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0" t="5648" r="12847" b="7764"/>
          <a:stretch/>
        </p:blipFill>
        <p:spPr bwMode="auto">
          <a:xfrm>
            <a:off x="3429000" y="2399819"/>
            <a:ext cx="2101850" cy="14325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Squirrel, Autumn, Animal, Nature">
            <a:extLst>
              <a:ext uri="{FF2B5EF4-FFF2-40B4-BE49-F238E27FC236}">
                <a16:creationId xmlns:a16="http://schemas.microsoft.com/office/drawing/2014/main" id="{AD453FE6-50EC-4D96-BACE-02CA9F5C46F0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0" r="35628"/>
          <a:stretch/>
        </p:blipFill>
        <p:spPr bwMode="auto">
          <a:xfrm>
            <a:off x="1280281" y="2413723"/>
            <a:ext cx="1462993" cy="14276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Giraffe, Animals, Wildlife, Africa, Baby">
            <a:extLst>
              <a:ext uri="{FF2B5EF4-FFF2-40B4-BE49-F238E27FC236}">
                <a16:creationId xmlns:a16="http://schemas.microsoft.com/office/drawing/2014/main" id="{8893F47C-205E-4E13-9335-07C2D808C12C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3" r="18808" b="6824"/>
          <a:stretch/>
        </p:blipFill>
        <p:spPr bwMode="auto">
          <a:xfrm>
            <a:off x="3808730" y="4134733"/>
            <a:ext cx="1722120" cy="17221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Animal World, Camel, Foal, Young Camel">
            <a:extLst>
              <a:ext uri="{FF2B5EF4-FFF2-40B4-BE49-F238E27FC236}">
                <a16:creationId xmlns:a16="http://schemas.microsoft.com/office/drawing/2014/main" id="{7F4850B7-AA15-42AE-8153-8B569EFB4995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654" y="4288403"/>
            <a:ext cx="2354580" cy="15684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27CC8F-BE51-4099-8F65-50F4DE483802}"/>
              </a:ext>
            </a:extLst>
          </p:cNvPr>
          <p:cNvSpPr txBox="1"/>
          <p:nvPr/>
        </p:nvSpPr>
        <p:spPr>
          <a:xfrm>
            <a:off x="1102285" y="3815906"/>
            <a:ext cx="1837765" cy="38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Squirrel – 44 days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199EAF0-7A14-44D5-9E31-A36041059F53}"/>
              </a:ext>
            </a:extLst>
          </p:cNvPr>
          <p:cNvSpPr txBox="1"/>
          <p:nvPr/>
        </p:nvSpPr>
        <p:spPr>
          <a:xfrm>
            <a:off x="3693085" y="3788549"/>
            <a:ext cx="1837765" cy="38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Pig – 114 days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B46BB6-DE20-4F09-94F4-C713B5DD4F22}"/>
              </a:ext>
            </a:extLst>
          </p:cNvPr>
          <p:cNvSpPr txBox="1"/>
          <p:nvPr/>
        </p:nvSpPr>
        <p:spPr>
          <a:xfrm>
            <a:off x="3765688" y="5823364"/>
            <a:ext cx="2178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Giraffe – 425 days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E5007E7-EF31-46FC-A9A1-81A30680AB33}"/>
              </a:ext>
            </a:extLst>
          </p:cNvPr>
          <p:cNvSpPr txBox="1"/>
          <p:nvPr/>
        </p:nvSpPr>
        <p:spPr>
          <a:xfrm>
            <a:off x="1335656" y="5804652"/>
            <a:ext cx="1837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Camel – 400 days</a:t>
            </a:r>
          </a:p>
        </p:txBody>
      </p:sp>
    </p:spTree>
    <p:extLst>
      <p:ext uri="{BB962C8B-B14F-4D97-AF65-F5344CB8AC3E}">
        <p14:creationId xmlns:p14="http://schemas.microsoft.com/office/powerpoint/2010/main" val="1152218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41FB7-C98C-4289-87E2-73C60BF39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534" y="257452"/>
            <a:ext cx="3317289" cy="622546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2600" dirty="0">
                <a:solidFill>
                  <a:srgbClr val="7030A0"/>
                </a:solidFill>
              </a:rPr>
              <a:t>Look at the information about the average female weight and the gestation period of twelve different mammals. </a:t>
            </a:r>
          </a:p>
          <a:p>
            <a:pPr>
              <a:lnSpc>
                <a:spcPct val="120000"/>
              </a:lnSpc>
            </a:pPr>
            <a:r>
              <a:rPr lang="en-GB" sz="2600" dirty="0">
                <a:solidFill>
                  <a:srgbClr val="7030A0"/>
                </a:solidFill>
              </a:rPr>
              <a:t>Draw a table to order the mammals from smallest to largest by weight.</a:t>
            </a:r>
          </a:p>
          <a:p>
            <a:pPr>
              <a:lnSpc>
                <a:spcPct val="120000"/>
              </a:lnSpc>
            </a:pPr>
            <a:r>
              <a:rPr lang="en-GB" sz="2600" dirty="0">
                <a:solidFill>
                  <a:srgbClr val="7030A0"/>
                </a:solidFill>
              </a:rPr>
              <a:t>Next plot a bar chart showing the gestation period for each mammal, ordered from the smallest to the largest.</a:t>
            </a:r>
          </a:p>
          <a:p>
            <a:pPr>
              <a:lnSpc>
                <a:spcPct val="120000"/>
              </a:lnSpc>
            </a:pPr>
            <a:r>
              <a:rPr lang="en-GB" sz="2600" dirty="0">
                <a:solidFill>
                  <a:srgbClr val="7030A0"/>
                </a:solidFill>
              </a:rPr>
              <a:t>Look carefully to see if there is a pattern and make a note of any unusual results.</a:t>
            </a:r>
          </a:p>
          <a:p>
            <a:pPr>
              <a:lnSpc>
                <a:spcPct val="120000"/>
              </a:lnSpc>
            </a:pPr>
            <a:r>
              <a:rPr lang="en-GB" sz="2600" dirty="0">
                <a:solidFill>
                  <a:srgbClr val="7030A0"/>
                </a:solidFill>
              </a:rPr>
              <a:t>Explain what you have found out from the data you have been given.</a:t>
            </a:r>
          </a:p>
          <a:p>
            <a:pPr>
              <a:lnSpc>
                <a:spcPct val="120000"/>
              </a:lnSpc>
            </a:pPr>
            <a:r>
              <a:rPr lang="en-GB" sz="2600" dirty="0">
                <a:solidFill>
                  <a:srgbClr val="7030A0"/>
                </a:solidFill>
              </a:rPr>
              <a:t>Think about other questions you might now ask.</a:t>
            </a:r>
          </a:p>
          <a:p>
            <a:pPr marL="0" indent="0">
              <a:lnSpc>
                <a:spcPct val="120000"/>
              </a:lnSpc>
              <a:buNone/>
            </a:pPr>
            <a:endParaRPr lang="en-GB" sz="2600" dirty="0">
              <a:solidFill>
                <a:srgbClr val="7030A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83873-1ACC-4285-9071-305DE9E2508F}"/>
              </a:ext>
            </a:extLst>
          </p:cNvPr>
          <p:cNvSpPr txBox="1">
            <a:spLocks/>
          </p:cNvSpPr>
          <p:nvPr/>
        </p:nvSpPr>
        <p:spPr>
          <a:xfrm>
            <a:off x="3751487" y="146767"/>
            <a:ext cx="7712155" cy="65747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FF0000"/>
                </a:solidFill>
              </a:rPr>
              <a:t>Learning outcome: </a:t>
            </a:r>
            <a:r>
              <a:rPr lang="en-GB" sz="2000" dirty="0"/>
              <a:t>I can </a:t>
            </a:r>
            <a:r>
              <a:rPr lang="en-GB" sz="2000" dirty="0">
                <a:solidFill>
                  <a:schemeClr val="tx1"/>
                </a:solidFill>
              </a:rPr>
              <a:t>compare the gestation periods for different mammals and look for patterns.</a:t>
            </a:r>
          </a:p>
          <a:p>
            <a:pPr marL="0" indent="0"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742BEA5-4E9D-4148-B8C0-D03391A85B92}"/>
              </a:ext>
            </a:extLst>
          </p:cNvPr>
          <p:cNvSpPr/>
          <p:nvPr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7" name="Picture 26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2588E099-A086-4989-9AAD-FE3A20EDAC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F6D72D2-C64A-44CA-952D-A9F8E45672D0}"/>
              </a:ext>
            </a:extLst>
          </p:cNvPr>
          <p:cNvSpPr txBox="1"/>
          <p:nvPr/>
        </p:nvSpPr>
        <p:spPr>
          <a:xfrm>
            <a:off x="177916" y="6466169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09A22B6-0086-4BE4-A239-746F8055627F}" type="slidenum">
              <a:rPr lang="en-GB" smtClean="0"/>
              <a:t>5</a:t>
            </a:fld>
            <a:endParaRPr lang="en-GB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850F4F8-4B7B-4593-9C8E-D8E3EF279E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464876"/>
              </p:ext>
            </p:extLst>
          </p:nvPr>
        </p:nvGraphicFramePr>
        <p:xfrm>
          <a:off x="4126982" y="781603"/>
          <a:ext cx="6689509" cy="5869232"/>
        </p:xfrm>
        <a:graphic>
          <a:graphicData uri="http://schemas.openxmlformats.org/drawingml/2006/table">
            <a:tbl>
              <a:tblPr firstRow="1" bandRow="1"/>
              <a:tblGrid>
                <a:gridCol w="2281019">
                  <a:extLst>
                    <a:ext uri="{9D8B030D-6E8A-4147-A177-3AD203B41FA5}">
                      <a16:colId xmlns:a16="http://schemas.microsoft.com/office/drawing/2014/main" val="878432245"/>
                    </a:ext>
                  </a:extLst>
                </a:gridCol>
                <a:gridCol w="1830474">
                  <a:extLst>
                    <a:ext uri="{9D8B030D-6E8A-4147-A177-3AD203B41FA5}">
                      <a16:colId xmlns:a16="http://schemas.microsoft.com/office/drawing/2014/main" val="2099180796"/>
                    </a:ext>
                  </a:extLst>
                </a:gridCol>
                <a:gridCol w="2578016">
                  <a:extLst>
                    <a:ext uri="{9D8B030D-6E8A-4147-A177-3AD203B41FA5}">
                      <a16:colId xmlns:a16="http://schemas.microsoft.com/office/drawing/2014/main" val="2819055839"/>
                    </a:ext>
                  </a:extLst>
                </a:gridCol>
              </a:tblGrid>
              <a:tr h="7012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Type of mammal</a:t>
                      </a:r>
                    </a:p>
                  </a:txBody>
                  <a:tcPr marL="78452" marR="78452" marT="39226" marB="392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Average weight of female mammal in kg</a:t>
                      </a:r>
                    </a:p>
                  </a:txBody>
                  <a:tcPr marL="78452" marR="78452" marT="39226" marB="392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Gestation period in weeks (rounded to nearest whole week)</a:t>
                      </a:r>
                    </a:p>
                  </a:txBody>
                  <a:tcPr marL="78452" marR="78452" marT="39226" marB="392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9783498"/>
                  </a:ext>
                </a:extLst>
              </a:tr>
              <a:tr h="4183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Hamster</a:t>
                      </a:r>
                    </a:p>
                  </a:txBody>
                  <a:tcPr marL="78452" marR="78452" marT="39226" marB="392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0.12kg (120g)</a:t>
                      </a:r>
                    </a:p>
                  </a:txBody>
                  <a:tcPr marL="78452" marR="78452" marT="39226" marB="392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78452" marR="78452" marT="39226" marB="392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6666185"/>
                  </a:ext>
                </a:extLst>
              </a:tr>
              <a:tr h="4183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Dog (Labrador)</a:t>
                      </a:r>
                    </a:p>
                  </a:txBody>
                  <a:tcPr marL="78452" marR="78452" marT="39226" marB="392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29kg</a:t>
                      </a:r>
                    </a:p>
                  </a:txBody>
                  <a:tcPr marL="78452" marR="78452" marT="39226" marB="392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78452" marR="78452" marT="39226" marB="392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5214741"/>
                  </a:ext>
                </a:extLst>
              </a:tr>
              <a:tr h="4183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Lion</a:t>
                      </a:r>
                    </a:p>
                  </a:txBody>
                  <a:tcPr marL="78452" marR="78452" marT="39226" marB="392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130kg</a:t>
                      </a:r>
                    </a:p>
                  </a:txBody>
                  <a:tcPr marL="78452" marR="78452" marT="39226" marB="392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78452" marR="78452" marT="39226" marB="392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5433271"/>
                  </a:ext>
                </a:extLst>
              </a:tr>
              <a:tr h="4183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Human</a:t>
                      </a:r>
                    </a:p>
                  </a:txBody>
                  <a:tcPr marL="78452" marR="78452" marT="39226" marB="392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77kg</a:t>
                      </a:r>
                    </a:p>
                  </a:txBody>
                  <a:tcPr marL="78452" marR="78452" marT="39226" marB="392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78452" marR="78452" marT="39226" marB="392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9845525"/>
                  </a:ext>
                </a:extLst>
              </a:tr>
              <a:tr h="4183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Giraffe</a:t>
                      </a:r>
                    </a:p>
                  </a:txBody>
                  <a:tcPr marL="78452" marR="78452" marT="39226" marB="392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828kg</a:t>
                      </a:r>
                    </a:p>
                  </a:txBody>
                  <a:tcPr marL="78452" marR="78452" marT="39226" marB="392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marL="78452" marR="78452" marT="39226" marB="392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9719914"/>
                  </a:ext>
                </a:extLst>
              </a:tr>
              <a:tr h="4183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African Elephant</a:t>
                      </a:r>
                    </a:p>
                  </a:txBody>
                  <a:tcPr marL="78452" marR="78452" marT="39226" marB="392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3,150kg</a:t>
                      </a:r>
                    </a:p>
                  </a:txBody>
                  <a:tcPr marL="78452" marR="78452" marT="39226" marB="392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92</a:t>
                      </a:r>
                    </a:p>
                  </a:txBody>
                  <a:tcPr marL="78452" marR="78452" marT="39226" marB="392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0714620"/>
                  </a:ext>
                </a:extLst>
              </a:tr>
              <a:tr h="4183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Grey Squirrel</a:t>
                      </a:r>
                    </a:p>
                  </a:txBody>
                  <a:tcPr marL="78452" marR="78452" marT="39226" marB="392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0.56kg (560g)</a:t>
                      </a:r>
                    </a:p>
                  </a:txBody>
                  <a:tcPr marL="78452" marR="78452" marT="39226" marB="392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78452" marR="78452" marT="39226" marB="392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9416849"/>
                  </a:ext>
                </a:extLst>
              </a:tr>
              <a:tr h="4183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Sheep</a:t>
                      </a:r>
                    </a:p>
                  </a:txBody>
                  <a:tcPr marL="78452" marR="78452" marT="39226" marB="392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72kg</a:t>
                      </a:r>
                    </a:p>
                  </a:txBody>
                  <a:tcPr marL="78452" marR="78452" marT="39226" marB="392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78452" marR="78452" marT="39226" marB="392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9566941"/>
                  </a:ext>
                </a:extLst>
              </a:tr>
              <a:tr h="4183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Cow (Jersey)</a:t>
                      </a:r>
                    </a:p>
                  </a:txBody>
                  <a:tcPr marL="78452" marR="78452" marT="39226" marB="392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450kg</a:t>
                      </a:r>
                    </a:p>
                  </a:txBody>
                  <a:tcPr marL="78452" marR="78452" marT="39226" marB="392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78452" marR="78452" marT="39226" marB="392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0083131"/>
                  </a:ext>
                </a:extLst>
              </a:tr>
              <a:tr h="4183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Rabbit</a:t>
                      </a:r>
                    </a:p>
                  </a:txBody>
                  <a:tcPr marL="78452" marR="78452" marT="39226" marB="392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2.5kg</a:t>
                      </a:r>
                    </a:p>
                  </a:txBody>
                  <a:tcPr marL="78452" marR="78452" marT="39226" marB="392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78452" marR="78452" marT="39226" marB="392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9525305"/>
                  </a:ext>
                </a:extLst>
              </a:tr>
              <a:tr h="4183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Pig</a:t>
                      </a:r>
                    </a:p>
                  </a:txBody>
                  <a:tcPr marL="78452" marR="78452" marT="39226" marB="392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250kg</a:t>
                      </a:r>
                    </a:p>
                  </a:txBody>
                  <a:tcPr marL="78452" marR="78452" marT="39226" marB="392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78452" marR="78452" marT="39226" marB="392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6424875"/>
                  </a:ext>
                </a:extLst>
              </a:tr>
              <a:tr h="4183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Camel</a:t>
                      </a:r>
                    </a:p>
                  </a:txBody>
                  <a:tcPr marL="78452" marR="78452" marT="39226" marB="392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650kg</a:t>
                      </a:r>
                    </a:p>
                  </a:txBody>
                  <a:tcPr marL="78452" marR="78452" marT="39226" marB="392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marL="78452" marR="78452" marT="39226" marB="392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9938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0773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0742BEA5-4E9D-4148-B8C0-D03391A85B92}"/>
              </a:ext>
            </a:extLst>
          </p:cNvPr>
          <p:cNvSpPr/>
          <p:nvPr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7" name="Picture 26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2588E099-A086-4989-9AAD-FE3A20EDAC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F6D72D2-C64A-44CA-952D-A9F8E45672D0}"/>
              </a:ext>
            </a:extLst>
          </p:cNvPr>
          <p:cNvSpPr txBox="1"/>
          <p:nvPr/>
        </p:nvSpPr>
        <p:spPr>
          <a:xfrm>
            <a:off x="177916" y="6466169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09A22B6-0086-4BE4-A239-746F8055627F}" type="slidenum">
              <a:rPr lang="en-GB" smtClean="0"/>
              <a:t>6</a:t>
            </a:fld>
            <a:endParaRPr lang="en-GB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21B197F-7799-4CBF-B957-1979B780A6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589900"/>
              </p:ext>
            </p:extLst>
          </p:nvPr>
        </p:nvGraphicFramePr>
        <p:xfrm>
          <a:off x="326050" y="936189"/>
          <a:ext cx="3589456" cy="4800299"/>
        </p:xfrm>
        <a:graphic>
          <a:graphicData uri="http://schemas.openxmlformats.org/drawingml/2006/table">
            <a:tbl>
              <a:tblPr firstRow="1" bandRow="1"/>
              <a:tblGrid>
                <a:gridCol w="1485247">
                  <a:extLst>
                    <a:ext uri="{9D8B030D-6E8A-4147-A177-3AD203B41FA5}">
                      <a16:colId xmlns:a16="http://schemas.microsoft.com/office/drawing/2014/main" val="3414681459"/>
                    </a:ext>
                  </a:extLst>
                </a:gridCol>
                <a:gridCol w="1128083">
                  <a:extLst>
                    <a:ext uri="{9D8B030D-6E8A-4147-A177-3AD203B41FA5}">
                      <a16:colId xmlns:a16="http://schemas.microsoft.com/office/drawing/2014/main" val="1795891973"/>
                    </a:ext>
                  </a:extLst>
                </a:gridCol>
                <a:gridCol w="976126">
                  <a:extLst>
                    <a:ext uri="{9D8B030D-6E8A-4147-A177-3AD203B41FA5}">
                      <a16:colId xmlns:a16="http://schemas.microsoft.com/office/drawing/2014/main" val="1472308107"/>
                    </a:ext>
                  </a:extLst>
                </a:gridCol>
              </a:tblGrid>
              <a:tr h="6455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Type of mammal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801" marR="80801" marT="40400" marB="40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Average weight (kg)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801" marR="80801" marT="40400" marB="40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Gestation period (weeks)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801" marR="80801" marT="40400" marB="40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2983675"/>
                  </a:ext>
                </a:extLst>
              </a:tr>
              <a:tr h="3462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hamster</a:t>
                      </a:r>
                    </a:p>
                  </a:txBody>
                  <a:tcPr marL="80801" marR="80801" marT="40400" marB="40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0.12</a:t>
                      </a:r>
                    </a:p>
                  </a:txBody>
                  <a:tcPr marL="80801" marR="80801" marT="40400" marB="40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2</a:t>
                      </a:r>
                    </a:p>
                  </a:txBody>
                  <a:tcPr marL="80801" marR="80801" marT="40400" marB="40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6921502"/>
                  </a:ext>
                </a:extLst>
              </a:tr>
              <a:tr h="3462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grey squirrel </a:t>
                      </a:r>
                    </a:p>
                  </a:txBody>
                  <a:tcPr marL="80801" marR="80801" marT="40400" marB="40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0.56</a:t>
                      </a:r>
                    </a:p>
                  </a:txBody>
                  <a:tcPr marL="80801" marR="80801" marT="40400" marB="40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6</a:t>
                      </a:r>
                    </a:p>
                  </a:txBody>
                  <a:tcPr marL="80801" marR="80801" marT="40400" marB="40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0787140"/>
                  </a:ext>
                </a:extLst>
              </a:tr>
              <a:tr h="3462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0801" marR="80801" marT="40400" marB="40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0801" marR="80801" marT="40400" marB="40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0801" marR="80801" marT="40400" marB="40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5818976"/>
                  </a:ext>
                </a:extLst>
              </a:tr>
              <a:tr h="3462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0801" marR="80801" marT="40400" marB="40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0801" marR="80801" marT="40400" marB="40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0801" marR="80801" marT="40400" marB="40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1565093"/>
                  </a:ext>
                </a:extLst>
              </a:tr>
              <a:tr h="3462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0801" marR="80801" marT="40400" marB="40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0801" marR="80801" marT="40400" marB="40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0801" marR="80801" marT="40400" marB="40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5364106"/>
                  </a:ext>
                </a:extLst>
              </a:tr>
              <a:tr h="3462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0801" marR="80801" marT="40400" marB="40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0801" marR="80801" marT="40400" marB="40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0801" marR="80801" marT="40400" marB="40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2664530"/>
                  </a:ext>
                </a:extLst>
              </a:tr>
              <a:tr h="3462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0801" marR="80801" marT="40400" marB="40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0801" marR="80801" marT="40400" marB="40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0801" marR="80801" marT="40400" marB="40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3782147"/>
                  </a:ext>
                </a:extLst>
              </a:tr>
              <a:tr h="3462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0801" marR="80801" marT="40400" marB="40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0801" marR="80801" marT="40400" marB="40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0801" marR="80801" marT="40400" marB="40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1943715"/>
                  </a:ext>
                </a:extLst>
              </a:tr>
              <a:tr h="3462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0801" marR="80801" marT="40400" marB="40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0801" marR="80801" marT="40400" marB="40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0801" marR="80801" marT="40400" marB="40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1468501"/>
                  </a:ext>
                </a:extLst>
              </a:tr>
              <a:tr h="3462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0801" marR="80801" marT="40400" marB="40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0801" marR="80801" marT="40400" marB="40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0801" marR="80801" marT="40400" marB="40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1878647"/>
                  </a:ext>
                </a:extLst>
              </a:tr>
              <a:tr h="3462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0801" marR="80801" marT="40400" marB="40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0801" marR="80801" marT="40400" marB="40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0801" marR="80801" marT="40400" marB="40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2077502"/>
                  </a:ext>
                </a:extLst>
              </a:tr>
              <a:tr h="3462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0801" marR="80801" marT="40400" marB="40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0801" marR="80801" marT="40400" marB="40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0801" marR="80801" marT="40400" marB="40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672122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E0B958E-5DAB-41F7-AB8D-8B7274CE8787}"/>
              </a:ext>
            </a:extLst>
          </p:cNvPr>
          <p:cNvSpPr txBox="1"/>
          <p:nvPr/>
        </p:nvSpPr>
        <p:spPr>
          <a:xfrm>
            <a:off x="265723" y="180051"/>
            <a:ext cx="411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can compare the gestation periods for different mammals and look for patterns.</a:t>
            </a:r>
          </a:p>
        </p:txBody>
      </p:sp>
      <p:pic>
        <p:nvPicPr>
          <p:cNvPr id="11" name="Picture 10" descr="A close up of a white wall&#10;&#10;Description automatically generated">
            <a:extLst>
              <a:ext uri="{FF2B5EF4-FFF2-40B4-BE49-F238E27FC236}">
                <a16:creationId xmlns:a16="http://schemas.microsoft.com/office/drawing/2014/main" id="{ED38DC0C-C5C3-4E02-827D-86351363AE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423" y="826382"/>
            <a:ext cx="7270189" cy="536113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2DBB06-42DA-441D-9D06-DB2270855607}"/>
              </a:ext>
            </a:extLst>
          </p:cNvPr>
          <p:cNvSpPr txBox="1"/>
          <p:nvPr/>
        </p:nvSpPr>
        <p:spPr>
          <a:xfrm>
            <a:off x="241272" y="5864352"/>
            <a:ext cx="3900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rgbClr val="0070C0"/>
                </a:solidFill>
              </a:rPr>
              <a:t>Remember to explain your findings and think about further questions.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BBF965-91E5-43C4-B5DA-3377402DDFDB}"/>
              </a:ext>
            </a:extLst>
          </p:cNvPr>
          <p:cNvSpPr txBox="1"/>
          <p:nvPr/>
        </p:nvSpPr>
        <p:spPr>
          <a:xfrm>
            <a:off x="4609071" y="5697413"/>
            <a:ext cx="422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4CBBF9-9AE2-41A3-98B6-0541E48A3278}"/>
              </a:ext>
            </a:extLst>
          </p:cNvPr>
          <p:cNvSpPr txBox="1"/>
          <p:nvPr/>
        </p:nvSpPr>
        <p:spPr>
          <a:xfrm>
            <a:off x="4550456" y="4954914"/>
            <a:ext cx="422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EF45E2-DF81-4169-9F4A-48BEA25C0B7F}"/>
              </a:ext>
            </a:extLst>
          </p:cNvPr>
          <p:cNvSpPr txBox="1"/>
          <p:nvPr/>
        </p:nvSpPr>
        <p:spPr>
          <a:xfrm>
            <a:off x="4550456" y="4581747"/>
            <a:ext cx="422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A93246-9BF9-4306-AD60-EB0C229EFDD3}"/>
              </a:ext>
            </a:extLst>
          </p:cNvPr>
          <p:cNvSpPr txBox="1"/>
          <p:nvPr/>
        </p:nvSpPr>
        <p:spPr>
          <a:xfrm>
            <a:off x="4550456" y="4185070"/>
            <a:ext cx="422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D7809EE-1A4F-464C-AC3A-6DE06F3D713B}"/>
              </a:ext>
            </a:extLst>
          </p:cNvPr>
          <p:cNvSpPr txBox="1"/>
          <p:nvPr/>
        </p:nvSpPr>
        <p:spPr>
          <a:xfrm>
            <a:off x="4550456" y="5341982"/>
            <a:ext cx="422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21BC6E-25C3-4071-8EA5-F859222F350A}"/>
              </a:ext>
            </a:extLst>
          </p:cNvPr>
          <p:cNvSpPr txBox="1"/>
          <p:nvPr/>
        </p:nvSpPr>
        <p:spPr>
          <a:xfrm>
            <a:off x="4550456" y="3427167"/>
            <a:ext cx="422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8062E0A-3B56-4808-8322-14446149840F}"/>
              </a:ext>
            </a:extLst>
          </p:cNvPr>
          <p:cNvSpPr txBox="1"/>
          <p:nvPr/>
        </p:nvSpPr>
        <p:spPr>
          <a:xfrm>
            <a:off x="4565980" y="3055918"/>
            <a:ext cx="422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70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134F03-96B9-457C-B397-7EC509F9BD3B}"/>
              </a:ext>
            </a:extLst>
          </p:cNvPr>
          <p:cNvSpPr txBox="1"/>
          <p:nvPr/>
        </p:nvSpPr>
        <p:spPr>
          <a:xfrm>
            <a:off x="4550456" y="3810171"/>
            <a:ext cx="422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DF97462-66C4-4DCA-BD62-1BB185DCBC9F}"/>
              </a:ext>
            </a:extLst>
          </p:cNvPr>
          <p:cNvSpPr txBox="1"/>
          <p:nvPr/>
        </p:nvSpPr>
        <p:spPr>
          <a:xfrm>
            <a:off x="4462371" y="1914048"/>
            <a:ext cx="5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F3E259E-565B-4BB4-8DA7-73F5FD06FD9A}"/>
              </a:ext>
            </a:extLst>
          </p:cNvPr>
          <p:cNvSpPr txBox="1"/>
          <p:nvPr/>
        </p:nvSpPr>
        <p:spPr>
          <a:xfrm>
            <a:off x="4589213" y="2290216"/>
            <a:ext cx="422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90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99AF084-24E9-457F-8629-A271DE373913}"/>
              </a:ext>
            </a:extLst>
          </p:cNvPr>
          <p:cNvSpPr txBox="1"/>
          <p:nvPr/>
        </p:nvSpPr>
        <p:spPr>
          <a:xfrm>
            <a:off x="4581504" y="2675137"/>
            <a:ext cx="422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80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41BD9C-AEC8-4D5E-8E29-C5DFEF2275D6}"/>
              </a:ext>
            </a:extLst>
          </p:cNvPr>
          <p:cNvSpPr txBox="1"/>
          <p:nvPr/>
        </p:nvSpPr>
        <p:spPr>
          <a:xfrm rot="5400000">
            <a:off x="4710007" y="6237510"/>
            <a:ext cx="101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hamster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0FEFD38-523F-41F9-8F2E-8CDC9A2106CE}"/>
              </a:ext>
            </a:extLst>
          </p:cNvPr>
          <p:cNvSpPr txBox="1"/>
          <p:nvPr/>
        </p:nvSpPr>
        <p:spPr>
          <a:xfrm rot="5400000">
            <a:off x="5079339" y="6237510"/>
            <a:ext cx="101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squirrel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E8F844C-99ED-4BA9-A156-C5AA51C8F598}"/>
              </a:ext>
            </a:extLst>
          </p:cNvPr>
          <p:cNvSpPr txBox="1"/>
          <p:nvPr/>
        </p:nvSpPr>
        <p:spPr>
          <a:xfrm rot="16200000">
            <a:off x="2853439" y="2791427"/>
            <a:ext cx="3217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Gestation period (weeks) </a:t>
            </a:r>
          </a:p>
        </p:txBody>
      </p:sp>
    </p:spTree>
    <p:extLst>
      <p:ext uri="{BB962C8B-B14F-4D97-AF65-F5344CB8AC3E}">
        <p14:creationId xmlns:p14="http://schemas.microsoft.com/office/powerpoint/2010/main" val="2388734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41FB7-C98C-4289-87E2-73C60BF39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38307"/>
            <a:ext cx="5181600" cy="48209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chemeClr val="tx1"/>
                </a:solidFill>
              </a:rPr>
              <a:t>Some mammals have more unusual life cycles.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tx1"/>
                </a:solidFill>
              </a:rPr>
              <a:t>Find out how the young of </a:t>
            </a:r>
            <a:r>
              <a:rPr lang="en-GB" sz="2400" b="1" dirty="0">
                <a:solidFill>
                  <a:schemeClr val="tx1"/>
                </a:solidFill>
              </a:rPr>
              <a:t>marsupials </a:t>
            </a:r>
            <a:r>
              <a:rPr lang="en-GB" sz="2400" dirty="0">
                <a:solidFill>
                  <a:schemeClr val="tx1"/>
                </a:solidFill>
              </a:rPr>
              <a:t>or </a:t>
            </a:r>
            <a:r>
              <a:rPr lang="en-GB" sz="2400" b="1" dirty="0">
                <a:solidFill>
                  <a:schemeClr val="tx1"/>
                </a:solidFill>
              </a:rPr>
              <a:t>monotremes</a:t>
            </a:r>
            <a:r>
              <a:rPr lang="en-GB" sz="2400" dirty="0">
                <a:solidFill>
                  <a:schemeClr val="tx1"/>
                </a:solidFill>
              </a:rPr>
              <a:t> develop: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>
                <a:hlinkClick r:id="rId3"/>
              </a:rPr>
              <a:t>https://www.dkfindout.com/uk/animals-and-nature/mammals/marsupials/</a:t>
            </a:r>
            <a:endParaRPr lang="en-GB" sz="2000" dirty="0"/>
          </a:p>
          <a:p>
            <a:pPr marL="0" indent="0">
              <a:buNone/>
            </a:pPr>
            <a:r>
              <a:rPr lang="en-GB" sz="2000" u="sng" dirty="0">
                <a:hlinkClick r:id="rId4"/>
              </a:rPr>
              <a:t>https://www.bbc.co.uk/programmes/p004vtyd</a:t>
            </a:r>
            <a:endParaRPr lang="en-GB" sz="2000" dirty="0"/>
          </a:p>
          <a:p>
            <a:pPr marL="0" indent="0">
              <a:buNone/>
            </a:pP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83873-1ACC-4285-9071-305DE9E2508F}"/>
              </a:ext>
            </a:extLst>
          </p:cNvPr>
          <p:cNvSpPr txBox="1">
            <a:spLocks/>
          </p:cNvSpPr>
          <p:nvPr/>
        </p:nvSpPr>
        <p:spPr>
          <a:xfrm>
            <a:off x="6172202" y="1338307"/>
            <a:ext cx="5181600" cy="48209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hlinkClick r:id="rId5"/>
              </a:rPr>
              <a:t>https://www.dkfindout.com/uk/animals-and-nature/mammals/egg-laying-mammals/</a:t>
            </a:r>
            <a:endParaRPr lang="en-GB" sz="2000" dirty="0"/>
          </a:p>
          <a:p>
            <a:pPr marL="0" indent="0">
              <a:buNone/>
            </a:pPr>
            <a:r>
              <a:rPr lang="en-GB" sz="2000" dirty="0">
                <a:hlinkClick r:id="rId6"/>
              </a:rPr>
              <a:t>https://www.bbc.co.uk/programmes/p004jl2c</a:t>
            </a:r>
            <a:endParaRPr lang="en-GB" sz="2000" dirty="0"/>
          </a:p>
          <a:p>
            <a:pPr marL="0" indent="0">
              <a:buNone/>
            </a:pP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39414C-F69D-45FD-B7AA-857EBC246C29}"/>
              </a:ext>
            </a:extLst>
          </p:cNvPr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4AC9AB-5C40-419C-AB9A-163D3D13A4A8}"/>
              </a:ext>
            </a:extLst>
          </p:cNvPr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173D6C-DD22-4BE8-9DD3-46C2F5CF7325}"/>
              </a:ext>
            </a:extLst>
          </p:cNvPr>
          <p:cNvSpPr txBox="1"/>
          <p:nvPr/>
        </p:nvSpPr>
        <p:spPr>
          <a:xfrm>
            <a:off x="1468072" y="-35644"/>
            <a:ext cx="7088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Find out more…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1B842A-8415-4B17-8FEF-C77DF04C6304}"/>
              </a:ext>
            </a:extLst>
          </p:cNvPr>
          <p:cNvSpPr txBox="1"/>
          <p:nvPr/>
        </p:nvSpPr>
        <p:spPr>
          <a:xfrm>
            <a:off x="1468072" y="500744"/>
            <a:ext cx="9255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solidFill>
                  <a:schemeClr val="bg1"/>
                </a:solidFill>
              </a:rPr>
              <a:t>Find out about some mammals with more unusual life cycles</a:t>
            </a:r>
            <a:endParaRPr lang="en-GB" sz="22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389283-425E-4252-A2A0-12FD8CA5FEAE}"/>
              </a:ext>
            </a:extLst>
          </p:cNvPr>
          <p:cNvSpPr txBox="1"/>
          <p:nvPr/>
        </p:nvSpPr>
        <p:spPr>
          <a:xfrm>
            <a:off x="1468072" y="800778"/>
            <a:ext cx="708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DA738F7-C758-4461-998C-53A7E3833A1C}"/>
              </a:ext>
            </a:extLst>
          </p:cNvPr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74AE323-E113-4AC6-855C-FD96431B3B56}"/>
              </a:ext>
            </a:extLst>
          </p:cNvPr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E794CD-1E7D-4932-8306-3E19685F65D3}"/>
              </a:ext>
            </a:extLst>
          </p:cNvPr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solidFill>
                  <a:srgbClr val="C00000"/>
                </a:solidFill>
              </a:rPr>
              <a:t>Logo for section to sit inside roundel</a:t>
            </a:r>
          </a:p>
        </p:txBody>
      </p:sp>
      <p:pic>
        <p:nvPicPr>
          <p:cNvPr id="20" name="Picture 19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5EE87E35-6F48-478F-982C-92A41DD3C0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73C7119-6A07-4413-9C23-392F66B0DA9D}"/>
              </a:ext>
            </a:extLst>
          </p:cNvPr>
          <p:cNvSpPr txBox="1"/>
          <p:nvPr/>
        </p:nvSpPr>
        <p:spPr>
          <a:xfrm>
            <a:off x="177916" y="6445614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8314E36-4335-4980-9CD7-A3C0E0C1A3AD}" type="slidenum">
              <a:rPr lang="en-GB" smtClean="0">
                <a:solidFill>
                  <a:schemeClr val="bg1"/>
                </a:solidFill>
              </a:rPr>
              <a:t>7</a:t>
            </a:fld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2" name="Picture 21" descr="A picture containing clock, room, plate&#10;&#10;Description automatically generated">
            <a:extLst>
              <a:ext uri="{FF2B5EF4-FFF2-40B4-BE49-F238E27FC236}">
                <a16:creationId xmlns:a16="http://schemas.microsoft.com/office/drawing/2014/main" id="{16AA97C9-85A4-4307-A114-1D3A2E206E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39" y="55164"/>
            <a:ext cx="1082042" cy="108204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698C025-4228-45A6-A8A5-866507B7B140}"/>
              </a:ext>
            </a:extLst>
          </p:cNvPr>
          <p:cNvGrpSpPr/>
          <p:nvPr/>
        </p:nvGrpSpPr>
        <p:grpSpPr>
          <a:xfrm>
            <a:off x="1013743" y="4243341"/>
            <a:ext cx="4738925" cy="1562100"/>
            <a:chOff x="1013743" y="4243341"/>
            <a:chExt cx="4738925" cy="1562100"/>
          </a:xfrm>
        </p:grpSpPr>
        <p:pic>
          <p:nvPicPr>
            <p:cNvPr id="23" name="Picture 22" descr="Koala, Animals, Mammals, Australian">
              <a:extLst>
                <a:ext uri="{FF2B5EF4-FFF2-40B4-BE49-F238E27FC236}">
                  <a16:creationId xmlns:a16="http://schemas.microsoft.com/office/drawing/2014/main" id="{8513B244-7ADC-40A8-93C1-6D80D17C7711}"/>
                </a:ext>
              </a:extLst>
            </p:cNvPr>
            <p:cNvPicPr/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29" r="5819"/>
            <a:stretch/>
          </p:blipFill>
          <p:spPr bwMode="auto">
            <a:xfrm>
              <a:off x="1013743" y="4243341"/>
              <a:ext cx="2343150" cy="15621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4" name="Picture 23" descr="Wallabies, Kangaroo, Rednecked Wallaby">
              <a:extLst>
                <a:ext uri="{FF2B5EF4-FFF2-40B4-BE49-F238E27FC236}">
                  <a16:creationId xmlns:a16="http://schemas.microsoft.com/office/drawing/2014/main" id="{65E33F56-5F24-4C22-96AE-80D293859AB8}"/>
                </a:ext>
              </a:extLst>
            </p:cNvPr>
            <p:cNvPicPr/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66" t="17176" r="20684" b="8941"/>
            <a:stretch/>
          </p:blipFill>
          <p:spPr bwMode="auto">
            <a:xfrm>
              <a:off x="3532435" y="4243341"/>
              <a:ext cx="2220233" cy="15621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C8D8CDD-B7CF-4906-8769-CD472CE7A954}"/>
              </a:ext>
            </a:extLst>
          </p:cNvPr>
          <p:cNvGrpSpPr/>
          <p:nvPr/>
        </p:nvGrpSpPr>
        <p:grpSpPr>
          <a:xfrm>
            <a:off x="6411658" y="2627692"/>
            <a:ext cx="4639650" cy="1653540"/>
            <a:chOff x="6411658" y="2627692"/>
            <a:chExt cx="4639650" cy="1653540"/>
          </a:xfrm>
        </p:grpSpPr>
        <p:pic>
          <p:nvPicPr>
            <p:cNvPr id="25" name="Picture 24" descr="Echidna, Monotreme, Mammal">
              <a:extLst>
                <a:ext uri="{FF2B5EF4-FFF2-40B4-BE49-F238E27FC236}">
                  <a16:creationId xmlns:a16="http://schemas.microsoft.com/office/drawing/2014/main" id="{9B5A64DE-085F-4090-9B17-78B1F791DB5E}"/>
                </a:ext>
              </a:extLst>
            </p:cNvPr>
            <p:cNvPicPr/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89" t="22353" r="4717" b="6353"/>
            <a:stretch/>
          </p:blipFill>
          <p:spPr bwMode="auto">
            <a:xfrm>
              <a:off x="8804677" y="2627692"/>
              <a:ext cx="2246631" cy="165354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6" name="Picture 25" descr="black and brown animal on water">
              <a:extLst>
                <a:ext uri="{FF2B5EF4-FFF2-40B4-BE49-F238E27FC236}">
                  <a16:creationId xmlns:a16="http://schemas.microsoft.com/office/drawing/2014/main" id="{9BD52B25-AB5C-4126-9394-67C1952FAE46}"/>
                </a:ext>
              </a:extLst>
            </p:cNvPr>
            <p:cNvPicPr/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25" r="31531" b="3952"/>
            <a:stretch/>
          </p:blipFill>
          <p:spPr bwMode="auto">
            <a:xfrm>
              <a:off x="6411658" y="2627692"/>
              <a:ext cx="2246630" cy="165354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8F8370C-AC91-40E3-852B-EC50C15AFA9F}"/>
              </a:ext>
            </a:extLst>
          </p:cNvPr>
          <p:cNvSpPr txBox="1"/>
          <p:nvPr/>
        </p:nvSpPr>
        <p:spPr>
          <a:xfrm>
            <a:off x="6411658" y="4607511"/>
            <a:ext cx="4552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Choose one of these mammals and create a poster to illustrate its life cycle.</a:t>
            </a:r>
          </a:p>
        </p:txBody>
      </p:sp>
    </p:spTree>
    <p:extLst>
      <p:ext uri="{BB962C8B-B14F-4D97-AF65-F5344CB8AC3E}">
        <p14:creationId xmlns:p14="http://schemas.microsoft.com/office/powerpoint/2010/main" val="2964126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83873-1ACC-4285-9071-305DE9E2508F}"/>
              </a:ext>
            </a:extLst>
          </p:cNvPr>
          <p:cNvSpPr txBox="1">
            <a:spLocks/>
          </p:cNvSpPr>
          <p:nvPr/>
        </p:nvSpPr>
        <p:spPr>
          <a:xfrm>
            <a:off x="648070" y="295184"/>
            <a:ext cx="10697592" cy="6400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Glossary of terms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Reproduce: 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living things </a:t>
            </a:r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reproduce 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make new individuals. </a:t>
            </a:r>
            <a:endParaRPr lang="en-GB" sz="2400" b="1" dirty="0">
              <a:solidFill>
                <a:schemeClr val="accent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400" b="1" dirty="0">
                <a:solidFill>
                  <a:schemeClr val="accent1"/>
                </a:solidFill>
              </a:rPr>
              <a:t>Sexual reproduction: </a:t>
            </a:r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Sexual reproduction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in animals occurs when male and female animals mate to create offspring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Fertilises</a:t>
            </a:r>
            <a:r>
              <a:rPr lang="en-GB" sz="24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GB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male sperm joins a female egg and </a:t>
            </a:r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fertilises 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it. This is the first stage of sexual reproduction.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Gestation period: 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mammals, t</a:t>
            </a:r>
            <a:r>
              <a:rPr lang="en-GB" sz="2400" dirty="0">
                <a:solidFill>
                  <a:schemeClr val="tx1"/>
                </a:solidFill>
              </a:rPr>
              <a:t>he </a:t>
            </a:r>
            <a:r>
              <a:rPr lang="en-GB" sz="2400" dirty="0"/>
              <a:t>time between egg fertilisation and giving birth is called the </a:t>
            </a:r>
            <a:r>
              <a:rPr lang="en-GB" sz="2400" b="1" dirty="0"/>
              <a:t>gestation period</a:t>
            </a:r>
            <a:r>
              <a:rPr lang="en-GB" sz="2400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Egg: 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female reproductive cell is called an </a:t>
            </a:r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egg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Sperm:</a:t>
            </a:r>
            <a:r>
              <a:rPr lang="en-GB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male reproductive cell is called a </a:t>
            </a:r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sperm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 cycle: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Every animal has a </a:t>
            </a:r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 cycle 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represents the stages the animal goes through during its life.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Mammal: 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mammal 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an animal that gives birth to live young and provides milk. </a:t>
            </a:r>
          </a:p>
          <a:p>
            <a:pPr marL="0" indent="0">
              <a:buNone/>
            </a:pP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35D3255-F0A5-4F6E-8307-C2ECD988BDF3}"/>
              </a:ext>
            </a:extLst>
          </p:cNvPr>
          <p:cNvSpPr/>
          <p:nvPr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4" name="Picture 23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0EE25CAF-C579-48C2-9CA1-CC51C2EFBD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C7A6832-0ED3-4245-83DB-D3AD92D15CCB}"/>
              </a:ext>
            </a:extLst>
          </p:cNvPr>
          <p:cNvSpPr txBox="1"/>
          <p:nvPr/>
        </p:nvSpPr>
        <p:spPr>
          <a:xfrm>
            <a:off x="177916" y="6444733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8820719-B322-4428-9BCE-2C4D3A7F3F33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3291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35D3255-F0A5-4F6E-8307-C2ECD988BDF3}"/>
              </a:ext>
            </a:extLst>
          </p:cNvPr>
          <p:cNvSpPr/>
          <p:nvPr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4" name="Picture 23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0EE25CAF-C579-48C2-9CA1-CC51C2EFBD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C7A6832-0ED3-4245-83DB-D3AD92D15CCB}"/>
              </a:ext>
            </a:extLst>
          </p:cNvPr>
          <p:cNvSpPr txBox="1"/>
          <p:nvPr/>
        </p:nvSpPr>
        <p:spPr>
          <a:xfrm>
            <a:off x="159871" y="6444733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B401A7F-DEF2-471B-895A-AFB028894AAB}" type="slidenum">
              <a:rPr lang="en-GB" smtClean="0"/>
              <a:t>9</a:t>
            </a:fld>
            <a:endParaRPr lang="en-GB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D9378FA-8EEF-4F35-AD8A-286FFC7A569B}"/>
              </a:ext>
            </a:extLst>
          </p:cNvPr>
          <p:cNvGrpSpPr/>
          <p:nvPr/>
        </p:nvGrpSpPr>
        <p:grpSpPr>
          <a:xfrm>
            <a:off x="390617" y="228599"/>
            <a:ext cx="11203619" cy="6400800"/>
            <a:chOff x="390617" y="228599"/>
            <a:chExt cx="11203619" cy="6400800"/>
          </a:xfrm>
        </p:grpSpPr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9C383873-1ACC-4285-9071-305DE9E2508F}"/>
                </a:ext>
              </a:extLst>
            </p:cNvPr>
            <p:cNvSpPr txBox="1">
              <a:spLocks/>
            </p:cNvSpPr>
            <p:nvPr/>
          </p:nvSpPr>
          <p:spPr>
            <a:xfrm>
              <a:off x="390617" y="228599"/>
              <a:ext cx="11203619" cy="64008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2000" dirty="0">
                  <a:solidFill>
                    <a:srgbClr val="FF0000"/>
                  </a:solidFill>
                </a:rPr>
                <a:t>Possible learning outcome for reviewing your work.</a:t>
              </a:r>
            </a:p>
            <a:p>
              <a:pPr marL="0" indent="0">
                <a:buNone/>
              </a:pPr>
              <a:r>
                <a:rPr lang="en-GB" sz="2000" dirty="0">
                  <a:solidFill>
                    <a:srgbClr val="FF0000"/>
                  </a:solidFill>
                </a:rPr>
                <a:t> </a:t>
              </a:r>
            </a:p>
            <a:p>
              <a:pPr marL="0" indent="0">
                <a:buNone/>
              </a:pPr>
              <a:endParaRPr lang="en-GB" sz="2000" dirty="0">
                <a:solidFill>
                  <a:schemeClr val="tx1"/>
                </a:solidFill>
              </a:endParaRPr>
            </a:p>
          </p:txBody>
        </p:sp>
        <p:pic>
          <p:nvPicPr>
            <p:cNvPr id="4" name="Picture 3" descr="A close up of text on a white background&#10;&#10;Description automatically generated">
              <a:extLst>
                <a:ext uri="{FF2B5EF4-FFF2-40B4-BE49-F238E27FC236}">
                  <a16:creationId xmlns:a16="http://schemas.microsoft.com/office/drawing/2014/main" id="{E4A8B13C-42B5-460C-8C33-569D524129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2"/>
            <a:stretch/>
          </p:blipFill>
          <p:spPr>
            <a:xfrm>
              <a:off x="461638" y="1174428"/>
              <a:ext cx="5252206" cy="4854361"/>
            </a:xfrm>
            <a:prstGeom prst="rect">
              <a:avLst/>
            </a:prstGeom>
          </p:spPr>
        </p:pic>
        <p:pic>
          <p:nvPicPr>
            <p:cNvPr id="7" name="Picture 6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EDE5851A-D134-4DC5-AE40-9EA880859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2426" y="298052"/>
              <a:ext cx="5441152" cy="5730737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9D1E2AC-6723-4E61-AA33-E2CD523C7416}"/>
                </a:ext>
              </a:extLst>
            </p:cNvPr>
            <p:cNvSpPr txBox="1"/>
            <p:nvPr/>
          </p:nvSpPr>
          <p:spPr>
            <a:xfrm>
              <a:off x="390617" y="504791"/>
              <a:ext cx="475843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I can compare the gestation periods for different mammals and look for patterns.</a:t>
              </a:r>
            </a:p>
            <a:p>
              <a:endParaRPr lang="en-GB" dirty="0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C28DD99-2795-4646-A1CF-E3B3ABFE4E86}"/>
                </a:ext>
              </a:extLst>
            </p:cNvPr>
            <p:cNvGrpSpPr/>
            <p:nvPr/>
          </p:nvGrpSpPr>
          <p:grpSpPr>
            <a:xfrm>
              <a:off x="3932559" y="5851127"/>
              <a:ext cx="3755503" cy="754446"/>
              <a:chOff x="257452" y="328474"/>
              <a:chExt cx="1544715" cy="2970684"/>
            </a:xfrm>
          </p:grpSpPr>
          <p:sp>
            <p:nvSpPr>
              <p:cNvPr id="31" name="Speech Bubble: Rectangle with Corners Rounded 30">
                <a:extLst>
                  <a:ext uri="{FF2B5EF4-FFF2-40B4-BE49-F238E27FC236}">
                    <a16:creationId xmlns:a16="http://schemas.microsoft.com/office/drawing/2014/main" id="{13A8142E-20DA-4C41-9AD9-E2A23C1FB80B}"/>
                  </a:ext>
                </a:extLst>
              </p:cNvPr>
              <p:cNvSpPr/>
              <p:nvPr/>
            </p:nvSpPr>
            <p:spPr>
              <a:xfrm>
                <a:off x="257452" y="328474"/>
                <a:ext cx="1544715" cy="2423604"/>
              </a:xfrm>
              <a:prstGeom prst="wedgeRoundRectCallout">
                <a:avLst>
                  <a:gd name="adj1" fmla="val 48132"/>
                  <a:gd name="adj2" fmla="val 71658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9409717-2641-41C9-839C-07772B6D9A98}"/>
                  </a:ext>
                </a:extLst>
              </p:cNvPr>
              <p:cNvSpPr txBox="1"/>
              <p:nvPr/>
            </p:nvSpPr>
            <p:spPr>
              <a:xfrm>
                <a:off x="346229" y="390617"/>
                <a:ext cx="1453718" cy="2908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solidFill>
                      <a:srgbClr val="0070C0"/>
                    </a:solidFill>
                  </a:rPr>
                  <a:t>Your explanation should recognise the pattern and comment on some of the unusual results.</a:t>
                </a:r>
              </a:p>
              <a:p>
                <a:r>
                  <a:rPr lang="en-GB" sz="1400" dirty="0"/>
                  <a:t> 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556BF31-5425-4C1A-AEEF-5032F5F5EF57}"/>
                </a:ext>
              </a:extLst>
            </p:cNvPr>
            <p:cNvGrpSpPr/>
            <p:nvPr/>
          </p:nvGrpSpPr>
          <p:grpSpPr>
            <a:xfrm>
              <a:off x="456967" y="5821284"/>
              <a:ext cx="3249517" cy="754446"/>
              <a:chOff x="257452" y="328474"/>
              <a:chExt cx="1544715" cy="2970682"/>
            </a:xfrm>
          </p:grpSpPr>
          <p:sp>
            <p:nvSpPr>
              <p:cNvPr id="34" name="Speech Bubble: Rectangle with Corners Rounded 33">
                <a:extLst>
                  <a:ext uri="{FF2B5EF4-FFF2-40B4-BE49-F238E27FC236}">
                    <a16:creationId xmlns:a16="http://schemas.microsoft.com/office/drawing/2014/main" id="{052EB175-47B8-4299-B40A-769BA8B7E337}"/>
                  </a:ext>
                </a:extLst>
              </p:cNvPr>
              <p:cNvSpPr/>
              <p:nvPr/>
            </p:nvSpPr>
            <p:spPr>
              <a:xfrm>
                <a:off x="257452" y="328474"/>
                <a:ext cx="1544715" cy="2423604"/>
              </a:xfrm>
              <a:prstGeom prst="wedgeRoundRectCallout">
                <a:avLst>
                  <a:gd name="adj1" fmla="val 48132"/>
                  <a:gd name="adj2" fmla="val 71658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1EEC3DD-74DE-445B-AA4A-CD9F01232E4A}"/>
                  </a:ext>
                </a:extLst>
              </p:cNvPr>
              <p:cNvSpPr txBox="1"/>
              <p:nvPr/>
            </p:nvSpPr>
            <p:spPr>
              <a:xfrm>
                <a:off x="346229" y="390617"/>
                <a:ext cx="1453718" cy="2908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solidFill>
                      <a:srgbClr val="0070C0"/>
                    </a:solidFill>
                  </a:rPr>
                  <a:t>Check your bar chart has labelled axes and a title.</a:t>
                </a:r>
              </a:p>
              <a:p>
                <a:r>
                  <a:rPr lang="en-GB" sz="1400" dirty="0"/>
                  <a:t> 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AE1DC0C-A87C-4BB9-B916-A5F4FAE64581}"/>
                </a:ext>
              </a:extLst>
            </p:cNvPr>
            <p:cNvGrpSpPr/>
            <p:nvPr/>
          </p:nvGrpSpPr>
          <p:grpSpPr>
            <a:xfrm>
              <a:off x="8161373" y="5837066"/>
              <a:ext cx="3249517" cy="754446"/>
              <a:chOff x="257452" y="328474"/>
              <a:chExt cx="1544715" cy="2970682"/>
            </a:xfrm>
          </p:grpSpPr>
          <p:sp>
            <p:nvSpPr>
              <p:cNvPr id="37" name="Speech Bubble: Rectangle with Corners Rounded 36">
                <a:extLst>
                  <a:ext uri="{FF2B5EF4-FFF2-40B4-BE49-F238E27FC236}">
                    <a16:creationId xmlns:a16="http://schemas.microsoft.com/office/drawing/2014/main" id="{C2E9AA25-7307-4631-8B26-E4D46EE6E1A8}"/>
                  </a:ext>
                </a:extLst>
              </p:cNvPr>
              <p:cNvSpPr/>
              <p:nvPr/>
            </p:nvSpPr>
            <p:spPr>
              <a:xfrm>
                <a:off x="257452" y="328474"/>
                <a:ext cx="1544715" cy="2423604"/>
              </a:xfrm>
              <a:prstGeom prst="wedgeRoundRectCallout">
                <a:avLst>
                  <a:gd name="adj1" fmla="val 48132"/>
                  <a:gd name="adj2" fmla="val 71658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9580E30-6D7E-407D-A03B-EF80BE588898}"/>
                  </a:ext>
                </a:extLst>
              </p:cNvPr>
              <p:cNvSpPr txBox="1"/>
              <p:nvPr/>
            </p:nvSpPr>
            <p:spPr>
              <a:xfrm>
                <a:off x="346229" y="390617"/>
                <a:ext cx="1453718" cy="2908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solidFill>
                      <a:srgbClr val="0070C0"/>
                    </a:solidFill>
                  </a:rPr>
                  <a:t>There are many different questions you can ask about gestation periods. </a:t>
                </a:r>
              </a:p>
              <a:p>
                <a:r>
                  <a:rPr lang="en-GB" sz="1400" dirty="0"/>
                  <a:t>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82593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A16988A4411D43993AF1AD54B21A42" ma:contentTypeVersion="18" ma:contentTypeDescription="Create a new document." ma:contentTypeScope="" ma:versionID="7d3cd43ba70f36fa3c37690c706d8f06">
  <xsd:schema xmlns:xsd="http://www.w3.org/2001/XMLSchema" xmlns:xs="http://www.w3.org/2001/XMLSchema" xmlns:p="http://schemas.microsoft.com/office/2006/metadata/properties" xmlns:ns2="595e4c87-8aad-4424-8d13-4e1a0ac8f772" xmlns:ns3="a06a9706-ad8f-4101-9ff4-bb1986540cca" targetNamespace="http://schemas.microsoft.com/office/2006/metadata/properties" ma:root="true" ma:fieldsID="98fd641a8cfad8eba1586fc43b07f76d" ns2:_="" ns3:_="">
    <xsd:import namespace="595e4c87-8aad-4424-8d13-4e1a0ac8f772"/>
    <xsd:import namespace="a06a9706-ad8f-4101-9ff4-bb1986540c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5e4c87-8aad-4424-8d13-4e1a0ac8f7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b860b5a-276f-4e20-a60a-049ecf2d2c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6a9706-ad8f-4101-9ff4-bb1986540cc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c8a0f90-a25b-428a-ba85-bf7ee30a594a}" ma:internalName="TaxCatchAll" ma:showField="CatchAllData" ma:web="a06a9706-ad8f-4101-9ff4-bb1986540c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5e4c87-8aad-4424-8d13-4e1a0ac8f772">
      <Terms xmlns="http://schemas.microsoft.com/office/infopath/2007/PartnerControls"/>
    </lcf76f155ced4ddcb4097134ff3c332f>
    <TaxCatchAll xmlns="a06a9706-ad8f-4101-9ff4-bb1986540cca" xsi:nil="true"/>
  </documentManagement>
</p:properties>
</file>

<file path=customXml/itemProps1.xml><?xml version="1.0" encoding="utf-8"?>
<ds:datastoreItem xmlns:ds="http://schemas.openxmlformats.org/officeDocument/2006/customXml" ds:itemID="{A960AB03-001C-466B-9CD1-A2828AC6F02D}"/>
</file>

<file path=customXml/itemProps2.xml><?xml version="1.0" encoding="utf-8"?>
<ds:datastoreItem xmlns:ds="http://schemas.openxmlformats.org/officeDocument/2006/customXml" ds:itemID="{CAE97B64-45E2-443B-B583-1E31A8C59F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562C40-ACB1-464D-9655-61DD85FFCCBE}">
  <ds:schemaRefs>
    <ds:schemaRef ds:uri="http://purl.org/dc/elements/1.1/"/>
    <ds:schemaRef ds:uri="http://www.w3.org/XML/1998/namespace"/>
    <ds:schemaRef ds:uri="0ff8adc4-58f0-4cfe-ad48-79a46b32a9f8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schemas.microsoft.com/office/2006/documentManagement/types"/>
    <ds:schemaRef ds:uri="89114d93-40b0-4de1-aa32-14ecbdb0e84d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16468</TotalTime>
  <Words>1148</Words>
  <Application>Microsoft Office PowerPoint</Application>
  <PresentationFormat>Widescreen</PresentationFormat>
  <Paragraphs>219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Lato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Wood</dc:creator>
  <cp:lastModifiedBy>Alistair Strayton</cp:lastModifiedBy>
  <cp:revision>65</cp:revision>
  <cp:lastPrinted>2020-04-27T22:06:50Z</cp:lastPrinted>
  <dcterms:created xsi:type="dcterms:W3CDTF">2020-03-28T09:27:35Z</dcterms:created>
  <dcterms:modified xsi:type="dcterms:W3CDTF">2020-04-29T07:56:42Z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0x010100ECDF125A2BE7EC4BBA5D53924D00436D</vt:lpwstr>
  </property>
</Properties>
</file>