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5"/>
  </p:notesMasterIdLst>
  <p:sldIdLst>
    <p:sldId id="263" r:id="rId5"/>
    <p:sldId id="280" r:id="rId6"/>
    <p:sldId id="274" r:id="rId7"/>
    <p:sldId id="275" r:id="rId8"/>
    <p:sldId id="276" r:id="rId9"/>
    <p:sldId id="281" r:id="rId10"/>
    <p:sldId id="277" r:id="rId11"/>
    <p:sldId id="279" r:id="rId12"/>
    <p:sldId id="278" r:id="rId13"/>
    <p:sldId id="282" r:id="rId14"/>
  </p:sldIdLst>
  <p:sldSz cx="12192000" cy="6858000"/>
  <p:notesSz cx="6865938" cy="9998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ood, Lucy" initials="WL" lastIdx="1" clrIdx="0">
    <p:extLst>
      <p:ext uri="{19B8F6BF-5375-455C-9EA6-DF929625EA0E}">
        <p15:presenceInfo xmlns:p15="http://schemas.microsoft.com/office/powerpoint/2012/main" userId="Wood, Lu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50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ood, Lucy" userId="fc26114c-1456-4dbd-af7e-8d6f300a5a38" providerId="ADAL" clId="{A973EE5F-1C40-4D7A-812D-4A59CFD71BA0}"/>
    <pc:docChg chg="modSld">
      <pc:chgData name="Wood, Lucy" userId="fc26114c-1456-4dbd-af7e-8d6f300a5a38" providerId="ADAL" clId="{A973EE5F-1C40-4D7A-812D-4A59CFD71BA0}" dt="2020-05-26T09:37:35.520" v="0" actId="20577"/>
      <pc:docMkLst>
        <pc:docMk/>
      </pc:docMkLst>
      <pc:sldChg chg="modSp">
        <pc:chgData name="Wood, Lucy" userId="fc26114c-1456-4dbd-af7e-8d6f300a5a38" providerId="ADAL" clId="{A973EE5F-1C40-4D7A-812D-4A59CFD71BA0}" dt="2020-05-26T09:37:35.520" v="0" actId="20577"/>
        <pc:sldMkLst>
          <pc:docMk/>
          <pc:sldMk cId="943217510" sldId="275"/>
        </pc:sldMkLst>
        <pc:spChg chg="mod">
          <ac:chgData name="Wood, Lucy" userId="fc26114c-1456-4dbd-af7e-8d6f300a5a38" providerId="ADAL" clId="{A973EE5F-1C40-4D7A-812D-4A59CFD71BA0}" dt="2020-05-26T09:37:35.520" v="0" actId="20577"/>
          <ac:spMkLst>
            <pc:docMk/>
            <pc:sldMk cId="943217510" sldId="275"/>
            <ac:spMk id="5" creationId="{649DA4C8-86CE-4415-8D04-4F684F395FC7}"/>
          </ac:spMkLst>
        </pc:spChg>
      </pc:sldChg>
    </pc:docChg>
  </pc:docChgLst>
  <pc:docChgLst>
    <pc:chgData name="Wood, Lucy" userId="fc26114c-1456-4dbd-af7e-8d6f300a5a38" providerId="ADAL" clId="{A4C7DC08-4713-4AB7-846C-15B3EE4E0819}"/>
    <pc:docChg chg="custSel modSld">
      <pc:chgData name="Wood, Lucy" userId="fc26114c-1456-4dbd-af7e-8d6f300a5a38" providerId="ADAL" clId="{A4C7DC08-4713-4AB7-846C-15B3EE4E0819}" dt="2020-05-25T20:30:36.907" v="523" actId="114"/>
      <pc:docMkLst>
        <pc:docMk/>
      </pc:docMkLst>
      <pc:sldChg chg="modSp">
        <pc:chgData name="Wood, Lucy" userId="fc26114c-1456-4dbd-af7e-8d6f300a5a38" providerId="ADAL" clId="{A4C7DC08-4713-4AB7-846C-15B3EE4E0819}" dt="2020-05-25T20:14:35.743" v="269" actId="6549"/>
        <pc:sldMkLst>
          <pc:docMk/>
          <pc:sldMk cId="3571460934" sldId="276"/>
        </pc:sldMkLst>
        <pc:spChg chg="mod">
          <ac:chgData name="Wood, Lucy" userId="fc26114c-1456-4dbd-af7e-8d6f300a5a38" providerId="ADAL" clId="{A4C7DC08-4713-4AB7-846C-15B3EE4E0819}" dt="2020-05-25T20:14:35.743" v="269" actId="6549"/>
          <ac:spMkLst>
            <pc:docMk/>
            <pc:sldMk cId="3571460934" sldId="276"/>
            <ac:spMk id="3" creationId="{FB83C298-E2AB-48E7-8261-F666934466FF}"/>
          </ac:spMkLst>
        </pc:spChg>
        <pc:spChg chg="mod">
          <ac:chgData name="Wood, Lucy" userId="fc26114c-1456-4dbd-af7e-8d6f300a5a38" providerId="ADAL" clId="{A4C7DC08-4713-4AB7-846C-15B3EE4E0819}" dt="2020-05-25T20:10:10.522" v="15" actId="20577"/>
          <ac:spMkLst>
            <pc:docMk/>
            <pc:sldMk cId="3571460934" sldId="276"/>
            <ac:spMk id="4" creationId="{1963C878-0145-4B39-83A1-0FA000DA3A76}"/>
          </ac:spMkLst>
        </pc:spChg>
      </pc:sldChg>
      <pc:sldChg chg="modSp">
        <pc:chgData name="Wood, Lucy" userId="fc26114c-1456-4dbd-af7e-8d6f300a5a38" providerId="ADAL" clId="{A4C7DC08-4713-4AB7-846C-15B3EE4E0819}" dt="2020-05-25T20:17:43.583" v="370" actId="20577"/>
        <pc:sldMkLst>
          <pc:docMk/>
          <pc:sldMk cId="3132123751" sldId="277"/>
        </pc:sldMkLst>
        <pc:spChg chg="mod">
          <ac:chgData name="Wood, Lucy" userId="fc26114c-1456-4dbd-af7e-8d6f300a5a38" providerId="ADAL" clId="{A4C7DC08-4713-4AB7-846C-15B3EE4E0819}" dt="2020-05-25T20:17:43.583" v="370" actId="20577"/>
          <ac:spMkLst>
            <pc:docMk/>
            <pc:sldMk cId="3132123751" sldId="277"/>
            <ac:spMk id="6" creationId="{62D9BE05-8D1B-4001-B101-B143BDE0F8F5}"/>
          </ac:spMkLst>
        </pc:spChg>
      </pc:sldChg>
      <pc:sldChg chg="modSp">
        <pc:chgData name="Wood, Lucy" userId="fc26114c-1456-4dbd-af7e-8d6f300a5a38" providerId="ADAL" clId="{A4C7DC08-4713-4AB7-846C-15B3EE4E0819}" dt="2020-05-25T20:30:36.907" v="523" actId="114"/>
        <pc:sldMkLst>
          <pc:docMk/>
          <pc:sldMk cId="2047519736" sldId="279"/>
        </pc:sldMkLst>
        <pc:spChg chg="mod">
          <ac:chgData name="Wood, Lucy" userId="fc26114c-1456-4dbd-af7e-8d6f300a5a38" providerId="ADAL" clId="{A4C7DC08-4713-4AB7-846C-15B3EE4E0819}" dt="2020-05-25T20:30:36.907" v="523" actId="114"/>
          <ac:spMkLst>
            <pc:docMk/>
            <pc:sldMk cId="2047519736" sldId="279"/>
            <ac:spMk id="3" creationId="{DA687533-4E22-44F3-B854-2C1935F34336}"/>
          </ac:spMkLst>
        </pc:spChg>
      </pc:sldChg>
      <pc:sldChg chg="modSp">
        <pc:chgData name="Wood, Lucy" userId="fc26114c-1456-4dbd-af7e-8d6f300a5a38" providerId="ADAL" clId="{A4C7DC08-4713-4AB7-846C-15B3EE4E0819}" dt="2020-05-25T20:09:35.487" v="7" actId="20577"/>
        <pc:sldMkLst>
          <pc:docMk/>
          <pc:sldMk cId="727651397" sldId="280"/>
        </pc:sldMkLst>
        <pc:spChg chg="mod">
          <ac:chgData name="Wood, Lucy" userId="fc26114c-1456-4dbd-af7e-8d6f300a5a38" providerId="ADAL" clId="{A4C7DC08-4713-4AB7-846C-15B3EE4E0819}" dt="2020-05-25T20:09:35.487" v="7" actId="20577"/>
          <ac:spMkLst>
            <pc:docMk/>
            <pc:sldMk cId="727651397" sldId="280"/>
            <ac:spMk id="6" creationId="{25A0C3EB-047A-46DE-8E70-CE2935951BF1}"/>
          </ac:spMkLst>
        </pc:spChg>
      </pc:sldChg>
      <pc:sldChg chg="modSp">
        <pc:chgData name="Wood, Lucy" userId="fc26114c-1456-4dbd-af7e-8d6f300a5a38" providerId="ADAL" clId="{A4C7DC08-4713-4AB7-846C-15B3EE4E0819}" dt="2020-05-25T20:14:08.586" v="171" actId="20577"/>
        <pc:sldMkLst>
          <pc:docMk/>
          <pc:sldMk cId="3346452707" sldId="281"/>
        </pc:sldMkLst>
        <pc:spChg chg="mod">
          <ac:chgData name="Wood, Lucy" userId="fc26114c-1456-4dbd-af7e-8d6f300a5a38" providerId="ADAL" clId="{A4C7DC08-4713-4AB7-846C-15B3EE4E0819}" dt="2020-05-25T20:14:08.586" v="171" actId="20577"/>
          <ac:spMkLst>
            <pc:docMk/>
            <pc:sldMk cId="3346452707" sldId="281"/>
            <ac:spMk id="3" creationId="{FB83C298-E2AB-48E7-8261-F666934466FF}"/>
          </ac:spMkLst>
        </pc:spChg>
        <pc:spChg chg="mod">
          <ac:chgData name="Wood, Lucy" userId="fc26114c-1456-4dbd-af7e-8d6f300a5a38" providerId="ADAL" clId="{A4C7DC08-4713-4AB7-846C-15B3EE4E0819}" dt="2020-05-25T20:10:36.488" v="23" actId="20577"/>
          <ac:spMkLst>
            <pc:docMk/>
            <pc:sldMk cId="3346452707" sldId="281"/>
            <ac:spMk id="4" creationId="{1963C878-0145-4B39-83A1-0FA000DA3A7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5240" cy="501640"/>
          </a:xfrm>
          <a:prstGeom prst="rect">
            <a:avLst/>
          </a:prstGeom>
        </p:spPr>
        <p:txBody>
          <a:bodyPr vert="horz" lIns="96359" tIns="48180" rIns="96359" bIns="48180" rtlCol="0"/>
          <a:lstStyle>
            <a:lvl1pPr algn="l">
              <a:defRPr sz="1300"/>
            </a:lvl1pPr>
          </a:lstStyle>
          <a:p>
            <a:endParaRPr lang="en-GB"/>
          </a:p>
        </p:txBody>
      </p:sp>
      <p:sp>
        <p:nvSpPr>
          <p:cNvPr id="3" name="Date Placeholder 2"/>
          <p:cNvSpPr>
            <a:spLocks noGrp="1"/>
          </p:cNvSpPr>
          <p:nvPr>
            <p:ph type="dt" idx="1"/>
          </p:nvPr>
        </p:nvSpPr>
        <p:spPr>
          <a:xfrm>
            <a:off x="3889109" y="0"/>
            <a:ext cx="2975240" cy="501640"/>
          </a:xfrm>
          <a:prstGeom prst="rect">
            <a:avLst/>
          </a:prstGeom>
        </p:spPr>
        <p:txBody>
          <a:bodyPr vert="horz" lIns="96359" tIns="48180" rIns="96359" bIns="48180" rtlCol="0"/>
          <a:lstStyle>
            <a:lvl1pPr algn="r">
              <a:defRPr sz="1300"/>
            </a:lvl1pPr>
          </a:lstStyle>
          <a:p>
            <a:fld id="{41D06ED0-1F26-454B-B67A-67A563A84476}" type="datetimeFigureOut">
              <a:rPr lang="en-GB" smtClean="0"/>
              <a:t>27/05/2020</a:t>
            </a:fld>
            <a:endParaRPr lang="en-GB"/>
          </a:p>
        </p:txBody>
      </p:sp>
      <p:sp>
        <p:nvSpPr>
          <p:cNvPr id="4" name="Slide Image Placeholder 3"/>
          <p:cNvSpPr>
            <a:spLocks noGrp="1" noRot="1" noChangeAspect="1"/>
          </p:cNvSpPr>
          <p:nvPr>
            <p:ph type="sldImg" idx="2"/>
          </p:nvPr>
        </p:nvSpPr>
        <p:spPr>
          <a:xfrm>
            <a:off x="434975" y="1249363"/>
            <a:ext cx="5997575" cy="3375025"/>
          </a:xfrm>
          <a:prstGeom prst="rect">
            <a:avLst/>
          </a:prstGeom>
          <a:noFill/>
          <a:ln w="12700">
            <a:solidFill>
              <a:prstClr val="black"/>
            </a:solidFill>
          </a:ln>
        </p:spPr>
        <p:txBody>
          <a:bodyPr vert="horz" lIns="96359" tIns="48180" rIns="96359" bIns="48180" rtlCol="0" anchor="ctr"/>
          <a:lstStyle/>
          <a:p>
            <a:endParaRPr lang="en-GB"/>
          </a:p>
        </p:txBody>
      </p:sp>
      <p:sp>
        <p:nvSpPr>
          <p:cNvPr id="5" name="Notes Placeholder 4"/>
          <p:cNvSpPr>
            <a:spLocks noGrp="1"/>
          </p:cNvSpPr>
          <p:nvPr>
            <p:ph type="body" sz="quarter" idx="3"/>
          </p:nvPr>
        </p:nvSpPr>
        <p:spPr>
          <a:xfrm>
            <a:off x="686594" y="4811574"/>
            <a:ext cx="5492750" cy="3936742"/>
          </a:xfrm>
          <a:prstGeom prst="rect">
            <a:avLst/>
          </a:prstGeom>
        </p:spPr>
        <p:txBody>
          <a:bodyPr vert="horz" lIns="96359" tIns="48180" rIns="96359" bIns="481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96437"/>
            <a:ext cx="2975240" cy="501639"/>
          </a:xfrm>
          <a:prstGeom prst="rect">
            <a:avLst/>
          </a:prstGeom>
        </p:spPr>
        <p:txBody>
          <a:bodyPr vert="horz" lIns="96359" tIns="48180" rIns="96359" bIns="48180" rtlCol="0" anchor="b"/>
          <a:lstStyle>
            <a:lvl1pPr algn="l">
              <a:defRPr sz="1300"/>
            </a:lvl1pPr>
          </a:lstStyle>
          <a:p>
            <a:endParaRPr lang="en-GB"/>
          </a:p>
        </p:txBody>
      </p:sp>
      <p:sp>
        <p:nvSpPr>
          <p:cNvPr id="7" name="Slide Number Placeholder 6"/>
          <p:cNvSpPr>
            <a:spLocks noGrp="1"/>
          </p:cNvSpPr>
          <p:nvPr>
            <p:ph type="sldNum" sz="quarter" idx="5"/>
          </p:nvPr>
        </p:nvSpPr>
        <p:spPr>
          <a:xfrm>
            <a:off x="3889109" y="9496437"/>
            <a:ext cx="2975240" cy="501639"/>
          </a:xfrm>
          <a:prstGeom prst="rect">
            <a:avLst/>
          </a:prstGeom>
        </p:spPr>
        <p:txBody>
          <a:bodyPr vert="horz" lIns="96359" tIns="48180" rIns="96359" bIns="48180" rtlCol="0" anchor="b"/>
          <a:lstStyle>
            <a:lvl1pPr algn="r">
              <a:defRPr sz="1300"/>
            </a:lvl1pPr>
          </a:lstStyle>
          <a:p>
            <a:fld id="{9E7AF5D8-1F05-48ED-8E4A-12DF23A77C83}" type="slidenum">
              <a:rPr lang="en-GB" smtClean="0"/>
              <a:t>‹#›</a:t>
            </a:fld>
            <a:endParaRPr lang="en-GB"/>
          </a:p>
        </p:txBody>
      </p:sp>
    </p:spTree>
    <p:extLst>
      <p:ext uri="{BB962C8B-B14F-4D97-AF65-F5344CB8AC3E}">
        <p14:creationId xmlns:p14="http://schemas.microsoft.com/office/powerpoint/2010/main" val="4236156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Content Placeholder 21" descr="A gold and blue neck tie&#10;&#10;Description automatically generated">
            <a:extLst>
              <a:ext uri="{FF2B5EF4-FFF2-40B4-BE49-F238E27FC236}">
                <a16:creationId xmlns:a16="http://schemas.microsoft.com/office/drawing/2014/main" id="{8F45A21E-395F-4D24-82CF-EFB974683D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777" b="20845"/>
          <a:stretch/>
        </p:blipFill>
        <p:spPr>
          <a:xfrm>
            <a:off x="2989580" y="466821"/>
            <a:ext cx="9202420" cy="5966063"/>
          </a:xfrm>
          <a:prstGeom prst="rect">
            <a:avLst/>
          </a:prstGeom>
        </p:spPr>
      </p:pic>
      <p:sp>
        <p:nvSpPr>
          <p:cNvPr id="8" name="Freeform: Shape 7">
            <a:extLst>
              <a:ext uri="{FF2B5EF4-FFF2-40B4-BE49-F238E27FC236}">
                <a16:creationId xmlns:a16="http://schemas.microsoft.com/office/drawing/2014/main" id="{D1A66894-5BDA-42C7-9C56-B221BACF2E90}"/>
              </a:ext>
            </a:extLst>
          </p:cNvPr>
          <p:cNvSpPr/>
          <p:nvPr userDrawn="1"/>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Calibri" panose="020F0502020204030204" pitchFamily="34" charset="0"/>
            </a:endParaRPr>
          </a:p>
        </p:txBody>
      </p:sp>
      <p:sp>
        <p:nvSpPr>
          <p:cNvPr id="10" name="object 4">
            <a:extLst>
              <a:ext uri="{FF2B5EF4-FFF2-40B4-BE49-F238E27FC236}">
                <a16:creationId xmlns:a16="http://schemas.microsoft.com/office/drawing/2014/main" id="{84653011-51ED-431E-9C8A-9EA8E02609B3}"/>
              </a:ext>
            </a:extLst>
          </p:cNvPr>
          <p:cNvSpPr/>
          <p:nvPr userDrawn="1"/>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1" name="Rectangle 10">
            <a:extLst>
              <a:ext uri="{FF2B5EF4-FFF2-40B4-BE49-F238E27FC236}">
                <a16:creationId xmlns:a16="http://schemas.microsoft.com/office/drawing/2014/main" id="{05DBE1E0-278E-4B95-BD44-45F1BD5C5BB9}"/>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2" name="Picture 11" descr="A picture containing drawing, light&#10;&#10;Description automatically generated">
            <a:extLst>
              <a:ext uri="{FF2B5EF4-FFF2-40B4-BE49-F238E27FC236}">
                <a16:creationId xmlns:a16="http://schemas.microsoft.com/office/drawing/2014/main" id="{5872A2C9-815B-48AD-B7A4-ED683CFBDD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3" name="Rectangle 12">
            <a:extLst>
              <a:ext uri="{FF2B5EF4-FFF2-40B4-BE49-F238E27FC236}">
                <a16:creationId xmlns:a16="http://schemas.microsoft.com/office/drawing/2014/main" id="{3021FF40-5C85-4BAD-B578-9497888F3D55}"/>
              </a:ext>
            </a:extLst>
          </p:cNvPr>
          <p:cNvSpPr/>
          <p:nvPr userDrawn="1"/>
        </p:nvSpPr>
        <p:spPr>
          <a:xfrm>
            <a:off x="0" y="155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3C6EDDCC-7ABD-464D-8544-B582D53FCBA6}"/>
              </a:ext>
            </a:extLst>
          </p:cNvPr>
          <p:cNvPicPr>
            <a:picLocks noChangeAspect="1"/>
          </p:cNvPicPr>
          <p:nvPr/>
        </p:nvPicPr>
        <p:blipFill>
          <a:blip r:embed="rId4">
            <a:alphaModFix amt="85000"/>
          </a:blip>
          <a:stretch>
            <a:fillRect/>
          </a:stretch>
        </p:blipFill>
        <p:spPr>
          <a:xfrm>
            <a:off x="7291388" y="466820"/>
            <a:ext cx="4622446" cy="5969030"/>
          </a:xfrm>
          <a:prstGeom prst="rect">
            <a:avLst/>
          </a:prstGeom>
        </p:spPr>
      </p:pic>
      <p:sp>
        <p:nvSpPr>
          <p:cNvPr id="31" name="TextBox 30">
            <a:extLst>
              <a:ext uri="{FF2B5EF4-FFF2-40B4-BE49-F238E27FC236}">
                <a16:creationId xmlns:a16="http://schemas.microsoft.com/office/drawing/2014/main" id="{E7896988-8E9D-4748-A38C-8584500B48C1}"/>
              </a:ext>
            </a:extLst>
          </p:cNvPr>
          <p:cNvSpPr txBox="1"/>
          <p:nvPr userDrawn="1"/>
        </p:nvSpPr>
        <p:spPr>
          <a:xfrm>
            <a:off x="7461250" y="797021"/>
            <a:ext cx="4438650" cy="1200329"/>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mn-lt"/>
                <a:ea typeface="+mn-ea"/>
                <a:cs typeface="+mn-cs"/>
              </a:rPr>
              <a:t>For parents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mn-lt"/>
                <a:ea typeface="+mn-ea"/>
                <a:cs typeface="+mn-cs"/>
              </a:rPr>
              <a:t>Thank you for supporting your child’s learning in science.</a:t>
            </a:r>
          </a:p>
          <a:p>
            <a:pPr algn="l"/>
            <a:endParaRPr lang="en-GB" sz="2400" i="1" kern="0" dirty="0">
              <a:solidFill>
                <a:schemeClr val="bg1"/>
              </a:solidFill>
              <a:ea typeface="Lato Black" panose="020F0502020204030203" pitchFamily="34" charset="0"/>
              <a:cs typeface="Lato Black" panose="020F0502020204030203" pitchFamily="34" charset="0"/>
            </a:endParaRPr>
          </a:p>
        </p:txBody>
      </p:sp>
      <p:sp>
        <p:nvSpPr>
          <p:cNvPr id="33" name="Text Placeholder 32">
            <a:extLst>
              <a:ext uri="{FF2B5EF4-FFF2-40B4-BE49-F238E27FC236}">
                <a16:creationId xmlns:a16="http://schemas.microsoft.com/office/drawing/2014/main" id="{9A958827-0B4B-4C81-97FC-47BD712B27C4}"/>
              </a:ext>
            </a:extLst>
          </p:cNvPr>
          <p:cNvSpPr>
            <a:spLocks noGrp="1"/>
          </p:cNvSpPr>
          <p:nvPr>
            <p:ph type="body" sz="quarter" idx="15" hasCustomPrompt="1"/>
          </p:nvPr>
        </p:nvSpPr>
        <p:spPr>
          <a:xfrm>
            <a:off x="641350" y="2368550"/>
            <a:ext cx="5473700" cy="1314450"/>
          </a:xfrm>
        </p:spPr>
        <p:txBody>
          <a:bodyPr>
            <a:normAutofit/>
          </a:bodyPr>
          <a:lstStyle>
            <a:lvl1pPr marL="0" indent="0">
              <a:lnSpc>
                <a:spcPct val="100000"/>
              </a:lnSpc>
              <a:buNone/>
              <a:defRPr sz="2400" i="1">
                <a:solidFill>
                  <a:schemeClr val="bg1"/>
                </a:solidFill>
              </a:defRPr>
            </a:lvl1pPr>
          </a:lstStyle>
          <a:p>
            <a:pPr lvl="0"/>
            <a:r>
              <a:rPr lang="en-US" dirty="0"/>
              <a:t>2-4 line sub-head giving context goes</a:t>
            </a:r>
            <a:br>
              <a:rPr lang="en-US" dirty="0"/>
            </a:br>
            <a:r>
              <a:rPr lang="en-US" dirty="0"/>
              <a:t>in here, using soft returns in order</a:t>
            </a:r>
            <a:br>
              <a:rPr lang="en-US" dirty="0"/>
            </a:br>
            <a:r>
              <a:rPr lang="en-US" dirty="0"/>
              <a:t>to follow the edge if possible</a:t>
            </a:r>
          </a:p>
          <a:p>
            <a:pPr lvl="0"/>
            <a:endParaRPr lang="en-GB" dirty="0"/>
          </a:p>
        </p:txBody>
      </p:sp>
      <p:sp>
        <p:nvSpPr>
          <p:cNvPr id="36" name="Text Placeholder 35">
            <a:extLst>
              <a:ext uri="{FF2B5EF4-FFF2-40B4-BE49-F238E27FC236}">
                <a16:creationId xmlns:a16="http://schemas.microsoft.com/office/drawing/2014/main" id="{686A3046-759C-4E24-95D6-CF9C15920651}"/>
              </a:ext>
            </a:extLst>
          </p:cNvPr>
          <p:cNvSpPr>
            <a:spLocks noGrp="1"/>
          </p:cNvSpPr>
          <p:nvPr>
            <p:ph type="body" sz="quarter" idx="16" hasCustomPrompt="1"/>
          </p:nvPr>
        </p:nvSpPr>
        <p:spPr>
          <a:xfrm>
            <a:off x="647700" y="5410200"/>
            <a:ext cx="5473700" cy="850900"/>
          </a:xfrm>
        </p:spPr>
        <p:txBody>
          <a:bodyPr anchor="ctr">
            <a:normAutofit/>
          </a:bodyPr>
          <a:lstStyle>
            <a:lvl1pPr marL="0" indent="0">
              <a:buNone/>
              <a:defRPr sz="2400" i="1">
                <a:solidFill>
                  <a:schemeClr val="bg1"/>
                </a:solidFill>
              </a:defRPr>
            </a:lvl1pPr>
          </a:lstStyle>
          <a:p>
            <a:pPr lvl="0"/>
            <a:r>
              <a:rPr lang="en-US" dirty="0"/>
              <a:t>Year ? </a:t>
            </a:r>
            <a:br>
              <a:rPr lang="en-US" dirty="0"/>
            </a:br>
            <a:r>
              <a:rPr lang="en-US" dirty="0"/>
              <a:t>Age ?? - ??</a:t>
            </a:r>
          </a:p>
        </p:txBody>
      </p:sp>
      <p:sp>
        <p:nvSpPr>
          <p:cNvPr id="42" name="Title 41">
            <a:extLst>
              <a:ext uri="{FF2B5EF4-FFF2-40B4-BE49-F238E27FC236}">
                <a16:creationId xmlns:a16="http://schemas.microsoft.com/office/drawing/2014/main" id="{7196C0DD-3AE5-48A5-B94A-349E485B0D51}"/>
              </a:ext>
            </a:extLst>
          </p:cNvPr>
          <p:cNvSpPr>
            <a:spLocks noGrp="1"/>
          </p:cNvSpPr>
          <p:nvPr>
            <p:ph type="title" hasCustomPrompt="1"/>
          </p:nvPr>
        </p:nvSpPr>
        <p:spPr>
          <a:xfrm>
            <a:off x="647700" y="558768"/>
            <a:ext cx="5473700" cy="1395842"/>
          </a:xfrm>
        </p:spPr>
        <p:txBody>
          <a:bodyPr/>
          <a:lstStyle>
            <a:lvl1pPr>
              <a:lnSpc>
                <a:spcPct val="100000"/>
              </a:lnSpc>
              <a:defRPr b="1">
                <a:solidFill>
                  <a:schemeClr val="bg1"/>
                </a:solidFill>
                <a:latin typeface="Lato Black" panose="020F0502020204030203"/>
              </a:defRPr>
            </a:lvl1pPr>
          </a:lstStyle>
          <a:p>
            <a:r>
              <a:rPr lang="en-US" dirty="0"/>
              <a:t>Lesson plan main title in here</a:t>
            </a:r>
          </a:p>
        </p:txBody>
      </p:sp>
      <p:sp>
        <p:nvSpPr>
          <p:cNvPr id="44" name="Text Placeholder 43">
            <a:extLst>
              <a:ext uri="{FF2B5EF4-FFF2-40B4-BE49-F238E27FC236}">
                <a16:creationId xmlns:a16="http://schemas.microsoft.com/office/drawing/2014/main" id="{25614147-8486-4B4F-AFE4-8D1FD6693902}"/>
              </a:ext>
            </a:extLst>
          </p:cNvPr>
          <p:cNvSpPr>
            <a:spLocks noGrp="1"/>
          </p:cNvSpPr>
          <p:nvPr>
            <p:ph type="body" sz="quarter" idx="17" hasCustomPrompt="1"/>
          </p:nvPr>
        </p:nvSpPr>
        <p:spPr>
          <a:xfrm>
            <a:off x="7396769" y="1805354"/>
            <a:ext cx="4391025" cy="4657359"/>
          </a:xfrm>
        </p:spPr>
        <p:txBody>
          <a:bodyPr/>
          <a:lstStyle>
            <a:lvl1pPr marL="0" indent="0">
              <a:buNone/>
              <a:defRPr sz="1800" b="1" i="1">
                <a:solidFill>
                  <a:schemeClr val="bg1"/>
                </a:solidFill>
              </a:defRPr>
            </a:lvl1pPr>
            <a:lvl2pPr>
              <a:defRPr/>
            </a:lvl2pPr>
          </a:lstStyle>
          <a:p>
            <a:pPr lvl="0"/>
            <a:r>
              <a:rPr lang="en-US" dirty="0"/>
              <a:t>Before the session:</a:t>
            </a:r>
          </a:p>
          <a:p>
            <a:pPr lvl="1"/>
            <a:r>
              <a:rPr lang="en-US" dirty="0"/>
              <a:t>Please read slide 2</a:t>
            </a:r>
          </a:p>
        </p:txBody>
      </p:sp>
    </p:spTree>
    <p:extLst>
      <p:ext uri="{BB962C8B-B14F-4D97-AF65-F5344CB8AC3E}">
        <p14:creationId xmlns:p14="http://schemas.microsoft.com/office/powerpoint/2010/main" val="1333894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241169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ith Header Ba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DAA8FE-847F-4D9E-A81C-C849605A36B8}"/>
              </a:ext>
            </a:extLst>
          </p:cNvPr>
          <p:cNvSpPr/>
          <p:nvPr userDrawn="1"/>
        </p:nvSpPr>
        <p:spPr>
          <a:xfrm>
            <a:off x="0" y="0"/>
            <a:ext cx="12192000" cy="1179375"/>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9">
            <a:extLst>
              <a:ext uri="{FF2B5EF4-FFF2-40B4-BE49-F238E27FC236}">
                <a16:creationId xmlns:a16="http://schemas.microsoft.com/office/drawing/2014/main" id="{B89034C9-0D7A-45E7-979E-10B045F13D55}"/>
              </a:ext>
            </a:extLst>
          </p:cNvPr>
          <p:cNvSpPr/>
          <p:nvPr userDrawn="1"/>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13">
            <a:extLst>
              <a:ext uri="{FF2B5EF4-FFF2-40B4-BE49-F238E27FC236}">
                <a16:creationId xmlns:a16="http://schemas.microsoft.com/office/drawing/2014/main" id="{A12AEF78-1F04-41CD-944E-8A24CCA7650C}"/>
              </a:ext>
            </a:extLst>
          </p:cNvPr>
          <p:cNvSpPr/>
          <p:nvPr userDrawn="1"/>
        </p:nvSpPr>
        <p:spPr>
          <a:xfrm>
            <a:off x="838198" y="495283"/>
            <a:ext cx="10515604" cy="538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69659736-92C2-4CCE-B9B2-15817212ABF5}"/>
              </a:ext>
            </a:extLst>
          </p:cNvPr>
          <p:cNvSpPr/>
          <p:nvPr userDrawn="1"/>
        </p:nvSpPr>
        <p:spPr>
          <a:xfrm>
            <a:off x="177916" y="37402"/>
            <a:ext cx="1112241" cy="1112241"/>
          </a:xfrm>
          <a:prstGeom prst="ellipse">
            <a:avLst/>
          </a:prstGeom>
          <a:solidFill>
            <a:schemeClr val="bg1"/>
          </a:solidFill>
          <a:effectLst>
            <a:outerShdw blurRad="50800" dist="38100" dir="2700000" algn="tl" rotWithShape="0">
              <a:prstClr val="black"/>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drawing, light&#10;&#10;Description automatically generated">
            <a:extLst>
              <a:ext uri="{FF2B5EF4-FFF2-40B4-BE49-F238E27FC236}">
                <a16:creationId xmlns:a16="http://schemas.microsoft.com/office/drawing/2014/main" id="{2972D602-3319-4623-97D7-2346F2D3B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23" name="Title 22">
            <a:extLst>
              <a:ext uri="{FF2B5EF4-FFF2-40B4-BE49-F238E27FC236}">
                <a16:creationId xmlns:a16="http://schemas.microsoft.com/office/drawing/2014/main" id="{B434DC55-B6EE-4077-99D8-06592D76FE25}"/>
              </a:ext>
            </a:extLst>
          </p:cNvPr>
          <p:cNvSpPr>
            <a:spLocks noGrp="1"/>
          </p:cNvSpPr>
          <p:nvPr>
            <p:ph type="title" hasCustomPrompt="1"/>
          </p:nvPr>
        </p:nvSpPr>
        <p:spPr>
          <a:xfrm>
            <a:off x="1498484" y="-147"/>
            <a:ext cx="10515600" cy="532130"/>
          </a:xfrm>
        </p:spPr>
        <p:txBody>
          <a:bodyPr>
            <a:normAutofit/>
          </a:bodyPr>
          <a:lstStyle>
            <a:lvl1pPr>
              <a:defRPr sz="3200" b="1">
                <a:solidFill>
                  <a:schemeClr val="bg1"/>
                </a:solidFill>
                <a:latin typeface="Lato Black" panose="020F0502020204030203"/>
              </a:defRPr>
            </a:lvl1pPr>
          </a:lstStyle>
          <a:p>
            <a:r>
              <a:rPr lang="en-US" dirty="0"/>
              <a:t>Header</a:t>
            </a:r>
            <a:endParaRPr lang="en-GB" dirty="0"/>
          </a:p>
        </p:txBody>
      </p:sp>
      <p:sp>
        <p:nvSpPr>
          <p:cNvPr id="27" name="Text Placeholder 26">
            <a:extLst>
              <a:ext uri="{FF2B5EF4-FFF2-40B4-BE49-F238E27FC236}">
                <a16:creationId xmlns:a16="http://schemas.microsoft.com/office/drawing/2014/main" id="{1DC67356-C01B-4857-B787-F7594B7ECDC0}"/>
              </a:ext>
            </a:extLst>
          </p:cNvPr>
          <p:cNvSpPr>
            <a:spLocks noGrp="1"/>
          </p:cNvSpPr>
          <p:nvPr>
            <p:ph type="body" sz="quarter" idx="11" hasCustomPrompt="1"/>
          </p:nvPr>
        </p:nvSpPr>
        <p:spPr>
          <a:xfrm>
            <a:off x="1498484" y="879794"/>
            <a:ext cx="10515601" cy="327033"/>
          </a:xfrm>
        </p:spPr>
        <p:txBody>
          <a:bodyPr>
            <a:normAutofit/>
          </a:bodyPr>
          <a:lstStyle>
            <a:lvl1pPr marL="0" indent="0" rtl="0">
              <a:buNone/>
              <a:defRPr sz="1800" i="1">
                <a:solidFill>
                  <a:schemeClr val="bg1"/>
                </a:solidFill>
              </a:defRPr>
            </a:lvl1pPr>
          </a:lstStyle>
          <a:p>
            <a:pPr lvl="0"/>
            <a:r>
              <a:rPr lang="en-US" dirty="0"/>
              <a:t>(additional information - always in brackets)</a:t>
            </a:r>
          </a:p>
        </p:txBody>
      </p:sp>
      <p:sp>
        <p:nvSpPr>
          <p:cNvPr id="30" name="Slide Number Placeholder 29">
            <a:extLst>
              <a:ext uri="{FF2B5EF4-FFF2-40B4-BE49-F238E27FC236}">
                <a16:creationId xmlns:a16="http://schemas.microsoft.com/office/drawing/2014/main" id="{9156D177-5801-4EA1-8527-B2D4421346BA}"/>
              </a:ext>
            </a:extLst>
          </p:cNvPr>
          <p:cNvSpPr>
            <a:spLocks noGrp="1"/>
          </p:cNvSpPr>
          <p:nvPr>
            <p:ph type="sldNum" sz="quarter" idx="14"/>
          </p:nvPr>
        </p:nvSpPr>
        <p:spPr>
          <a:xfrm>
            <a:off x="122300" y="6431455"/>
            <a:ext cx="529209" cy="365125"/>
          </a:xfrm>
        </p:spPr>
        <p:txBody>
          <a:bodyPr/>
          <a:lstStyle>
            <a:lvl1pPr algn="l">
              <a:defRPr sz="1800" b="0">
                <a:solidFill>
                  <a:schemeClr val="bg1"/>
                </a:solidFill>
              </a:defRPr>
            </a:lvl1pPr>
          </a:lstStyle>
          <a:p>
            <a:fld id="{F378E5E1-2CB7-4E78-9DCC-07AB18866500}" type="slidenum">
              <a:rPr lang="en-GB" smtClean="0"/>
              <a:pPr/>
              <a:t>‹#›</a:t>
            </a:fld>
            <a:endParaRPr lang="en-GB" dirty="0"/>
          </a:p>
        </p:txBody>
      </p:sp>
      <p:sp>
        <p:nvSpPr>
          <p:cNvPr id="32" name="Text Placeholder 31">
            <a:extLst>
              <a:ext uri="{FF2B5EF4-FFF2-40B4-BE49-F238E27FC236}">
                <a16:creationId xmlns:a16="http://schemas.microsoft.com/office/drawing/2014/main" id="{7200B17B-2760-4364-B7FE-B044503A2194}"/>
              </a:ext>
            </a:extLst>
          </p:cNvPr>
          <p:cNvSpPr>
            <a:spLocks noGrp="1"/>
          </p:cNvSpPr>
          <p:nvPr>
            <p:ph type="body" sz="quarter" idx="15" hasCustomPrompt="1"/>
          </p:nvPr>
        </p:nvSpPr>
        <p:spPr>
          <a:xfrm>
            <a:off x="1498600" y="520700"/>
            <a:ext cx="10515484" cy="387672"/>
          </a:xfrm>
        </p:spPr>
        <p:txBody>
          <a:bodyPr/>
          <a:lstStyle>
            <a:lvl1pPr marL="0" indent="0">
              <a:buNone/>
              <a:defRPr sz="2400" b="1" i="1">
                <a:solidFill>
                  <a:schemeClr val="bg1"/>
                </a:solidFill>
                <a:latin typeface="Calibri Light" panose="020F0302020204030204" pitchFamily="34" charset="0"/>
                <a:cs typeface="Calibri Light" panose="020F0302020204030204" pitchFamily="34" charset="0"/>
              </a:defRPr>
            </a:lvl1pPr>
          </a:lstStyle>
          <a:p>
            <a:pPr lvl="0"/>
            <a:r>
              <a:rPr lang="en-US" dirty="0"/>
              <a:t>Sub header</a:t>
            </a:r>
            <a:endParaRPr lang="en-GB" dirty="0"/>
          </a:p>
        </p:txBody>
      </p:sp>
    </p:spTree>
    <p:extLst>
      <p:ext uri="{BB962C8B-B14F-4D97-AF65-F5344CB8AC3E}">
        <p14:creationId xmlns:p14="http://schemas.microsoft.com/office/powerpoint/2010/main" val="3120156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With Side Bar">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8F5CB9-9E61-4B57-8544-30C6997F8314}"/>
              </a:ext>
            </a:extLst>
          </p:cNvPr>
          <p:cNvSpPr/>
          <p:nvPr userDrawn="1"/>
        </p:nvSpPr>
        <p:spPr>
          <a:xfrm rot="5400000">
            <a:off x="8527472" y="3193472"/>
            <a:ext cx="6858000" cy="471056"/>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descr="A picture containing drawing, light&#10;&#10;Description automatically generated">
            <a:extLst>
              <a:ext uri="{FF2B5EF4-FFF2-40B4-BE49-F238E27FC236}">
                <a16:creationId xmlns:a16="http://schemas.microsoft.com/office/drawing/2014/main" id="{BCBAED82-2212-45F3-A4AB-22D57CA37E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82529"/>
          <a:stretch/>
        </p:blipFill>
        <p:spPr>
          <a:xfrm>
            <a:off x="11800605" y="6481550"/>
            <a:ext cx="346945" cy="295699"/>
          </a:xfrm>
          <a:prstGeom prst="rect">
            <a:avLst/>
          </a:prstGeom>
        </p:spPr>
      </p:pic>
      <p:sp>
        <p:nvSpPr>
          <p:cNvPr id="7" name="Slide Number Placeholder 29">
            <a:extLst>
              <a:ext uri="{FF2B5EF4-FFF2-40B4-BE49-F238E27FC236}">
                <a16:creationId xmlns:a16="http://schemas.microsoft.com/office/drawing/2014/main" id="{45B1E787-C8F0-4FBF-997A-FC54DF86F62D}"/>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12645525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Slide Number Placeholder 29">
            <a:extLst>
              <a:ext uri="{FF2B5EF4-FFF2-40B4-BE49-F238E27FC236}">
                <a16:creationId xmlns:a16="http://schemas.microsoft.com/office/drawing/2014/main" id="{EEFDF487-C62E-47A1-9C76-3CB9A89BA7A1}"/>
              </a:ext>
            </a:extLst>
          </p:cNvPr>
          <p:cNvSpPr>
            <a:spLocks noGrp="1"/>
          </p:cNvSpPr>
          <p:nvPr>
            <p:ph type="sldNum" sz="quarter" idx="14"/>
          </p:nvPr>
        </p:nvSpPr>
        <p:spPr>
          <a:xfrm>
            <a:off x="122300" y="6431455"/>
            <a:ext cx="529209" cy="365125"/>
          </a:xfrm>
        </p:spPr>
        <p:txBody>
          <a:bodyPr/>
          <a:lstStyle>
            <a:lvl1pPr algn="l">
              <a:defRPr sz="1800" b="0">
                <a:solidFill>
                  <a:schemeClr val="tx1"/>
                </a:solidFill>
              </a:defRPr>
            </a:lvl1pPr>
          </a:lstStyle>
          <a:p>
            <a:fld id="{F378E5E1-2CB7-4E78-9DCC-07AB18866500}" type="slidenum">
              <a:rPr lang="en-GB" smtClean="0"/>
              <a:pPr/>
              <a:t>‹#›</a:t>
            </a:fld>
            <a:endParaRPr lang="en-GB" dirty="0"/>
          </a:p>
        </p:txBody>
      </p:sp>
    </p:spTree>
    <p:extLst>
      <p:ext uri="{BB962C8B-B14F-4D97-AF65-F5344CB8AC3E}">
        <p14:creationId xmlns:p14="http://schemas.microsoft.com/office/powerpoint/2010/main" val="30206091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B4564F-4FD9-4507-BD69-91924AE647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9E140F4-3B65-46B0-B87E-C7D52E6EB6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9AA53A-0EB5-44D4-8A53-07091BAA71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25C36-F3BD-434E-AA9E-4419F7793A4E}" type="datetime1">
              <a:rPr lang="en-GB" smtClean="0"/>
              <a:t>27/05/2020</a:t>
            </a:fld>
            <a:endParaRPr lang="en-GB"/>
          </a:p>
        </p:txBody>
      </p:sp>
      <p:sp>
        <p:nvSpPr>
          <p:cNvPr id="5" name="Footer Placeholder 4">
            <a:extLst>
              <a:ext uri="{FF2B5EF4-FFF2-40B4-BE49-F238E27FC236}">
                <a16:creationId xmlns:a16="http://schemas.microsoft.com/office/drawing/2014/main" id="{CC2D27F9-EA9B-4195-AAB7-07CD07BF22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E9D8AED-EDA7-4635-BAF1-60886372A6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78E5E1-2CB7-4E78-9DCC-07AB18866500}" type="slidenum">
              <a:rPr lang="en-GB" smtClean="0"/>
              <a:t>‹#›</a:t>
            </a:fld>
            <a:endParaRPr lang="en-GB"/>
          </a:p>
        </p:txBody>
      </p:sp>
    </p:spTree>
    <p:extLst>
      <p:ext uri="{BB962C8B-B14F-4D97-AF65-F5344CB8AC3E}">
        <p14:creationId xmlns:p14="http://schemas.microsoft.com/office/powerpoint/2010/main" val="714951993"/>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7" r:id="rId3"/>
    <p:sldLayoutId id="2147483655" r:id="rId4"/>
    <p:sldLayoutId id="2147483656" r:id="rId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Content Placeholder 21">
            <a:extLst>
              <a:ext uri="{FF2B5EF4-FFF2-40B4-BE49-F238E27FC236}">
                <a16:creationId xmlns:a16="http://schemas.microsoft.com/office/drawing/2014/main" id="{7CEEB49D-698B-4C1C-A5DA-04047682DBB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p:blipFill>
        <p:spPr>
          <a:xfrm>
            <a:off x="3726580" y="476878"/>
            <a:ext cx="8465420" cy="5966063"/>
          </a:xfrm>
        </p:spPr>
      </p:pic>
      <p:sp>
        <p:nvSpPr>
          <p:cNvPr id="7" name="Freeform: Shape 6">
            <a:extLst>
              <a:ext uri="{FF2B5EF4-FFF2-40B4-BE49-F238E27FC236}">
                <a16:creationId xmlns:a16="http://schemas.microsoft.com/office/drawing/2014/main" id="{2CF6FC01-7A4C-42A0-A671-9933A7CC75A2}"/>
              </a:ext>
            </a:extLst>
          </p:cNvPr>
          <p:cNvSpPr/>
          <p:nvPr/>
        </p:nvSpPr>
        <p:spPr>
          <a:xfrm>
            <a:off x="-19050" y="30500"/>
            <a:ext cx="7219950" cy="6824678"/>
          </a:xfrm>
          <a:custGeom>
            <a:avLst/>
            <a:gdLst>
              <a:gd name="connsiteX0" fmla="*/ 5164852 w 5265336"/>
              <a:gd name="connsiteY0" fmla="*/ 90435 h 7355394"/>
              <a:gd name="connsiteX1" fmla="*/ 2642716 w 5265336"/>
              <a:gd name="connsiteY1" fmla="*/ 7285055 h 7355394"/>
              <a:gd name="connsiteX2" fmla="*/ 0 w 5265336"/>
              <a:gd name="connsiteY2" fmla="*/ 7355394 h 7355394"/>
              <a:gd name="connsiteX3" fmla="*/ 10048 w 5265336"/>
              <a:gd name="connsiteY3" fmla="*/ 20097 h 7355394"/>
              <a:gd name="connsiteX4" fmla="*/ 5265336 w 5265336"/>
              <a:gd name="connsiteY4" fmla="*/ 0 h 7355394"/>
              <a:gd name="connsiteX5" fmla="*/ 5255288 w 5265336"/>
              <a:gd name="connsiteY5" fmla="*/ 0 h 7355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336" h="7355394">
                <a:moveTo>
                  <a:pt x="5164852" y="90435"/>
                </a:moveTo>
                <a:lnTo>
                  <a:pt x="2642716" y="7285055"/>
                </a:lnTo>
                <a:lnTo>
                  <a:pt x="0" y="7355394"/>
                </a:lnTo>
                <a:cubicBezTo>
                  <a:pt x="3349" y="4910295"/>
                  <a:pt x="6699" y="2465196"/>
                  <a:pt x="10048" y="20097"/>
                </a:cubicBezTo>
                <a:lnTo>
                  <a:pt x="5265336" y="0"/>
                </a:lnTo>
                <a:lnTo>
                  <a:pt x="5255288" y="0"/>
                </a:lnTo>
              </a:path>
            </a:pathLst>
          </a:cu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8" name="Title 6">
            <a:extLst>
              <a:ext uri="{FF2B5EF4-FFF2-40B4-BE49-F238E27FC236}">
                <a16:creationId xmlns:a16="http://schemas.microsoft.com/office/drawing/2014/main" id="{4E50E18B-F434-4647-9123-D05FAAB53E96}"/>
              </a:ext>
            </a:extLst>
          </p:cNvPr>
          <p:cNvSpPr txBox="1">
            <a:spLocks/>
          </p:cNvSpPr>
          <p:nvPr/>
        </p:nvSpPr>
        <p:spPr>
          <a:xfrm>
            <a:off x="722630" y="641564"/>
            <a:ext cx="5422900" cy="1354217"/>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4400" kern="0" dirty="0">
                <a:solidFill>
                  <a:schemeClr val="bg1"/>
                </a:solidFill>
                <a:latin typeface="Lato Black" panose="020F0502020204030203" pitchFamily="34" charset="0"/>
                <a:ea typeface="Lato Black" panose="020F0502020204030203" pitchFamily="34" charset="0"/>
                <a:cs typeface="Lato Black" panose="020F0502020204030203" pitchFamily="34" charset="0"/>
              </a:rPr>
              <a:t>Properties and changes of materials</a:t>
            </a:r>
          </a:p>
        </p:txBody>
      </p:sp>
      <p:sp>
        <p:nvSpPr>
          <p:cNvPr id="9" name="object 4">
            <a:extLst>
              <a:ext uri="{FF2B5EF4-FFF2-40B4-BE49-F238E27FC236}">
                <a16:creationId xmlns:a16="http://schemas.microsoft.com/office/drawing/2014/main" id="{8DA896D1-C048-4C77-9F3B-54911F60C082}"/>
              </a:ext>
            </a:extLst>
          </p:cNvPr>
          <p:cNvSpPr/>
          <p:nvPr/>
        </p:nvSpPr>
        <p:spPr>
          <a:xfrm>
            <a:off x="722630" y="2145506"/>
            <a:ext cx="810260" cy="67314"/>
          </a:xfrm>
          <a:custGeom>
            <a:avLst/>
            <a:gdLst/>
            <a:ahLst/>
            <a:cxnLst/>
            <a:rect l="l" t="t" r="r" b="b"/>
            <a:pathLst>
              <a:path w="810260">
                <a:moveTo>
                  <a:pt x="0" y="0"/>
                </a:moveTo>
                <a:lnTo>
                  <a:pt x="810006" y="0"/>
                </a:lnTo>
              </a:path>
            </a:pathLst>
          </a:custGeom>
          <a:ln w="76200">
            <a:solidFill>
              <a:schemeClr val="bg1"/>
            </a:solidFill>
          </a:ln>
        </p:spPr>
        <p:txBody>
          <a:bodyPr wrap="square" lIns="0" tIns="0" rIns="0" bIns="0" rtlCol="0"/>
          <a:lstStyle/>
          <a:p>
            <a:endParaRPr dirty="0">
              <a:latin typeface="Calibri" panose="020F0502020204030204" pitchFamily="34" charset="0"/>
            </a:endParaRPr>
          </a:p>
        </p:txBody>
      </p:sp>
      <p:sp>
        <p:nvSpPr>
          <p:cNvPr id="15" name="Rectangle 14">
            <a:extLst>
              <a:ext uri="{FF2B5EF4-FFF2-40B4-BE49-F238E27FC236}">
                <a16:creationId xmlns:a16="http://schemas.microsoft.com/office/drawing/2014/main" id="{F571E163-626D-475E-A518-59C3025AF857}"/>
              </a:ext>
            </a:extLst>
          </p:cNvPr>
          <p:cNvSpPr/>
          <p:nvPr/>
        </p:nvSpPr>
        <p:spPr>
          <a:xfrm>
            <a:off x="0" y="6394002"/>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6" name="Picture 15" descr="A picture containing drawing, light&#10;&#10;Description automatically generated">
            <a:extLst>
              <a:ext uri="{FF2B5EF4-FFF2-40B4-BE49-F238E27FC236}">
                <a16:creationId xmlns:a16="http://schemas.microsoft.com/office/drawing/2014/main" id="{9FD0E528-065B-4B07-8252-55F07F81D4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58399" y="6466169"/>
            <a:ext cx="1985819" cy="295699"/>
          </a:xfrm>
          <a:prstGeom prst="rect">
            <a:avLst/>
          </a:prstGeom>
        </p:spPr>
      </p:pic>
      <p:sp>
        <p:nvSpPr>
          <p:cNvPr id="17" name="Rectangle 16">
            <a:extLst>
              <a:ext uri="{FF2B5EF4-FFF2-40B4-BE49-F238E27FC236}">
                <a16:creationId xmlns:a16="http://schemas.microsoft.com/office/drawing/2014/main" id="{68C883CF-17F6-4C7B-A00B-B3E4BA853FC3}"/>
              </a:ext>
            </a:extLst>
          </p:cNvPr>
          <p:cNvSpPr/>
          <p:nvPr/>
        </p:nvSpPr>
        <p:spPr>
          <a:xfrm>
            <a:off x="0" y="2823"/>
            <a:ext cx="12192000" cy="463998"/>
          </a:xfrm>
          <a:prstGeom prst="rect">
            <a:avLst/>
          </a:prstGeom>
          <a:solidFill>
            <a:srgbClr val="0D5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itle 6">
            <a:extLst>
              <a:ext uri="{FF2B5EF4-FFF2-40B4-BE49-F238E27FC236}">
                <a16:creationId xmlns:a16="http://schemas.microsoft.com/office/drawing/2014/main" id="{B370D3A3-4B18-46A8-9623-BCE4A8D48555}"/>
              </a:ext>
            </a:extLst>
          </p:cNvPr>
          <p:cNvSpPr txBox="1">
            <a:spLocks/>
          </p:cNvSpPr>
          <p:nvPr/>
        </p:nvSpPr>
        <p:spPr>
          <a:xfrm>
            <a:off x="717550" y="2362546"/>
            <a:ext cx="5422900" cy="369332"/>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Investigating thermal insulators</a:t>
            </a:r>
          </a:p>
        </p:txBody>
      </p:sp>
      <p:sp>
        <p:nvSpPr>
          <p:cNvPr id="20" name="Title 6">
            <a:extLst>
              <a:ext uri="{FF2B5EF4-FFF2-40B4-BE49-F238E27FC236}">
                <a16:creationId xmlns:a16="http://schemas.microsoft.com/office/drawing/2014/main" id="{84AD8CF2-1F27-4141-A103-04168FC7AC96}"/>
              </a:ext>
            </a:extLst>
          </p:cNvPr>
          <p:cNvSpPr txBox="1">
            <a:spLocks/>
          </p:cNvSpPr>
          <p:nvPr/>
        </p:nvSpPr>
        <p:spPr>
          <a:xfrm>
            <a:off x="717550" y="5439710"/>
            <a:ext cx="5422900" cy="738664"/>
          </a:xfrm>
          <a:prstGeom prst="rect">
            <a:avLst/>
          </a:prstGeom>
        </p:spPr>
        <p:txBody>
          <a:bodyPr wrap="square" lIns="0" tIns="0" rIns="0" bIns="0">
            <a:spAutoFit/>
          </a:bodyPr>
          <a:lstStyle>
            <a:lvl1pPr>
              <a:defRPr sz="2000" b="1" i="0">
                <a:solidFill>
                  <a:srgbClr val="231F20"/>
                </a:solidFill>
                <a:latin typeface="+mj-lt"/>
                <a:ea typeface="+mj-ea"/>
                <a:cs typeface="Lato Heavy"/>
              </a:defRPr>
            </a:lvl1pPr>
          </a:lstStyle>
          <a:p>
            <a:r>
              <a:rPr lang="en-GB" sz="2400" i="1" kern="0" dirty="0">
                <a:solidFill>
                  <a:schemeClr val="bg1"/>
                </a:solidFill>
                <a:ea typeface="Lato Black" panose="020F0502020204030203" pitchFamily="34" charset="0"/>
                <a:cs typeface="Lato Black" panose="020F0502020204030203" pitchFamily="34" charset="0"/>
              </a:rPr>
              <a:t>Year 5</a:t>
            </a:r>
            <a:br>
              <a:rPr lang="en-GB" sz="2400" i="1" kern="0" dirty="0">
                <a:solidFill>
                  <a:schemeClr val="bg1"/>
                </a:solidFill>
                <a:ea typeface="Lato Black" panose="020F0502020204030203" pitchFamily="34" charset="0"/>
                <a:cs typeface="Lato Black" panose="020F0502020204030203" pitchFamily="34" charset="0"/>
              </a:rPr>
            </a:br>
            <a:r>
              <a:rPr lang="en-GB" sz="2400" i="1" kern="0" dirty="0">
                <a:solidFill>
                  <a:schemeClr val="bg1"/>
                </a:solidFill>
                <a:ea typeface="Lato Black" panose="020F0502020204030203" pitchFamily="34" charset="0"/>
                <a:cs typeface="Lato Black" panose="020F0502020204030203" pitchFamily="34" charset="0"/>
              </a:rPr>
              <a:t>Age 9 - 10</a:t>
            </a:r>
          </a:p>
        </p:txBody>
      </p:sp>
      <p:grpSp>
        <p:nvGrpSpPr>
          <p:cNvPr id="12" name="Group 11">
            <a:extLst>
              <a:ext uri="{FF2B5EF4-FFF2-40B4-BE49-F238E27FC236}">
                <a16:creationId xmlns:a16="http://schemas.microsoft.com/office/drawing/2014/main" id="{AAF0C587-26AA-4439-B1E6-7689BCF8CAC6}"/>
              </a:ext>
            </a:extLst>
          </p:cNvPr>
          <p:cNvGrpSpPr/>
          <p:nvPr/>
        </p:nvGrpSpPr>
        <p:grpSpPr>
          <a:xfrm>
            <a:off x="7022237" y="388560"/>
            <a:ext cx="5021981" cy="6186309"/>
            <a:chOff x="7291389" y="567405"/>
            <a:chExt cx="4352921" cy="5862202"/>
          </a:xfrm>
        </p:grpSpPr>
        <p:pic>
          <p:nvPicPr>
            <p:cNvPr id="13" name="Picture 12">
              <a:extLst>
                <a:ext uri="{FF2B5EF4-FFF2-40B4-BE49-F238E27FC236}">
                  <a16:creationId xmlns:a16="http://schemas.microsoft.com/office/drawing/2014/main" id="{E8CB53FB-648D-4E9F-BF0E-AD68265C8A6C}"/>
                </a:ext>
              </a:extLst>
            </p:cNvPr>
            <p:cNvPicPr>
              <a:picLocks noChangeAspect="1"/>
            </p:cNvPicPr>
            <p:nvPr/>
          </p:nvPicPr>
          <p:blipFill>
            <a:blip r:embed="rId4">
              <a:alphaModFix amt="85000"/>
            </a:blip>
            <a:stretch>
              <a:fillRect/>
            </a:stretch>
          </p:blipFill>
          <p:spPr>
            <a:xfrm>
              <a:off x="7291389" y="641565"/>
              <a:ext cx="4352921" cy="5656306"/>
            </a:xfrm>
            <a:prstGeom prst="rect">
              <a:avLst/>
            </a:prstGeom>
          </p:spPr>
        </p:pic>
        <p:sp>
          <p:nvSpPr>
            <p:cNvPr id="19" name="TextBox 18">
              <a:extLst>
                <a:ext uri="{FF2B5EF4-FFF2-40B4-BE49-F238E27FC236}">
                  <a16:creationId xmlns:a16="http://schemas.microsoft.com/office/drawing/2014/main" id="{1D7C7D8B-3E2D-40BF-8D11-7997DD81E41F}"/>
                </a:ext>
              </a:extLst>
            </p:cNvPr>
            <p:cNvSpPr txBox="1"/>
            <p:nvPr/>
          </p:nvSpPr>
          <p:spPr>
            <a:xfrm>
              <a:off x="7390923" y="567405"/>
              <a:ext cx="4040517" cy="5862202"/>
            </a:xfrm>
            <a:prstGeom prst="rect">
              <a:avLst/>
            </a:prstGeom>
            <a:noFill/>
          </p:spPr>
          <p:txBody>
            <a:bodyPr wrap="square" rtlCol="0">
              <a:spAutoFit/>
            </a:bodyPr>
            <a:lstStyle/>
            <a:p>
              <a:endParaRPr lang="en-GB" b="1" dirty="0">
                <a:solidFill>
                  <a:schemeClr val="bg1"/>
                </a:solidFill>
              </a:endParaRPr>
            </a:p>
            <a:p>
              <a:r>
                <a:rPr lang="en-GB" b="1" dirty="0">
                  <a:solidFill>
                    <a:schemeClr val="bg1"/>
                  </a:solidFill>
                </a:rPr>
                <a:t>For parents</a:t>
              </a:r>
            </a:p>
            <a:p>
              <a:r>
                <a:rPr lang="en-GB" i="1" dirty="0">
                  <a:solidFill>
                    <a:schemeClr val="bg1"/>
                  </a:solidFill>
                </a:rPr>
                <a:t>Thank you for supporting your child’s learning in science.</a:t>
              </a:r>
            </a:p>
            <a:p>
              <a:r>
                <a:rPr lang="en-GB" b="1" i="1" dirty="0">
                  <a:solidFill>
                    <a:schemeClr val="bg1"/>
                  </a:solidFill>
                </a:rPr>
                <a:t>Before the session:</a:t>
              </a:r>
            </a:p>
            <a:p>
              <a:pPr marL="285750" indent="-285750" fontAlgn="base">
                <a:buFont typeface="Arial" panose="020B0604020202020204" pitchFamily="34" charset="0"/>
                <a:buChar char="•"/>
              </a:pPr>
              <a:r>
                <a:rPr lang="en-GB" dirty="0">
                  <a:solidFill>
                    <a:schemeClr val="bg1"/>
                  </a:solidFill>
                </a:rPr>
                <a:t>Please read slide 2 so you know what your child is learning and what you need to get ready.</a:t>
              </a:r>
            </a:p>
            <a:p>
              <a:pPr marL="285750" indent="-285750" fontAlgn="base">
                <a:buFont typeface="Arial" panose="020B0604020202020204" pitchFamily="34" charset="0"/>
                <a:buChar char="•"/>
              </a:pPr>
              <a:r>
                <a:rPr lang="en-GB" b="1" dirty="0">
                  <a:solidFill>
                    <a:schemeClr val="bg1"/>
                  </a:solidFill>
                </a:rPr>
                <a:t>You will need to freeze two ice cubes of the same size in advance.</a:t>
              </a:r>
            </a:p>
            <a:p>
              <a:pPr marL="285750" indent="-285750" fontAlgn="base">
                <a:buFont typeface="Arial" panose="020B0604020202020204" pitchFamily="34" charset="0"/>
                <a:buChar char="•"/>
              </a:pPr>
              <a:r>
                <a:rPr lang="en-GB" dirty="0">
                  <a:solidFill>
                    <a:schemeClr val="bg1"/>
                  </a:solidFill>
                </a:rPr>
                <a:t>As an alternative to squared paper, slide 5 or 6 may be printed for your child to record on.</a:t>
              </a:r>
            </a:p>
            <a:p>
              <a:pPr fontAlgn="base"/>
              <a:r>
                <a:rPr lang="en-GB" b="1" i="1" dirty="0">
                  <a:solidFill>
                    <a:schemeClr val="bg1"/>
                  </a:solidFill>
                </a:rPr>
                <a:t>During the session:</a:t>
              </a:r>
            </a:p>
            <a:p>
              <a:pPr marL="285750" indent="-285750" fontAlgn="base">
                <a:buFont typeface="Arial" panose="020B0604020202020204" pitchFamily="34" charset="0"/>
                <a:buChar char="•"/>
              </a:pPr>
              <a:r>
                <a:rPr lang="en-GB" dirty="0">
                  <a:solidFill>
                    <a:schemeClr val="bg1"/>
                  </a:solidFill>
                </a:rPr>
                <a:t>Share the learning intentions on slide 2.</a:t>
              </a:r>
            </a:p>
            <a:p>
              <a:pPr marL="285750" indent="-285750" fontAlgn="base">
                <a:buFont typeface="Arial" panose="020B0604020202020204" pitchFamily="34" charset="0"/>
                <a:buChar char="•"/>
              </a:pPr>
              <a:r>
                <a:rPr lang="en-GB" dirty="0">
                  <a:solidFill>
                    <a:schemeClr val="bg1"/>
                  </a:solidFill>
                </a:rPr>
                <a:t>Support your child with the main activities on slides 3 - 6, as needed. </a:t>
              </a:r>
            </a:p>
            <a:p>
              <a:pPr marL="285750" indent="-285750" fontAlgn="base">
                <a:buFont typeface="Arial" panose="020B0604020202020204" pitchFamily="34" charset="0"/>
                <a:buChar char="•"/>
              </a:pPr>
              <a:r>
                <a:rPr lang="en-GB" dirty="0">
                  <a:solidFill>
                    <a:schemeClr val="bg1"/>
                  </a:solidFill>
                </a:rPr>
                <a:t>Slide 7 is a further, optional activity.</a:t>
              </a:r>
            </a:p>
            <a:p>
              <a:pPr marL="285750" indent="-285750" fontAlgn="base">
                <a:buFont typeface="Arial" panose="020B0604020202020204" pitchFamily="34" charset="0"/>
                <a:buChar char="•"/>
              </a:pPr>
              <a:r>
                <a:rPr lang="en-GB" dirty="0">
                  <a:solidFill>
                    <a:schemeClr val="bg1"/>
                  </a:solidFill>
                </a:rPr>
                <a:t>Slide 8 has a glossary of key terms.</a:t>
              </a:r>
            </a:p>
            <a:p>
              <a:pPr fontAlgn="base"/>
              <a:r>
                <a:rPr lang="en-GB" b="1" i="1" dirty="0">
                  <a:solidFill>
                    <a:schemeClr val="bg1"/>
                  </a:solidFill>
                </a:rPr>
                <a:t>Reviewing with your child:</a:t>
              </a:r>
            </a:p>
            <a:p>
              <a:pPr marL="285750" indent="-285750" fontAlgn="base">
                <a:buFont typeface="Arial" panose="020B0604020202020204" pitchFamily="34" charset="0"/>
                <a:buChar char="•"/>
              </a:pPr>
              <a:r>
                <a:rPr lang="en-GB" dirty="0">
                  <a:solidFill>
                    <a:schemeClr val="bg1"/>
                  </a:solidFill>
                </a:rPr>
                <a:t>Slides 9 and 10 gives an idea of what your child may produce.</a:t>
              </a:r>
            </a:p>
            <a:p>
              <a:pPr fontAlgn="base"/>
              <a:endParaRPr lang="en-GB" i="1" dirty="0">
                <a:solidFill>
                  <a:schemeClr val="bg1"/>
                </a:solidFill>
              </a:endParaRPr>
            </a:p>
          </p:txBody>
        </p:sp>
      </p:grpSp>
    </p:spTree>
    <p:extLst>
      <p:ext uri="{BB962C8B-B14F-4D97-AF65-F5344CB8AC3E}">
        <p14:creationId xmlns:p14="http://schemas.microsoft.com/office/powerpoint/2010/main" val="4268399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1AC0B-F95B-411A-A3D2-8532F29829A1}"/>
              </a:ext>
            </a:extLst>
          </p:cNvPr>
          <p:cNvSpPr>
            <a:spLocks noGrp="1"/>
          </p:cNvSpPr>
          <p:nvPr>
            <p:ph type="sldNum" sz="quarter" idx="14"/>
          </p:nvPr>
        </p:nvSpPr>
        <p:spPr>
          <a:xfrm>
            <a:off x="24165" y="6423809"/>
            <a:ext cx="529209" cy="365125"/>
          </a:xfrm>
        </p:spPr>
        <p:txBody>
          <a:bodyPr/>
          <a:lstStyle/>
          <a:p>
            <a:fld id="{F378E5E1-2CB7-4E78-9DCC-07AB18866500}" type="slidenum">
              <a:rPr lang="en-GB" smtClean="0"/>
              <a:pPr/>
              <a:t>10</a:t>
            </a:fld>
            <a:endParaRPr lang="en-GB" dirty="0"/>
          </a:p>
        </p:txBody>
      </p:sp>
      <p:sp>
        <p:nvSpPr>
          <p:cNvPr id="3" name="Content Placeholder 2">
            <a:extLst>
              <a:ext uri="{FF2B5EF4-FFF2-40B4-BE49-F238E27FC236}">
                <a16:creationId xmlns:a16="http://schemas.microsoft.com/office/drawing/2014/main" id="{82296B00-DB0C-4453-AC3D-00D5840809E8}"/>
              </a:ext>
            </a:extLst>
          </p:cNvPr>
          <p:cNvSpPr txBox="1">
            <a:spLocks/>
          </p:cNvSpPr>
          <p:nvPr/>
        </p:nvSpPr>
        <p:spPr>
          <a:xfrm>
            <a:off x="288769" y="228600"/>
            <a:ext cx="11295363"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dirty="0">
              <a:solidFill>
                <a:schemeClr val="tx1"/>
              </a:solidFill>
            </a:endParaRPr>
          </a:p>
        </p:txBody>
      </p:sp>
      <p:grpSp>
        <p:nvGrpSpPr>
          <p:cNvPr id="9" name="Group 8">
            <a:extLst>
              <a:ext uri="{FF2B5EF4-FFF2-40B4-BE49-F238E27FC236}">
                <a16:creationId xmlns:a16="http://schemas.microsoft.com/office/drawing/2014/main" id="{95C8857D-A55C-4B3F-8F71-18C5E0010DC5}"/>
              </a:ext>
            </a:extLst>
          </p:cNvPr>
          <p:cNvGrpSpPr/>
          <p:nvPr/>
        </p:nvGrpSpPr>
        <p:grpSpPr>
          <a:xfrm>
            <a:off x="358425" y="5539417"/>
            <a:ext cx="6788100" cy="987289"/>
            <a:chOff x="368514" y="114341"/>
            <a:chExt cx="1544715" cy="2454953"/>
          </a:xfrm>
        </p:grpSpPr>
        <p:sp>
          <p:nvSpPr>
            <p:cNvPr id="10" name="Speech Bubble: Rectangle with Corners Rounded 9">
              <a:extLst>
                <a:ext uri="{FF2B5EF4-FFF2-40B4-BE49-F238E27FC236}">
                  <a16:creationId xmlns:a16="http://schemas.microsoft.com/office/drawing/2014/main" id="{5C3EA894-567B-4C39-9A4A-0EA07CCEEB70}"/>
                </a:ext>
              </a:extLst>
            </p:cNvPr>
            <p:cNvSpPr/>
            <p:nvPr/>
          </p:nvSpPr>
          <p:spPr>
            <a:xfrm>
              <a:off x="368514" y="114341"/>
              <a:ext cx="1544715" cy="2423604"/>
            </a:xfrm>
            <a:prstGeom prst="wedgeRoundRectCallout">
              <a:avLst>
                <a:gd name="adj1" fmla="val 47515"/>
                <a:gd name="adj2" fmla="val 59082"/>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F530A18-B63F-4F2A-9DA0-05B321E12E2B}"/>
                </a:ext>
              </a:extLst>
            </p:cNvPr>
            <p:cNvSpPr txBox="1"/>
            <p:nvPr/>
          </p:nvSpPr>
          <p:spPr>
            <a:xfrm>
              <a:off x="387936" y="188281"/>
              <a:ext cx="1484721" cy="2381013"/>
            </a:xfrm>
            <a:prstGeom prst="rect">
              <a:avLst/>
            </a:prstGeom>
            <a:noFill/>
          </p:spPr>
          <p:txBody>
            <a:bodyPr wrap="square" rtlCol="0">
              <a:noAutofit/>
            </a:bodyPr>
            <a:lstStyle/>
            <a:p>
              <a:r>
                <a:rPr lang="en-GB" sz="1400" dirty="0">
                  <a:solidFill>
                    <a:srgbClr val="0070C0"/>
                  </a:solidFill>
                </a:rPr>
                <a:t>This is a comparative test as you are comparing ice cubes with and without a ‘jacket’. The </a:t>
              </a:r>
              <a:r>
                <a:rPr lang="en-GB" sz="1400" b="1" dirty="0">
                  <a:solidFill>
                    <a:srgbClr val="0070C0"/>
                  </a:solidFill>
                </a:rPr>
                <a:t>variable</a:t>
              </a:r>
              <a:r>
                <a:rPr lang="en-GB" sz="1400" dirty="0">
                  <a:solidFill>
                    <a:srgbClr val="0070C0"/>
                  </a:solidFill>
                </a:rPr>
                <a:t> you </a:t>
              </a:r>
              <a:r>
                <a:rPr lang="en-GB" sz="1400" b="1" dirty="0">
                  <a:solidFill>
                    <a:srgbClr val="0070C0"/>
                  </a:solidFill>
                </a:rPr>
                <a:t>change</a:t>
              </a:r>
              <a:r>
                <a:rPr lang="en-GB" sz="1400" dirty="0">
                  <a:solidFill>
                    <a:srgbClr val="0070C0"/>
                  </a:solidFill>
                </a:rPr>
                <a:t> is jacket/no jacket. The </a:t>
              </a:r>
              <a:r>
                <a:rPr lang="en-GB" sz="1400" b="1" dirty="0">
                  <a:solidFill>
                    <a:srgbClr val="0070C0"/>
                  </a:solidFill>
                </a:rPr>
                <a:t>variables</a:t>
              </a:r>
              <a:r>
                <a:rPr lang="en-GB" sz="1400" dirty="0">
                  <a:solidFill>
                    <a:srgbClr val="0070C0"/>
                  </a:solidFill>
                </a:rPr>
                <a:t> you </a:t>
              </a:r>
              <a:r>
                <a:rPr lang="en-GB" sz="1400" b="1" dirty="0">
                  <a:solidFill>
                    <a:srgbClr val="0070C0"/>
                  </a:solidFill>
                </a:rPr>
                <a:t>keep the same </a:t>
              </a:r>
              <a:r>
                <a:rPr lang="en-GB" sz="1400" dirty="0">
                  <a:solidFill>
                    <a:srgbClr val="0070C0"/>
                  </a:solidFill>
                </a:rPr>
                <a:t>include the</a:t>
              </a:r>
              <a:r>
                <a:rPr lang="en-GB" sz="1400" b="1" dirty="0">
                  <a:solidFill>
                    <a:srgbClr val="0070C0"/>
                  </a:solidFill>
                </a:rPr>
                <a:t> </a:t>
              </a:r>
              <a:r>
                <a:rPr lang="en-GB" sz="1400" dirty="0">
                  <a:solidFill>
                    <a:srgbClr val="0070C0"/>
                  </a:solidFill>
                </a:rPr>
                <a:t>size of ice cube at the start and the place where the cubes are left. </a:t>
              </a:r>
            </a:p>
            <a:p>
              <a:r>
                <a:rPr lang="en-GB" sz="1400" dirty="0">
                  <a:solidFill>
                    <a:srgbClr val="0070C0"/>
                  </a:solidFill>
                </a:rPr>
                <a:t>The </a:t>
              </a:r>
              <a:r>
                <a:rPr lang="en-GB" sz="1400" b="1" dirty="0">
                  <a:solidFill>
                    <a:srgbClr val="0070C0"/>
                  </a:solidFill>
                </a:rPr>
                <a:t>variable </a:t>
              </a:r>
              <a:r>
                <a:rPr lang="en-GB" sz="1400" dirty="0">
                  <a:solidFill>
                    <a:srgbClr val="0070C0"/>
                  </a:solidFill>
                </a:rPr>
                <a:t>you </a:t>
              </a:r>
              <a:r>
                <a:rPr lang="en-GB" sz="1400" b="1" dirty="0">
                  <a:solidFill>
                    <a:srgbClr val="0070C0"/>
                  </a:solidFill>
                </a:rPr>
                <a:t>measure</a:t>
              </a:r>
              <a:r>
                <a:rPr lang="en-GB" sz="1400" dirty="0">
                  <a:solidFill>
                    <a:srgbClr val="0070C0"/>
                  </a:solidFill>
                </a:rPr>
                <a:t> is the size (length) of the ice cube every 20 minutes.</a:t>
              </a:r>
            </a:p>
          </p:txBody>
        </p:sp>
      </p:grpSp>
      <p:pic>
        <p:nvPicPr>
          <p:cNvPr id="5" name="Picture 4" descr="A close up of text on a white background&#10;&#10;Description automatically generated">
            <a:extLst>
              <a:ext uri="{FF2B5EF4-FFF2-40B4-BE49-F238E27FC236}">
                <a16:creationId xmlns:a16="http://schemas.microsoft.com/office/drawing/2014/main" id="{895382F8-7D5B-43F3-93CB-46509B967887}"/>
              </a:ext>
            </a:extLst>
          </p:cNvPr>
          <p:cNvPicPr>
            <a:picLocks noChangeAspect="1"/>
          </p:cNvPicPr>
          <p:nvPr/>
        </p:nvPicPr>
        <p:blipFill rotWithShape="1">
          <a:blip r:embed="rId2">
            <a:extLst>
              <a:ext uri="{28A0092B-C50C-407E-A947-70E740481C1C}">
                <a14:useLocalDpi xmlns:a14="http://schemas.microsoft.com/office/drawing/2010/main" val="0"/>
              </a:ext>
            </a:extLst>
          </a:blip>
          <a:srcRect l="3610" t="2237"/>
          <a:stretch/>
        </p:blipFill>
        <p:spPr>
          <a:xfrm>
            <a:off x="553374" y="331294"/>
            <a:ext cx="5247374" cy="5118358"/>
          </a:xfrm>
          <a:prstGeom prst="rect">
            <a:avLst/>
          </a:prstGeom>
        </p:spPr>
      </p:pic>
      <p:grpSp>
        <p:nvGrpSpPr>
          <p:cNvPr id="14" name="Group 13">
            <a:extLst>
              <a:ext uri="{FF2B5EF4-FFF2-40B4-BE49-F238E27FC236}">
                <a16:creationId xmlns:a16="http://schemas.microsoft.com/office/drawing/2014/main" id="{184131B7-3614-456C-9F19-A96F086D45A4}"/>
              </a:ext>
            </a:extLst>
          </p:cNvPr>
          <p:cNvGrpSpPr/>
          <p:nvPr/>
        </p:nvGrpSpPr>
        <p:grpSpPr>
          <a:xfrm>
            <a:off x="7345674" y="5533113"/>
            <a:ext cx="3999988" cy="987289"/>
            <a:chOff x="368514" y="114341"/>
            <a:chExt cx="1544715" cy="2454953"/>
          </a:xfrm>
        </p:grpSpPr>
        <p:sp>
          <p:nvSpPr>
            <p:cNvPr id="15" name="Speech Bubble: Rectangle with Corners Rounded 14">
              <a:extLst>
                <a:ext uri="{FF2B5EF4-FFF2-40B4-BE49-F238E27FC236}">
                  <a16:creationId xmlns:a16="http://schemas.microsoft.com/office/drawing/2014/main" id="{652E1DFB-F204-4B20-B202-9D06B74644A6}"/>
                </a:ext>
              </a:extLst>
            </p:cNvPr>
            <p:cNvSpPr/>
            <p:nvPr/>
          </p:nvSpPr>
          <p:spPr>
            <a:xfrm>
              <a:off x="368514" y="114341"/>
              <a:ext cx="1544715" cy="2423604"/>
            </a:xfrm>
            <a:prstGeom prst="wedgeRoundRectCallout">
              <a:avLst>
                <a:gd name="adj1" fmla="val 47515"/>
                <a:gd name="adj2" fmla="val 59082"/>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6339633C-FA0B-4FDC-A4AD-60E08089385D}"/>
                </a:ext>
              </a:extLst>
            </p:cNvPr>
            <p:cNvSpPr txBox="1"/>
            <p:nvPr/>
          </p:nvSpPr>
          <p:spPr>
            <a:xfrm>
              <a:off x="387936" y="188281"/>
              <a:ext cx="1500325" cy="2381013"/>
            </a:xfrm>
            <a:prstGeom prst="rect">
              <a:avLst/>
            </a:prstGeom>
            <a:noFill/>
          </p:spPr>
          <p:txBody>
            <a:bodyPr wrap="square" rtlCol="0">
              <a:noAutofit/>
            </a:bodyPr>
            <a:lstStyle/>
            <a:p>
              <a:r>
                <a:rPr lang="en-GB" sz="1400" dirty="0">
                  <a:solidFill>
                    <a:srgbClr val="0070C0"/>
                  </a:solidFill>
                </a:rPr>
                <a:t>The </a:t>
              </a:r>
              <a:r>
                <a:rPr lang="en-GB" sz="1400">
                  <a:solidFill>
                    <a:srgbClr val="0070C0"/>
                  </a:solidFill>
                </a:rPr>
                <a:t>line graph </a:t>
              </a:r>
              <a:r>
                <a:rPr lang="en-GB" sz="1400" dirty="0">
                  <a:solidFill>
                    <a:srgbClr val="0070C0"/>
                  </a:solidFill>
                </a:rPr>
                <a:t>here shows that both ice cubes melted very slowly in the first 20 minutes. After 60 minutes the ice cube with no jacket had melted much more than the one with a jacket.</a:t>
              </a:r>
            </a:p>
          </p:txBody>
        </p:sp>
      </p:grpSp>
      <p:pic>
        <p:nvPicPr>
          <p:cNvPr id="6" name="Picture 5" descr="A close up of text on a white background&#10;&#10;Description automatically generated">
            <a:extLst>
              <a:ext uri="{FF2B5EF4-FFF2-40B4-BE49-F238E27FC236}">
                <a16:creationId xmlns:a16="http://schemas.microsoft.com/office/drawing/2014/main" id="{603765BE-B309-4E18-A6B2-F8141901EC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450" y="408069"/>
            <a:ext cx="5409212" cy="4928536"/>
          </a:xfrm>
          <a:prstGeom prst="rect">
            <a:avLst/>
          </a:prstGeom>
        </p:spPr>
      </p:pic>
    </p:spTree>
    <p:extLst>
      <p:ext uri="{BB962C8B-B14F-4D97-AF65-F5344CB8AC3E}">
        <p14:creationId xmlns:p14="http://schemas.microsoft.com/office/powerpoint/2010/main" val="101778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7F61F-CA84-48FC-923C-C18F57556198}"/>
              </a:ext>
            </a:extLst>
          </p:cNvPr>
          <p:cNvSpPr>
            <a:spLocks noGrp="1"/>
          </p:cNvSpPr>
          <p:nvPr>
            <p:ph type="title"/>
          </p:nvPr>
        </p:nvSpPr>
        <p:spPr/>
        <p:txBody>
          <a:bodyPr/>
          <a:lstStyle/>
          <a:p>
            <a:r>
              <a:rPr lang="en-GB" dirty="0"/>
              <a:t>Properties and changes of materials</a:t>
            </a:r>
          </a:p>
        </p:txBody>
      </p:sp>
      <p:sp>
        <p:nvSpPr>
          <p:cNvPr id="3" name="Slide Number Placeholder 2">
            <a:extLst>
              <a:ext uri="{FF2B5EF4-FFF2-40B4-BE49-F238E27FC236}">
                <a16:creationId xmlns:a16="http://schemas.microsoft.com/office/drawing/2014/main" id="{845BB7E4-5010-4AED-94E3-9DA2E07AB4F4}"/>
              </a:ext>
            </a:extLst>
          </p:cNvPr>
          <p:cNvSpPr>
            <a:spLocks noGrp="1"/>
          </p:cNvSpPr>
          <p:nvPr>
            <p:ph type="sldNum" sz="quarter" idx="14"/>
          </p:nvPr>
        </p:nvSpPr>
        <p:spPr/>
        <p:txBody>
          <a:bodyPr/>
          <a:lstStyle/>
          <a:p>
            <a:fld id="{F378E5E1-2CB7-4E78-9DCC-07AB18866500}" type="slidenum">
              <a:rPr lang="en-GB" smtClean="0"/>
              <a:pPr/>
              <a:t>2</a:t>
            </a:fld>
            <a:endParaRPr lang="en-GB" dirty="0"/>
          </a:p>
        </p:txBody>
      </p:sp>
      <p:sp>
        <p:nvSpPr>
          <p:cNvPr id="4" name="Text Placeholder 3">
            <a:extLst>
              <a:ext uri="{FF2B5EF4-FFF2-40B4-BE49-F238E27FC236}">
                <a16:creationId xmlns:a16="http://schemas.microsoft.com/office/drawing/2014/main" id="{08F161EA-2DD3-4E66-9DB5-68706A8F5ECD}"/>
              </a:ext>
            </a:extLst>
          </p:cNvPr>
          <p:cNvSpPr>
            <a:spLocks noGrp="1"/>
          </p:cNvSpPr>
          <p:nvPr>
            <p:ph type="body" sz="quarter" idx="15"/>
          </p:nvPr>
        </p:nvSpPr>
        <p:spPr>
          <a:xfrm>
            <a:off x="1498484" y="557939"/>
            <a:ext cx="10515484" cy="387672"/>
          </a:xfrm>
        </p:spPr>
        <p:txBody>
          <a:bodyPr>
            <a:normAutofit fontScale="92500" lnSpcReduction="10000"/>
          </a:bodyPr>
          <a:lstStyle/>
          <a:p>
            <a:r>
              <a:rPr lang="en-GB"/>
              <a:t>Investigating </a:t>
            </a:r>
            <a:r>
              <a:rPr lang="en-GB" dirty="0"/>
              <a:t>thermal insulators</a:t>
            </a:r>
          </a:p>
        </p:txBody>
      </p:sp>
      <p:sp>
        <p:nvSpPr>
          <p:cNvPr id="5" name="Content Placeholder 2">
            <a:extLst>
              <a:ext uri="{FF2B5EF4-FFF2-40B4-BE49-F238E27FC236}">
                <a16:creationId xmlns:a16="http://schemas.microsoft.com/office/drawing/2014/main" id="{0E25636A-B5B7-492C-BB81-DF5FAB2B165E}"/>
              </a:ext>
            </a:extLst>
          </p:cNvPr>
          <p:cNvSpPr txBox="1">
            <a:spLocks/>
          </p:cNvSpPr>
          <p:nvPr/>
        </p:nvSpPr>
        <p:spPr>
          <a:xfrm>
            <a:off x="838200" y="1644140"/>
            <a:ext cx="5181600" cy="263489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Font typeface="Arial" panose="020B0604020202020204" pitchFamily="34" charset="0"/>
              <a:buNone/>
            </a:pPr>
            <a:r>
              <a:rPr lang="en-GB" sz="2000" dirty="0"/>
              <a:t>Key Learning</a:t>
            </a:r>
          </a:p>
          <a:p>
            <a:r>
              <a:rPr lang="en-GB" sz="2000" dirty="0"/>
              <a:t>Thermal insulators do not allow heat to pass through them easily.</a:t>
            </a:r>
          </a:p>
          <a:p>
            <a:r>
              <a:rPr lang="en-GB" sz="2000" dirty="0">
                <a:solidFill>
                  <a:schemeClr val="tx1"/>
                </a:solidFill>
              </a:rPr>
              <a:t>Materials which trap air inside them are good thermal insulators.</a:t>
            </a:r>
          </a:p>
        </p:txBody>
      </p:sp>
      <p:sp>
        <p:nvSpPr>
          <p:cNvPr id="6" name="Content Placeholder 2">
            <a:extLst>
              <a:ext uri="{FF2B5EF4-FFF2-40B4-BE49-F238E27FC236}">
                <a16:creationId xmlns:a16="http://schemas.microsoft.com/office/drawing/2014/main" id="{25A0C3EB-047A-46DE-8E70-CE2935951BF1}"/>
              </a:ext>
            </a:extLst>
          </p:cNvPr>
          <p:cNvSpPr txBox="1">
            <a:spLocks/>
          </p:cNvSpPr>
          <p:nvPr/>
        </p:nvSpPr>
        <p:spPr>
          <a:xfrm>
            <a:off x="838198" y="4367815"/>
            <a:ext cx="5181600" cy="1809148"/>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t>I can…</a:t>
            </a:r>
          </a:p>
          <a:p>
            <a:r>
              <a:rPr lang="en-GB" sz="2000" dirty="0">
                <a:solidFill>
                  <a:schemeClr val="tx1">
                    <a:lumMod val="85000"/>
                    <a:lumOff val="15000"/>
                  </a:schemeClr>
                </a:solidFill>
              </a:rPr>
              <a:t>investigate how to stop a snowman melting using a comparative test.</a:t>
            </a:r>
          </a:p>
          <a:p>
            <a:r>
              <a:rPr lang="en-GB" sz="2000" dirty="0">
                <a:solidFill>
                  <a:schemeClr val="tx1">
                    <a:lumMod val="85000"/>
                    <a:lumOff val="15000"/>
                  </a:schemeClr>
                </a:solidFill>
              </a:rPr>
              <a:t>plot a bar chart or a line graph with my results. </a:t>
            </a:r>
            <a:r>
              <a:rPr lang="en-GB" sz="2000" dirty="0">
                <a:solidFill>
                  <a:srgbClr val="FF0000"/>
                </a:solidFill>
              </a:rPr>
              <a:t> </a:t>
            </a:r>
          </a:p>
          <a:p>
            <a:pPr marL="0" indent="0">
              <a:buNone/>
            </a:pPr>
            <a:endParaRPr lang="en-GB" sz="2000" dirty="0"/>
          </a:p>
        </p:txBody>
      </p:sp>
      <p:sp>
        <p:nvSpPr>
          <p:cNvPr id="7" name="Content Placeholder 2">
            <a:extLst>
              <a:ext uri="{FF2B5EF4-FFF2-40B4-BE49-F238E27FC236}">
                <a16:creationId xmlns:a16="http://schemas.microsoft.com/office/drawing/2014/main" id="{BA2DF2BE-4D15-49DB-89B6-ED5A16E80E1E}"/>
              </a:ext>
            </a:extLst>
          </p:cNvPr>
          <p:cNvSpPr txBox="1">
            <a:spLocks/>
          </p:cNvSpPr>
          <p:nvPr/>
        </p:nvSpPr>
        <p:spPr>
          <a:xfrm>
            <a:off x="6141599" y="1644140"/>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1800" b="1" dirty="0">
                <a:solidFill>
                  <a:schemeClr val="accent1"/>
                </a:solidFill>
              </a:rPr>
              <a:t>Activities </a:t>
            </a:r>
            <a:r>
              <a:rPr lang="en-GB" sz="1800" dirty="0">
                <a:solidFill>
                  <a:schemeClr val="accent1"/>
                </a:solidFill>
              </a:rPr>
              <a:t>(pages 3-6): 60 - 80 mins </a:t>
            </a:r>
            <a:r>
              <a:rPr lang="en-GB" sz="1200" dirty="0">
                <a:solidFill>
                  <a:schemeClr val="accent1"/>
                </a:solidFill>
              </a:rPr>
              <a:t>(allowing for melting time)</a:t>
            </a:r>
          </a:p>
          <a:p>
            <a:pPr marL="0" indent="0">
              <a:buNone/>
            </a:pPr>
            <a:r>
              <a:rPr lang="en-GB" sz="1800" dirty="0">
                <a:solidFill>
                  <a:srgbClr val="0070C0"/>
                </a:solidFill>
              </a:rPr>
              <a:t>Household items to support learning:</a:t>
            </a:r>
          </a:p>
          <a:p>
            <a:r>
              <a:rPr lang="en-GB" sz="1800" dirty="0">
                <a:solidFill>
                  <a:srgbClr val="0070C0"/>
                </a:solidFill>
              </a:rPr>
              <a:t>Two ice cubes of the same size.</a:t>
            </a:r>
          </a:p>
          <a:p>
            <a:r>
              <a:rPr lang="en-GB" sz="1800" dirty="0">
                <a:solidFill>
                  <a:srgbClr val="0070C0"/>
                </a:solidFill>
              </a:rPr>
              <a:t>A piece of flexible material such as bubble wrap or a cleaning cloth.</a:t>
            </a:r>
          </a:p>
          <a:p>
            <a:r>
              <a:rPr lang="en-GB" sz="1800" dirty="0">
                <a:solidFill>
                  <a:srgbClr val="0070C0"/>
                </a:solidFill>
              </a:rPr>
              <a:t>Scissors and a ruler.</a:t>
            </a:r>
          </a:p>
          <a:p>
            <a:r>
              <a:rPr lang="en-GB" sz="1800" dirty="0">
                <a:solidFill>
                  <a:schemeClr val="tx1"/>
                </a:solidFill>
              </a:rPr>
              <a:t>Use squared paper and a pencil for recording. </a:t>
            </a:r>
            <a:r>
              <a:rPr lang="en-GB" sz="1800" i="1" dirty="0">
                <a:solidFill>
                  <a:schemeClr val="tx1"/>
                </a:solidFill>
              </a:rPr>
              <a:t>Alternatively you may wish to print: </a:t>
            </a:r>
            <a:br>
              <a:rPr lang="en-GB" sz="1800" i="1" dirty="0">
                <a:solidFill>
                  <a:schemeClr val="tx1"/>
                </a:solidFill>
              </a:rPr>
            </a:br>
            <a:r>
              <a:rPr lang="en-GB" sz="1800" i="1" dirty="0">
                <a:solidFill>
                  <a:schemeClr val="tx1"/>
                </a:solidFill>
              </a:rPr>
              <a:t>page 5 (for drawing a bar chart) or </a:t>
            </a:r>
            <a:br>
              <a:rPr lang="en-GB" sz="1800" i="1" dirty="0">
                <a:solidFill>
                  <a:schemeClr val="tx1"/>
                </a:solidFill>
              </a:rPr>
            </a:br>
            <a:r>
              <a:rPr lang="en-GB" sz="1800" i="1" dirty="0">
                <a:solidFill>
                  <a:schemeClr val="tx1"/>
                </a:solidFill>
              </a:rPr>
              <a:t>page 6 (for drawing a line graph).</a:t>
            </a:r>
          </a:p>
          <a:p>
            <a:pPr marL="0" indent="0">
              <a:buNone/>
            </a:pPr>
            <a:r>
              <a:rPr lang="en-GB" sz="1800" b="1" dirty="0">
                <a:solidFill>
                  <a:srgbClr val="0070C0"/>
                </a:solidFill>
              </a:rPr>
              <a:t>Taking it further… </a:t>
            </a:r>
            <a:r>
              <a:rPr lang="en-GB" sz="1800" dirty="0">
                <a:solidFill>
                  <a:srgbClr val="0070C0"/>
                </a:solidFill>
              </a:rPr>
              <a:t>(</a:t>
            </a:r>
            <a:r>
              <a:rPr lang="en-GB" sz="1800" dirty="0">
                <a:solidFill>
                  <a:schemeClr val="accent1"/>
                </a:solidFill>
              </a:rPr>
              <a:t>page 7):</a:t>
            </a:r>
            <a:endParaRPr lang="en-GB" sz="1800" dirty="0">
              <a:solidFill>
                <a:srgbClr val="0070C0"/>
              </a:solidFill>
            </a:endParaRPr>
          </a:p>
          <a:p>
            <a:r>
              <a:rPr lang="en-GB" sz="1800" dirty="0">
                <a:solidFill>
                  <a:srgbClr val="0070C0"/>
                </a:solidFill>
              </a:rPr>
              <a:t>You may like to extend your investigation by exploring different types of materials or additional  layers of material.</a:t>
            </a: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sz="2000" dirty="0">
              <a:solidFill>
                <a:srgbClr val="0070C0"/>
              </a:solidFill>
            </a:endParaRPr>
          </a:p>
          <a:p>
            <a:pPr marL="0" indent="0">
              <a:buNone/>
            </a:pPr>
            <a:endParaRPr lang="en-GB" dirty="0"/>
          </a:p>
        </p:txBody>
      </p:sp>
      <p:pic>
        <p:nvPicPr>
          <p:cNvPr id="10" name="Picture 9" descr="A picture containing drawing, clock&#10;&#10;Description automatically generated">
            <a:extLst>
              <a:ext uri="{FF2B5EF4-FFF2-40B4-BE49-F238E27FC236}">
                <a16:creationId xmlns:a16="http://schemas.microsoft.com/office/drawing/2014/main" id="{049F29F3-09B7-46A1-8E1F-1F1D9C7DB9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6" y="65177"/>
            <a:ext cx="1080518" cy="1080518"/>
          </a:xfrm>
          <a:prstGeom prst="rect">
            <a:avLst/>
          </a:prstGeom>
        </p:spPr>
      </p:pic>
      <p:pic>
        <p:nvPicPr>
          <p:cNvPr id="9" name="Picture 8" descr="Notepad, Memo, Pencil, Writing, Note">
            <a:extLst>
              <a:ext uri="{FF2B5EF4-FFF2-40B4-BE49-F238E27FC236}">
                <a16:creationId xmlns:a16="http://schemas.microsoft.com/office/drawing/2014/main" id="{032CACF9-31BB-4307-8499-8D2D0F58D2C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349666" y="4061100"/>
            <a:ext cx="648647" cy="613429"/>
          </a:xfrm>
          <a:prstGeom prst="rect">
            <a:avLst/>
          </a:prstGeom>
          <a:noFill/>
          <a:ln>
            <a:noFill/>
          </a:ln>
        </p:spPr>
      </p:pic>
    </p:spTree>
    <p:extLst>
      <p:ext uri="{BB962C8B-B14F-4D97-AF65-F5344CB8AC3E}">
        <p14:creationId xmlns:p14="http://schemas.microsoft.com/office/powerpoint/2010/main" val="727651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Explore, review, think, talk…</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3</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2598"/>
            <a:ext cx="10515484" cy="387672"/>
          </a:xfrm>
        </p:spPr>
        <p:txBody>
          <a:bodyPr>
            <a:normAutofit fontScale="92500" lnSpcReduction="10000"/>
          </a:bodyPr>
          <a:lstStyle/>
          <a:p>
            <a:r>
              <a:rPr lang="en-GB" dirty="0"/>
              <a:t>How could you stop a snowman from melting?</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38201"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i="1" dirty="0">
              <a:solidFill>
                <a:srgbClr val="FF0000"/>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sz="2200" dirty="0">
                <a:solidFill>
                  <a:schemeClr val="tx1"/>
                </a:solidFill>
              </a:rPr>
              <a:t>Imagine you have just made a snowman. How could you stop it from melting?</a:t>
            </a:r>
          </a:p>
          <a:p>
            <a:pPr>
              <a:lnSpc>
                <a:spcPct val="100000"/>
              </a:lnSpc>
            </a:pPr>
            <a:r>
              <a:rPr lang="en-GB" sz="2200" dirty="0">
                <a:solidFill>
                  <a:schemeClr val="tx1"/>
                </a:solidFill>
              </a:rPr>
              <a:t>Which of these children do you agree with?</a:t>
            </a:r>
          </a:p>
          <a:p>
            <a:pPr>
              <a:lnSpc>
                <a:spcPct val="100000"/>
              </a:lnSpc>
            </a:pPr>
            <a:r>
              <a:rPr lang="en-GB" sz="2200" dirty="0">
                <a:solidFill>
                  <a:schemeClr val="tx1"/>
                </a:solidFill>
              </a:rPr>
              <a:t>Do you have a different idea?</a:t>
            </a:r>
          </a:p>
          <a:p>
            <a:pPr>
              <a:lnSpc>
                <a:spcPct val="100000"/>
              </a:lnSpc>
            </a:pPr>
            <a:r>
              <a:rPr lang="en-GB" sz="2200" dirty="0">
                <a:solidFill>
                  <a:schemeClr val="tx1"/>
                </a:solidFill>
              </a:rPr>
              <a:t>Might the type of jacket make a difference?</a:t>
            </a:r>
          </a:p>
          <a:p>
            <a:pPr>
              <a:lnSpc>
                <a:spcPct val="100000"/>
              </a:lnSpc>
            </a:pPr>
            <a:r>
              <a:rPr lang="en-GB" sz="2200" dirty="0">
                <a:solidFill>
                  <a:srgbClr val="0070C0"/>
                </a:solidFill>
              </a:rPr>
              <a:t>Talk or think about how you might investigate this question. </a:t>
            </a:r>
          </a:p>
        </p:txBody>
      </p:sp>
      <p:sp>
        <p:nvSpPr>
          <p:cNvPr id="8" name="TextBox 7">
            <a:extLst>
              <a:ext uri="{FF2B5EF4-FFF2-40B4-BE49-F238E27FC236}">
                <a16:creationId xmlns:a16="http://schemas.microsoft.com/office/drawing/2014/main" id="{79B46AC2-87E5-4792-B4B5-8EEC446DFCD9}"/>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(5 minutes)</a:t>
            </a:r>
          </a:p>
        </p:txBody>
      </p:sp>
      <p:pic>
        <p:nvPicPr>
          <p:cNvPr id="10" name="Picture 9" descr="A picture containing drawing, clock&#10;&#10;Description automatically generated">
            <a:extLst>
              <a:ext uri="{FF2B5EF4-FFF2-40B4-BE49-F238E27FC236}">
                <a16:creationId xmlns:a16="http://schemas.microsoft.com/office/drawing/2014/main" id="{C66943B3-831E-4F8A-9B78-7A872D2A5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6" y="65177"/>
            <a:ext cx="1080518" cy="1080518"/>
          </a:xfrm>
          <a:prstGeom prst="rect">
            <a:avLst/>
          </a:prstGeom>
        </p:spPr>
      </p:pic>
      <p:pic>
        <p:nvPicPr>
          <p:cNvPr id="11" name="Picture 10">
            <a:extLst>
              <a:ext uri="{FF2B5EF4-FFF2-40B4-BE49-F238E27FC236}">
                <a16:creationId xmlns:a16="http://schemas.microsoft.com/office/drawing/2014/main" id="{08B83BF9-6408-46C5-9BC4-C06245A3D9CC}"/>
              </a:ext>
            </a:extLst>
          </p:cNvPr>
          <p:cNvPicPr>
            <a:picLocks noChangeAspect="1"/>
          </p:cNvPicPr>
          <p:nvPr/>
        </p:nvPicPr>
        <p:blipFill rotWithShape="1">
          <a:blip r:embed="rId3">
            <a:extLst>
              <a:ext uri="{28A0092B-C50C-407E-A947-70E740481C1C}">
                <a14:useLocalDpi xmlns:a14="http://schemas.microsoft.com/office/drawing/2010/main" val="0"/>
              </a:ext>
            </a:extLst>
          </a:blip>
          <a:srcRect t="1572"/>
          <a:stretch/>
        </p:blipFill>
        <p:spPr>
          <a:xfrm>
            <a:off x="1189608" y="1695634"/>
            <a:ext cx="4195703" cy="4316549"/>
          </a:xfrm>
          <a:prstGeom prst="rect">
            <a:avLst/>
          </a:prstGeom>
        </p:spPr>
      </p:pic>
      <p:sp>
        <p:nvSpPr>
          <p:cNvPr id="13" name="TextBox 12">
            <a:extLst>
              <a:ext uri="{FF2B5EF4-FFF2-40B4-BE49-F238E27FC236}">
                <a16:creationId xmlns:a16="http://schemas.microsoft.com/office/drawing/2014/main" id="{053763C3-766C-4A96-BA5E-B06EF668A8CA}"/>
              </a:ext>
            </a:extLst>
          </p:cNvPr>
          <p:cNvSpPr txBox="1"/>
          <p:nvPr/>
        </p:nvSpPr>
        <p:spPr>
          <a:xfrm>
            <a:off x="4323426" y="5550518"/>
            <a:ext cx="1545456" cy="461665"/>
          </a:xfrm>
          <a:prstGeom prst="rect">
            <a:avLst/>
          </a:prstGeom>
        </p:spPr>
        <p:txBody>
          <a:bodyPr wrap="square" lIns="0" tIns="0" rIns="0" bIns="0" rtlCol="0">
            <a:spAutoFit/>
          </a:bodyPr>
          <a:lstStyle/>
          <a:p>
            <a:pPr algn="r"/>
            <a:r>
              <a:rPr lang="en-GB" sz="1000" i="1" kern="0" dirty="0">
                <a:ea typeface="Lato Black" panose="020F0502020204030203" pitchFamily="34" charset="0"/>
                <a:cs typeface="Lato Black" panose="020F0502020204030203" pitchFamily="34" charset="0"/>
              </a:rPr>
              <a:t>Concept Cartoons, 2000. Reproduced courtesy of Millgate House Education Ltd.</a:t>
            </a:r>
          </a:p>
        </p:txBody>
      </p:sp>
    </p:spTree>
    <p:extLst>
      <p:ext uri="{BB962C8B-B14F-4D97-AF65-F5344CB8AC3E}">
        <p14:creationId xmlns:p14="http://schemas.microsoft.com/office/powerpoint/2010/main" val="9735784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How could you stop a snowman melting?</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4</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8991"/>
            <a:ext cx="10515484" cy="387672"/>
          </a:xfrm>
        </p:spPr>
        <p:txBody>
          <a:bodyPr>
            <a:normAutofit fontScale="92500" lnSpcReduction="10000"/>
          </a:bodyPr>
          <a:lstStyle/>
          <a:p>
            <a:r>
              <a:rPr lang="en-GB" dirty="0"/>
              <a:t>Investigating how </a:t>
            </a:r>
            <a:r>
              <a:rPr lang="en-GB"/>
              <a:t>quickly an </a:t>
            </a:r>
            <a:r>
              <a:rPr lang="en-GB" dirty="0"/>
              <a:t>ice cube melts with or without a ‘jacket’ on.</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38201"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sz="1800" dirty="0">
                <a:solidFill>
                  <a:schemeClr val="tx1"/>
                </a:solidFill>
              </a:rPr>
              <a:t>It is hard to investigate a snowman without any snow! </a:t>
            </a:r>
          </a:p>
          <a:p>
            <a:pPr>
              <a:lnSpc>
                <a:spcPct val="100000"/>
              </a:lnSpc>
            </a:pPr>
            <a:r>
              <a:rPr lang="en-GB" sz="1800" dirty="0">
                <a:solidFill>
                  <a:schemeClr val="tx1"/>
                </a:solidFill>
              </a:rPr>
              <a:t>Instead, you can use an ice cube and bubble wrap as a model snowman and jacket. </a:t>
            </a:r>
          </a:p>
          <a:p>
            <a:pPr marL="0" indent="0">
              <a:lnSpc>
                <a:spcPct val="100000"/>
              </a:lnSpc>
              <a:buNone/>
            </a:pPr>
            <a:r>
              <a:rPr lang="en-GB" sz="1800" i="1" dirty="0">
                <a:solidFill>
                  <a:srgbClr val="FF0000"/>
                </a:solidFill>
              </a:rPr>
              <a:t>Ask an adult to work with you.</a:t>
            </a:r>
          </a:p>
          <a:p>
            <a:pPr marL="0" indent="0">
              <a:lnSpc>
                <a:spcPct val="100000"/>
              </a:lnSpc>
              <a:buNone/>
            </a:pPr>
            <a:r>
              <a:rPr lang="en-GB" sz="1800" dirty="0">
                <a:solidFill>
                  <a:srgbClr val="0070C0"/>
                </a:solidFill>
              </a:rPr>
              <a:t>You will need:</a:t>
            </a:r>
          </a:p>
          <a:p>
            <a:pPr>
              <a:lnSpc>
                <a:spcPct val="100000"/>
              </a:lnSpc>
            </a:pPr>
            <a:r>
              <a:rPr lang="en-GB" sz="1800" dirty="0">
                <a:solidFill>
                  <a:srgbClr val="0070C0"/>
                </a:solidFill>
              </a:rPr>
              <a:t>Two ice cubes of</a:t>
            </a:r>
            <a:br>
              <a:rPr lang="en-GB" sz="1800" dirty="0">
                <a:solidFill>
                  <a:srgbClr val="0070C0"/>
                </a:solidFill>
              </a:rPr>
            </a:br>
            <a:r>
              <a:rPr lang="en-GB" sz="1800" dirty="0">
                <a:solidFill>
                  <a:srgbClr val="0070C0"/>
                </a:solidFill>
              </a:rPr>
              <a:t>the same size.</a:t>
            </a:r>
          </a:p>
          <a:p>
            <a:pPr>
              <a:lnSpc>
                <a:spcPct val="100000"/>
              </a:lnSpc>
            </a:pPr>
            <a:r>
              <a:rPr lang="en-GB" sz="1800" dirty="0">
                <a:solidFill>
                  <a:srgbClr val="0070C0"/>
                </a:solidFill>
              </a:rPr>
              <a:t>A piece of</a:t>
            </a:r>
            <a:br>
              <a:rPr lang="en-GB" sz="1800" dirty="0">
                <a:solidFill>
                  <a:srgbClr val="0070C0"/>
                </a:solidFill>
              </a:rPr>
            </a:br>
            <a:r>
              <a:rPr lang="en-GB" sz="1800" dirty="0">
                <a:solidFill>
                  <a:srgbClr val="0070C0"/>
                </a:solidFill>
              </a:rPr>
              <a:t>bubble wrap </a:t>
            </a:r>
            <a:br>
              <a:rPr lang="en-GB" sz="1800" dirty="0">
                <a:solidFill>
                  <a:srgbClr val="0070C0"/>
                </a:solidFill>
              </a:rPr>
            </a:br>
            <a:r>
              <a:rPr lang="en-GB" sz="1800" dirty="0">
                <a:solidFill>
                  <a:srgbClr val="0070C0"/>
                </a:solidFill>
              </a:rPr>
              <a:t>(or cloth).</a:t>
            </a:r>
          </a:p>
          <a:p>
            <a:pPr>
              <a:lnSpc>
                <a:spcPct val="100000"/>
              </a:lnSpc>
            </a:pPr>
            <a:r>
              <a:rPr lang="en-GB" sz="1800" dirty="0">
                <a:solidFill>
                  <a:srgbClr val="0070C0"/>
                </a:solidFill>
              </a:rPr>
              <a:t>Scissors, a ruler</a:t>
            </a:r>
            <a:br>
              <a:rPr lang="en-GB" sz="1800" dirty="0">
                <a:solidFill>
                  <a:srgbClr val="0070C0"/>
                </a:solidFill>
              </a:rPr>
            </a:br>
            <a:r>
              <a:rPr lang="en-GB" sz="1800" dirty="0">
                <a:solidFill>
                  <a:srgbClr val="0070C0"/>
                </a:solidFill>
              </a:rPr>
              <a:t>and a clock.</a:t>
            </a:r>
          </a:p>
          <a:p>
            <a:pPr>
              <a:lnSpc>
                <a:spcPct val="100000"/>
              </a:lnSpc>
            </a:pPr>
            <a:endParaRPr lang="en-GB" sz="2000" dirty="0">
              <a:solidFill>
                <a:srgbClr val="FF0000"/>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457200" indent="-457200">
              <a:lnSpc>
                <a:spcPct val="100000"/>
              </a:lnSpc>
              <a:buAutoNum type="arabicPeriod"/>
            </a:pPr>
            <a:r>
              <a:rPr lang="en-GB" sz="1700" i="1" dirty="0">
                <a:solidFill>
                  <a:schemeClr val="tx1"/>
                </a:solidFill>
              </a:rPr>
              <a:t>Take the two ice cubes out </a:t>
            </a:r>
            <a:br>
              <a:rPr lang="en-GB" sz="1700" i="1" dirty="0">
                <a:solidFill>
                  <a:schemeClr val="tx1"/>
                </a:solidFill>
              </a:rPr>
            </a:br>
            <a:r>
              <a:rPr lang="en-GB" sz="1700" i="1" dirty="0">
                <a:solidFill>
                  <a:schemeClr val="tx1"/>
                </a:solidFill>
              </a:rPr>
              <a:t>of the freezer. </a:t>
            </a:r>
            <a:r>
              <a:rPr lang="en-GB" sz="1700" b="1" i="1" dirty="0">
                <a:solidFill>
                  <a:schemeClr val="tx1"/>
                </a:solidFill>
              </a:rPr>
              <a:t>Measure and </a:t>
            </a:r>
            <a:br>
              <a:rPr lang="en-GB" sz="1700" b="1" i="1" dirty="0">
                <a:solidFill>
                  <a:schemeClr val="tx1"/>
                </a:solidFill>
              </a:rPr>
            </a:br>
            <a:r>
              <a:rPr lang="en-GB" sz="1700" b="1" i="1" dirty="0">
                <a:solidFill>
                  <a:schemeClr val="tx1"/>
                </a:solidFill>
              </a:rPr>
              <a:t>record their lengths in mm</a:t>
            </a:r>
            <a:r>
              <a:rPr lang="en-GB" sz="1700" i="1" dirty="0">
                <a:solidFill>
                  <a:schemeClr val="tx1"/>
                </a:solidFill>
              </a:rPr>
              <a:t>.</a:t>
            </a:r>
          </a:p>
          <a:p>
            <a:pPr marL="457200" indent="-457200">
              <a:lnSpc>
                <a:spcPct val="100000"/>
              </a:lnSpc>
              <a:buAutoNum type="arabicPeriod"/>
            </a:pPr>
            <a:r>
              <a:rPr lang="en-GB" sz="1700" i="1" dirty="0">
                <a:solidFill>
                  <a:schemeClr val="tx1"/>
                </a:solidFill>
              </a:rPr>
              <a:t>Cut a 15-20 cm square piece </a:t>
            </a:r>
            <a:br>
              <a:rPr lang="en-GB" sz="1700" i="1" dirty="0">
                <a:solidFill>
                  <a:schemeClr val="tx1"/>
                </a:solidFill>
              </a:rPr>
            </a:br>
            <a:r>
              <a:rPr lang="en-GB" sz="1700" i="1" dirty="0">
                <a:solidFill>
                  <a:schemeClr val="tx1"/>
                </a:solidFill>
              </a:rPr>
              <a:t>of bubble wrap or cloth.</a:t>
            </a:r>
          </a:p>
          <a:p>
            <a:pPr marL="457200" indent="-457200">
              <a:lnSpc>
                <a:spcPct val="100000"/>
              </a:lnSpc>
              <a:buAutoNum type="arabicPeriod"/>
            </a:pPr>
            <a:r>
              <a:rPr lang="en-GB" sz="1700" i="1" dirty="0">
                <a:solidFill>
                  <a:schemeClr val="tx1"/>
                </a:solidFill>
              </a:rPr>
              <a:t>Wrap one ice cube in the </a:t>
            </a:r>
            <a:br>
              <a:rPr lang="en-GB" sz="1700" i="1" dirty="0">
                <a:solidFill>
                  <a:schemeClr val="tx1"/>
                </a:solidFill>
              </a:rPr>
            </a:br>
            <a:r>
              <a:rPr lang="en-GB" sz="1700" i="1" dirty="0">
                <a:solidFill>
                  <a:schemeClr val="tx1"/>
                </a:solidFill>
              </a:rPr>
              <a:t>bubble wrap or cloth. </a:t>
            </a:r>
            <a:br>
              <a:rPr lang="en-GB" sz="1700" i="1" dirty="0">
                <a:solidFill>
                  <a:schemeClr val="tx1"/>
                </a:solidFill>
              </a:rPr>
            </a:br>
            <a:r>
              <a:rPr lang="en-GB" sz="1700" i="1" dirty="0">
                <a:solidFill>
                  <a:schemeClr val="tx1"/>
                </a:solidFill>
              </a:rPr>
              <a:t>Leave the second ice cube </a:t>
            </a:r>
            <a:br>
              <a:rPr lang="en-GB" sz="1700" i="1" dirty="0">
                <a:solidFill>
                  <a:schemeClr val="tx1"/>
                </a:solidFill>
              </a:rPr>
            </a:br>
            <a:r>
              <a:rPr lang="en-GB" sz="1700" i="1" dirty="0">
                <a:solidFill>
                  <a:schemeClr val="tx1"/>
                </a:solidFill>
              </a:rPr>
              <a:t>uncovered.</a:t>
            </a:r>
          </a:p>
          <a:p>
            <a:pPr marL="457200" indent="-457200">
              <a:lnSpc>
                <a:spcPct val="100000"/>
              </a:lnSpc>
              <a:buAutoNum type="arabicPeriod"/>
            </a:pPr>
            <a:r>
              <a:rPr lang="en-GB" sz="1700" i="1" dirty="0">
                <a:solidFill>
                  <a:schemeClr val="tx1"/>
                </a:solidFill>
              </a:rPr>
              <a:t>Put the ice cubes </a:t>
            </a:r>
            <a:r>
              <a:rPr lang="en-GB" sz="1700" b="1" i="1" dirty="0">
                <a:solidFill>
                  <a:schemeClr val="tx1"/>
                </a:solidFill>
              </a:rPr>
              <a:t>in the same place for 20 minutes</a:t>
            </a:r>
            <a:r>
              <a:rPr lang="en-GB" sz="1700" i="1" dirty="0">
                <a:solidFill>
                  <a:schemeClr val="tx1"/>
                </a:solidFill>
              </a:rPr>
              <a:t>.</a:t>
            </a:r>
          </a:p>
          <a:p>
            <a:pPr marL="457200" indent="-457200">
              <a:lnSpc>
                <a:spcPct val="100000"/>
              </a:lnSpc>
              <a:buAutoNum type="arabicPeriod"/>
            </a:pPr>
            <a:r>
              <a:rPr lang="en-GB" sz="1700" i="1" dirty="0">
                <a:solidFill>
                  <a:schemeClr val="tx1"/>
                </a:solidFill>
              </a:rPr>
              <a:t>Unwrap the ‘jacket’. </a:t>
            </a:r>
            <a:r>
              <a:rPr lang="en-GB" sz="1700" b="1" i="1" dirty="0">
                <a:solidFill>
                  <a:schemeClr val="tx1"/>
                </a:solidFill>
              </a:rPr>
              <a:t>Measure the length of both ice cubes</a:t>
            </a:r>
            <a:r>
              <a:rPr lang="en-GB" sz="1700" i="1" dirty="0">
                <a:solidFill>
                  <a:schemeClr val="tx1"/>
                </a:solidFill>
              </a:rPr>
              <a:t>. Wrap up again and leave for another 20 minutes.</a:t>
            </a:r>
          </a:p>
          <a:p>
            <a:pPr marL="457200" indent="-457200">
              <a:lnSpc>
                <a:spcPct val="100000"/>
              </a:lnSpc>
              <a:buAutoNum type="arabicPeriod"/>
            </a:pPr>
            <a:r>
              <a:rPr lang="en-GB" sz="1700" b="1" i="1" dirty="0">
                <a:solidFill>
                  <a:schemeClr val="tx1"/>
                </a:solidFill>
              </a:rPr>
              <a:t>Repeat</a:t>
            </a:r>
            <a:r>
              <a:rPr lang="en-GB" sz="1700" i="1" dirty="0">
                <a:solidFill>
                  <a:schemeClr val="tx1"/>
                </a:solidFill>
              </a:rPr>
              <a:t> the measurement after </a:t>
            </a:r>
            <a:r>
              <a:rPr lang="en-GB" sz="1700" b="1" i="1" dirty="0">
                <a:solidFill>
                  <a:schemeClr val="tx1"/>
                </a:solidFill>
              </a:rPr>
              <a:t>40 and 60 minutes</a:t>
            </a:r>
            <a:r>
              <a:rPr lang="en-GB" sz="1700" i="1" dirty="0">
                <a:solidFill>
                  <a:schemeClr val="tx1"/>
                </a:solidFill>
              </a:rPr>
              <a:t>.</a:t>
            </a:r>
          </a:p>
          <a:p>
            <a:pPr marL="0" indent="0">
              <a:lnSpc>
                <a:spcPct val="100000"/>
              </a:lnSpc>
              <a:buNone/>
            </a:pPr>
            <a:r>
              <a:rPr lang="en-GB" sz="1800" i="1" dirty="0">
                <a:solidFill>
                  <a:schemeClr val="tx1"/>
                </a:solidFill>
              </a:rPr>
              <a:t> </a:t>
            </a:r>
          </a:p>
        </p:txBody>
      </p:sp>
      <p:sp>
        <p:nvSpPr>
          <p:cNvPr id="8" name="TextBox 7">
            <a:extLst>
              <a:ext uri="{FF2B5EF4-FFF2-40B4-BE49-F238E27FC236}">
                <a16:creationId xmlns:a16="http://schemas.microsoft.com/office/drawing/2014/main" id="{6B30AF59-747B-42F0-BC02-9A95F6C0CA16}"/>
              </a:ext>
            </a:extLst>
          </p:cNvPr>
          <p:cNvSpPr txBox="1"/>
          <p:nvPr/>
        </p:nvSpPr>
        <p:spPr>
          <a:xfrm>
            <a:off x="1468072" y="800778"/>
            <a:ext cx="8226344" cy="369332"/>
          </a:xfrm>
          <a:prstGeom prst="rect">
            <a:avLst/>
          </a:prstGeom>
          <a:noFill/>
        </p:spPr>
        <p:txBody>
          <a:bodyPr wrap="square" rtlCol="0">
            <a:spAutoFit/>
          </a:bodyPr>
          <a:lstStyle/>
          <a:p>
            <a:r>
              <a:rPr lang="en-GB" b="1" i="1" dirty="0">
                <a:solidFill>
                  <a:schemeClr val="bg1"/>
                </a:solidFill>
                <a:latin typeface="+mj-lt"/>
              </a:rPr>
              <a:t>(pages 4-6: 60 minutes to collect your results, 15-20 minutes to analyse your results) </a:t>
            </a:r>
          </a:p>
        </p:txBody>
      </p:sp>
      <p:pic>
        <p:nvPicPr>
          <p:cNvPr id="10" name="Picture 9" descr="A picture containing drawing, clock&#10;&#10;Description automatically generated">
            <a:extLst>
              <a:ext uri="{FF2B5EF4-FFF2-40B4-BE49-F238E27FC236}">
                <a16:creationId xmlns:a16="http://schemas.microsoft.com/office/drawing/2014/main" id="{9288BAA7-7C21-440D-B889-2F9711789D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6" y="65177"/>
            <a:ext cx="1080518" cy="1080518"/>
          </a:xfrm>
          <a:prstGeom prst="rect">
            <a:avLst/>
          </a:prstGeom>
        </p:spPr>
      </p:pic>
      <p:pic>
        <p:nvPicPr>
          <p:cNvPr id="9" name="Picture 8" descr="A picture containing blue, table, water, white&#10;&#10;Description automatically generated">
            <a:extLst>
              <a:ext uri="{FF2B5EF4-FFF2-40B4-BE49-F238E27FC236}">
                <a16:creationId xmlns:a16="http://schemas.microsoft.com/office/drawing/2014/main" id="{0C10079E-E9B0-4161-AE53-1440A985EB2B}"/>
              </a:ext>
            </a:extLst>
          </p:cNvPr>
          <p:cNvPicPr>
            <a:picLocks noChangeAspect="1"/>
          </p:cNvPicPr>
          <p:nvPr/>
        </p:nvPicPr>
        <p:blipFill rotWithShape="1">
          <a:blip r:embed="rId3">
            <a:extLst>
              <a:ext uri="{28A0092B-C50C-407E-A947-70E740481C1C}">
                <a14:useLocalDpi xmlns:a14="http://schemas.microsoft.com/office/drawing/2010/main" val="0"/>
              </a:ext>
            </a:extLst>
          </a:blip>
          <a:srcRect t="17517" b="27109"/>
          <a:stretch/>
        </p:blipFill>
        <p:spPr>
          <a:xfrm>
            <a:off x="3548132" y="3604759"/>
            <a:ext cx="1911446" cy="821511"/>
          </a:xfrm>
          <a:prstGeom prst="rect">
            <a:avLst/>
          </a:prstGeom>
        </p:spPr>
      </p:pic>
      <p:pic>
        <p:nvPicPr>
          <p:cNvPr id="12" name="Picture 11" descr="A close up of a blue wall&#10;&#10;Description automatically generated">
            <a:extLst>
              <a:ext uri="{FF2B5EF4-FFF2-40B4-BE49-F238E27FC236}">
                <a16:creationId xmlns:a16="http://schemas.microsoft.com/office/drawing/2014/main" id="{C376A438-BEDB-46E3-898D-32BE212C99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132" y="4527257"/>
            <a:ext cx="1911446" cy="1496377"/>
          </a:xfrm>
          <a:prstGeom prst="rect">
            <a:avLst/>
          </a:prstGeom>
        </p:spPr>
      </p:pic>
      <p:pic>
        <p:nvPicPr>
          <p:cNvPr id="14" name="Picture 13">
            <a:extLst>
              <a:ext uri="{FF2B5EF4-FFF2-40B4-BE49-F238E27FC236}">
                <a16:creationId xmlns:a16="http://schemas.microsoft.com/office/drawing/2014/main" id="{B8ABC719-86E8-403A-919F-FC6CA9A72C82}"/>
              </a:ext>
            </a:extLst>
          </p:cNvPr>
          <p:cNvPicPr>
            <a:picLocks noChangeAspect="1"/>
          </p:cNvPicPr>
          <p:nvPr/>
        </p:nvPicPr>
        <p:blipFill rotWithShape="1">
          <a:blip r:embed="rId5">
            <a:extLst>
              <a:ext uri="{28A0092B-C50C-407E-A947-70E740481C1C}">
                <a14:useLocalDpi xmlns:a14="http://schemas.microsoft.com/office/drawing/2010/main" val="0"/>
              </a:ext>
            </a:extLst>
          </a:blip>
          <a:srcRect t="9324" r="33547" b="14833"/>
          <a:stretch/>
        </p:blipFill>
        <p:spPr>
          <a:xfrm>
            <a:off x="9368589" y="1696910"/>
            <a:ext cx="1792703" cy="1406371"/>
          </a:xfrm>
          <a:prstGeom prst="rect">
            <a:avLst/>
          </a:prstGeom>
        </p:spPr>
      </p:pic>
      <p:pic>
        <p:nvPicPr>
          <p:cNvPr id="16" name="Picture 15" descr="A picture containing water, white, sitting, table&#10;&#10;Description automatically generated">
            <a:extLst>
              <a:ext uri="{FF2B5EF4-FFF2-40B4-BE49-F238E27FC236}">
                <a16:creationId xmlns:a16="http://schemas.microsoft.com/office/drawing/2014/main" id="{A95EC58B-F1BB-466E-9206-FB3ED2FF43CC}"/>
              </a:ext>
            </a:extLst>
          </p:cNvPr>
          <p:cNvPicPr>
            <a:picLocks noChangeAspect="1"/>
          </p:cNvPicPr>
          <p:nvPr/>
        </p:nvPicPr>
        <p:blipFill rotWithShape="1">
          <a:blip r:embed="rId6">
            <a:extLst>
              <a:ext uri="{28A0092B-C50C-407E-A947-70E740481C1C}">
                <a14:useLocalDpi xmlns:a14="http://schemas.microsoft.com/office/drawing/2010/main" val="0"/>
              </a:ext>
            </a:extLst>
          </a:blip>
          <a:srcRect t="10312" b="15102"/>
          <a:stretch/>
        </p:blipFill>
        <p:spPr>
          <a:xfrm>
            <a:off x="9300830" y="3208392"/>
            <a:ext cx="1860462" cy="1026724"/>
          </a:xfrm>
          <a:prstGeom prst="rect">
            <a:avLst/>
          </a:prstGeom>
        </p:spPr>
      </p:pic>
    </p:spTree>
    <p:extLst>
      <p:ext uri="{BB962C8B-B14F-4D97-AF65-F5344CB8AC3E}">
        <p14:creationId xmlns:p14="http://schemas.microsoft.com/office/powerpoint/2010/main" val="943217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5566C-1F10-4C8B-8609-FC4A26683B8E}"/>
              </a:ext>
            </a:extLst>
          </p:cNvPr>
          <p:cNvSpPr>
            <a:spLocks noGrp="1"/>
          </p:cNvSpPr>
          <p:nvPr>
            <p:ph type="sldNum" sz="quarter" idx="14"/>
          </p:nvPr>
        </p:nvSpPr>
        <p:spPr/>
        <p:txBody>
          <a:bodyPr/>
          <a:lstStyle/>
          <a:p>
            <a:fld id="{F378E5E1-2CB7-4E78-9DCC-07AB18866500}" type="slidenum">
              <a:rPr lang="en-GB" smtClean="0"/>
              <a:pPr/>
              <a:t>5</a:t>
            </a:fld>
            <a:endParaRPr lang="en-GB" dirty="0"/>
          </a:p>
        </p:txBody>
      </p:sp>
      <p:sp>
        <p:nvSpPr>
          <p:cNvPr id="3" name="Content Placeholder 2">
            <a:extLst>
              <a:ext uri="{FF2B5EF4-FFF2-40B4-BE49-F238E27FC236}">
                <a16:creationId xmlns:a16="http://schemas.microsoft.com/office/drawing/2014/main" id="{FB83C298-E2AB-48E7-8261-F666934466FF}"/>
              </a:ext>
            </a:extLst>
          </p:cNvPr>
          <p:cNvSpPr txBox="1">
            <a:spLocks/>
          </p:cNvSpPr>
          <p:nvPr/>
        </p:nvSpPr>
        <p:spPr>
          <a:xfrm>
            <a:off x="251534" y="146768"/>
            <a:ext cx="3317289" cy="633615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1800" dirty="0">
                <a:solidFill>
                  <a:srgbClr val="FF0000"/>
                </a:solidFill>
              </a:rPr>
              <a:t>Option 1 – Use your results to plot a bar chart.</a:t>
            </a:r>
          </a:p>
          <a:p>
            <a:pPr marL="0" indent="0">
              <a:lnSpc>
                <a:spcPct val="100000"/>
              </a:lnSpc>
              <a:spcBef>
                <a:spcPts val="600"/>
              </a:spcBef>
              <a:buFont typeface="Arial" panose="020B0604020202020204" pitchFamily="34" charset="0"/>
              <a:buNone/>
            </a:pPr>
            <a:r>
              <a:rPr lang="en-GB" sz="1800" dirty="0">
                <a:solidFill>
                  <a:srgbClr val="7030A0"/>
                </a:solidFill>
              </a:rPr>
              <a:t>Results</a:t>
            </a: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a:lnSpc>
                <a:spcPct val="100000"/>
              </a:lnSpc>
              <a:spcBef>
                <a:spcPts val="600"/>
              </a:spcBef>
            </a:pPr>
            <a:r>
              <a:rPr lang="en-GB" sz="1600" dirty="0">
                <a:solidFill>
                  <a:srgbClr val="7030A0"/>
                </a:solidFill>
              </a:rPr>
              <a:t>Plot a bar chart showing the length of each ice cube at the start and after 20, 40 and 60 minutes.</a:t>
            </a:r>
          </a:p>
          <a:p>
            <a:pPr>
              <a:lnSpc>
                <a:spcPct val="100000"/>
              </a:lnSpc>
              <a:spcBef>
                <a:spcPts val="600"/>
              </a:spcBef>
            </a:pPr>
            <a:r>
              <a:rPr lang="en-GB" sz="1600" dirty="0">
                <a:solidFill>
                  <a:srgbClr val="7030A0"/>
                </a:solidFill>
              </a:rPr>
              <a:t>What have you found out? Try to explain your results. </a:t>
            </a:r>
            <a:r>
              <a:rPr lang="en-GB" sz="1600" i="1" dirty="0">
                <a:solidFill>
                  <a:srgbClr val="7030A0"/>
                </a:solidFill>
              </a:rPr>
              <a:t>Use the word bank to help you.</a:t>
            </a:r>
          </a:p>
          <a:p>
            <a:pPr>
              <a:lnSpc>
                <a:spcPct val="100000"/>
              </a:lnSpc>
              <a:spcBef>
                <a:spcPts val="600"/>
              </a:spcBef>
            </a:pPr>
            <a:r>
              <a:rPr lang="en-GB" sz="1600" dirty="0">
                <a:solidFill>
                  <a:srgbClr val="7030A0"/>
                </a:solidFill>
              </a:rPr>
              <a:t>Which variables did you need to keep the same?</a:t>
            </a:r>
          </a:p>
          <a:p>
            <a:pPr marL="0" indent="0">
              <a:lnSpc>
                <a:spcPct val="100000"/>
              </a:lnSpc>
              <a:spcBef>
                <a:spcPts val="600"/>
              </a:spcBef>
              <a:buNone/>
            </a:pPr>
            <a:endParaRPr lang="en-GB" sz="1800" dirty="0">
              <a:solidFill>
                <a:srgbClr val="7030A0"/>
              </a:solidFill>
            </a:endParaRPr>
          </a:p>
          <a:p>
            <a:pPr>
              <a:lnSpc>
                <a:spcPct val="100000"/>
              </a:lnSpc>
              <a:spcBef>
                <a:spcPts val="600"/>
              </a:spcBef>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20000"/>
              </a:lnSpc>
              <a:buFont typeface="Arial" panose="020B0604020202020204" pitchFamily="34" charset="0"/>
              <a:buNone/>
            </a:pPr>
            <a:endParaRPr lang="en-GB" sz="1800" dirty="0">
              <a:solidFill>
                <a:srgbClr val="7030A0"/>
              </a:solidFill>
            </a:endParaRPr>
          </a:p>
        </p:txBody>
      </p:sp>
      <p:sp>
        <p:nvSpPr>
          <p:cNvPr id="4" name="Content Placeholder 2">
            <a:extLst>
              <a:ext uri="{FF2B5EF4-FFF2-40B4-BE49-F238E27FC236}">
                <a16:creationId xmlns:a16="http://schemas.microsoft.com/office/drawing/2014/main" id="{1963C878-0145-4B39-83A1-0FA000DA3A76}"/>
              </a:ext>
            </a:extLst>
          </p:cNvPr>
          <p:cNvSpPr txBox="1">
            <a:spLocks/>
          </p:cNvSpPr>
          <p:nvPr/>
        </p:nvSpPr>
        <p:spPr>
          <a:xfrm>
            <a:off x="3751487" y="146767"/>
            <a:ext cx="7712155" cy="657470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t>I can investigate using a comparative test</a:t>
            </a:r>
            <a:r>
              <a:rPr lang="en-GB" sz="2000" dirty="0">
                <a:solidFill>
                  <a:schemeClr val="tx1">
                    <a:lumMod val="85000"/>
                    <a:lumOff val="15000"/>
                  </a:schemeClr>
                </a:solidFill>
              </a:rPr>
              <a:t>. I can plot a bar chart.</a:t>
            </a:r>
            <a:r>
              <a:rPr lang="en-GB" sz="2000" dirty="0">
                <a:solidFill>
                  <a:srgbClr val="FF0000"/>
                </a:solidFill>
              </a:rPr>
              <a:t> </a:t>
            </a:r>
          </a:p>
        </p:txBody>
      </p:sp>
      <p:graphicFrame>
        <p:nvGraphicFramePr>
          <p:cNvPr id="5" name="Table 4">
            <a:extLst>
              <a:ext uri="{FF2B5EF4-FFF2-40B4-BE49-F238E27FC236}">
                <a16:creationId xmlns:a16="http://schemas.microsoft.com/office/drawing/2014/main" id="{8D6D5B96-D9FB-4778-8A1B-30872830F636}"/>
              </a:ext>
            </a:extLst>
          </p:cNvPr>
          <p:cNvGraphicFramePr>
            <a:graphicFrameLocks noGrp="1"/>
          </p:cNvGraphicFramePr>
          <p:nvPr>
            <p:extLst>
              <p:ext uri="{D42A27DB-BD31-4B8C-83A1-F6EECF244321}">
                <p14:modId xmlns:p14="http://schemas.microsoft.com/office/powerpoint/2010/main" val="2082031187"/>
              </p:ext>
            </p:extLst>
          </p:nvPr>
        </p:nvGraphicFramePr>
        <p:xfrm>
          <a:off x="301691" y="1194327"/>
          <a:ext cx="3201670" cy="1911287"/>
        </p:xfrm>
        <a:graphic>
          <a:graphicData uri="http://schemas.openxmlformats.org/drawingml/2006/table">
            <a:tbl>
              <a:tblPr firstRow="1" firstCol="1" bandRow="1"/>
              <a:tblGrid>
                <a:gridCol w="1170305">
                  <a:extLst>
                    <a:ext uri="{9D8B030D-6E8A-4147-A177-3AD203B41FA5}">
                      <a16:colId xmlns:a16="http://schemas.microsoft.com/office/drawing/2014/main" val="3086777247"/>
                    </a:ext>
                  </a:extLst>
                </a:gridCol>
                <a:gridCol w="979467">
                  <a:extLst>
                    <a:ext uri="{9D8B030D-6E8A-4147-A177-3AD203B41FA5}">
                      <a16:colId xmlns:a16="http://schemas.microsoft.com/office/drawing/2014/main" val="1697126527"/>
                    </a:ext>
                  </a:extLst>
                </a:gridCol>
                <a:gridCol w="1051898">
                  <a:extLst>
                    <a:ext uri="{9D8B030D-6E8A-4147-A177-3AD203B41FA5}">
                      <a16:colId xmlns:a16="http://schemas.microsoft.com/office/drawing/2014/main" val="1532682998"/>
                    </a:ext>
                  </a:extLst>
                </a:gridCol>
              </a:tblGrid>
              <a:tr h="0">
                <a:tc rowSpan="2">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Time in minutes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Length of ice cube </a:t>
                      </a:r>
                      <a:r>
                        <a:rPr lang="en-GB" sz="1400" b="1" dirty="0">
                          <a:effectLst/>
                          <a:latin typeface="Calibri" panose="020F0502020204030204" pitchFamily="34" charset="0"/>
                          <a:ea typeface="Calibri" panose="020F0502020204030204" pitchFamily="34" charset="0"/>
                          <a:cs typeface="Arial" panose="020B0604020202020204" pitchFamily="34" charset="0"/>
                        </a:rPr>
                        <a:t>in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339920775"/>
                  </a:ext>
                </a:extLst>
              </a:tr>
              <a:tr h="0">
                <a:tc vMerge="1">
                  <a:txBody>
                    <a:bodyPr/>
                    <a:lstStyle/>
                    <a:p>
                      <a:endParaRPr lang="en-GB"/>
                    </a:p>
                  </a:txBody>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without a jacket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with a </a:t>
                      </a:r>
                      <a:br>
                        <a:rPr lang="en-GB" sz="1400" dirty="0">
                          <a:effectLst/>
                          <a:latin typeface="Calibri" panose="020F0502020204030204" pitchFamily="34" charset="0"/>
                          <a:ea typeface="Calibri" panose="020F0502020204030204" pitchFamily="34" charset="0"/>
                          <a:cs typeface="Arial" panose="020B0604020202020204" pitchFamily="34" charset="0"/>
                        </a:rPr>
                      </a:br>
                      <a:r>
                        <a:rPr lang="en-GB" sz="1400" dirty="0">
                          <a:effectLst/>
                          <a:latin typeface="Calibri" panose="020F0502020204030204" pitchFamily="34" charset="0"/>
                          <a:ea typeface="Calibri" panose="020F0502020204030204" pitchFamily="34" charset="0"/>
                          <a:cs typeface="Arial" panose="020B0604020202020204" pitchFamily="34" charset="0"/>
                        </a:rPr>
                        <a:t>jacket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987530"/>
                  </a:ext>
                </a:extLst>
              </a:tr>
              <a:tr h="0">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Arial" panose="020B0604020202020204" pitchFamily="34" charset="0"/>
                        </a:rPr>
                        <a:t>0 (start)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860834"/>
                  </a:ext>
                </a:extLst>
              </a:tr>
              <a:tr h="0">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Arial" panose="020B0604020202020204" pitchFamily="34"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050059"/>
                  </a:ext>
                </a:extLst>
              </a:tr>
              <a:tr h="0">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Arial" panose="020B0604020202020204" pitchFamily="34"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794069"/>
                  </a:ext>
                </a:extLst>
              </a:tr>
              <a:tr h="0">
                <a:tc>
                  <a:txBody>
                    <a:bodyPr/>
                    <a:lstStyle/>
                    <a:p>
                      <a:pPr>
                        <a:lnSpc>
                          <a:spcPct val="107000"/>
                        </a:lnSpc>
                        <a:spcAft>
                          <a:spcPts val="0"/>
                        </a:spcAft>
                      </a:pPr>
                      <a:r>
                        <a:rPr lang="en-GB" sz="2000" dirty="0">
                          <a:effectLst/>
                          <a:latin typeface="Calibri" panose="020F0502020204030204" pitchFamily="34" charset="0"/>
                          <a:ea typeface="Calibri" panose="020F0502020204030204" pitchFamily="34" charset="0"/>
                          <a:cs typeface="Arial" panose="020B0604020202020204" pitchFamily="34"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499053"/>
                  </a:ext>
                </a:extLst>
              </a:tr>
            </a:tbl>
          </a:graphicData>
        </a:graphic>
      </p:graphicFrame>
      <p:sp>
        <p:nvSpPr>
          <p:cNvPr id="25" name="TextBox 24">
            <a:extLst>
              <a:ext uri="{FF2B5EF4-FFF2-40B4-BE49-F238E27FC236}">
                <a16:creationId xmlns:a16="http://schemas.microsoft.com/office/drawing/2014/main" id="{A08764A3-3C13-4E62-88D3-341B5E93CF75}"/>
              </a:ext>
            </a:extLst>
          </p:cNvPr>
          <p:cNvSpPr txBox="1"/>
          <p:nvPr/>
        </p:nvSpPr>
        <p:spPr>
          <a:xfrm>
            <a:off x="5165878" y="6206339"/>
            <a:ext cx="844530"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At start</a:t>
            </a:r>
          </a:p>
        </p:txBody>
      </p:sp>
      <p:sp>
        <p:nvSpPr>
          <p:cNvPr id="26" name="TextBox 25">
            <a:extLst>
              <a:ext uri="{FF2B5EF4-FFF2-40B4-BE49-F238E27FC236}">
                <a16:creationId xmlns:a16="http://schemas.microsoft.com/office/drawing/2014/main" id="{AF965919-6D56-4D56-9A42-FBC44634E338}"/>
              </a:ext>
            </a:extLst>
          </p:cNvPr>
          <p:cNvSpPr txBox="1"/>
          <p:nvPr/>
        </p:nvSpPr>
        <p:spPr>
          <a:xfrm>
            <a:off x="6342356" y="6205915"/>
            <a:ext cx="844530"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20 mins</a:t>
            </a:r>
          </a:p>
        </p:txBody>
      </p:sp>
      <p:sp>
        <p:nvSpPr>
          <p:cNvPr id="27" name="TextBox 26">
            <a:extLst>
              <a:ext uri="{FF2B5EF4-FFF2-40B4-BE49-F238E27FC236}">
                <a16:creationId xmlns:a16="http://schemas.microsoft.com/office/drawing/2014/main" id="{86E2EA13-4F39-4C87-8B9F-5857F0BF6508}"/>
              </a:ext>
            </a:extLst>
          </p:cNvPr>
          <p:cNvSpPr txBox="1"/>
          <p:nvPr/>
        </p:nvSpPr>
        <p:spPr>
          <a:xfrm>
            <a:off x="7607564" y="6205915"/>
            <a:ext cx="844530"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40 mins</a:t>
            </a:r>
          </a:p>
        </p:txBody>
      </p:sp>
      <p:sp>
        <p:nvSpPr>
          <p:cNvPr id="28" name="TextBox 27">
            <a:extLst>
              <a:ext uri="{FF2B5EF4-FFF2-40B4-BE49-F238E27FC236}">
                <a16:creationId xmlns:a16="http://schemas.microsoft.com/office/drawing/2014/main" id="{BDC704BA-A319-492A-B949-E75409B0809F}"/>
              </a:ext>
            </a:extLst>
          </p:cNvPr>
          <p:cNvSpPr txBox="1"/>
          <p:nvPr/>
        </p:nvSpPr>
        <p:spPr>
          <a:xfrm>
            <a:off x="8775449" y="6205915"/>
            <a:ext cx="844530" cy="276999"/>
          </a:xfrm>
          <a:prstGeom prst="rect">
            <a:avLst/>
          </a:prstGeom>
        </p:spPr>
        <p:txBody>
          <a:bodyPr wrap="square" lIns="0" tIns="0" rIns="0" bIns="0" rtlCol="0">
            <a:spAutoFit/>
          </a:bodyPr>
          <a:lstStyle/>
          <a:p>
            <a:pPr algn="l"/>
            <a:r>
              <a:rPr lang="en-GB" i="1" kern="0" dirty="0">
                <a:solidFill>
                  <a:srgbClr val="0070C0"/>
                </a:solidFill>
                <a:ea typeface="Lato Black" panose="020F0502020204030203" pitchFamily="34" charset="0"/>
                <a:cs typeface="Lato Black" panose="020F0502020204030203" pitchFamily="34" charset="0"/>
              </a:rPr>
              <a:t>60 mins</a:t>
            </a:r>
          </a:p>
        </p:txBody>
      </p:sp>
      <p:pic>
        <p:nvPicPr>
          <p:cNvPr id="38" name="Picture 37">
            <a:extLst>
              <a:ext uri="{FF2B5EF4-FFF2-40B4-BE49-F238E27FC236}">
                <a16:creationId xmlns:a16="http://schemas.microsoft.com/office/drawing/2014/main" id="{9D94D21B-3D63-476A-AE28-0F81D8947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245" y="851648"/>
            <a:ext cx="6348010" cy="4709568"/>
          </a:xfrm>
          <a:prstGeom prst="rect">
            <a:avLst/>
          </a:prstGeom>
        </p:spPr>
      </p:pic>
      <p:sp>
        <p:nvSpPr>
          <p:cNvPr id="36" name="TextBox 35">
            <a:extLst>
              <a:ext uri="{FF2B5EF4-FFF2-40B4-BE49-F238E27FC236}">
                <a16:creationId xmlns:a16="http://schemas.microsoft.com/office/drawing/2014/main" id="{045296B4-B8B5-4D39-8E13-A9665C6679AE}"/>
              </a:ext>
            </a:extLst>
          </p:cNvPr>
          <p:cNvSpPr txBox="1"/>
          <p:nvPr/>
        </p:nvSpPr>
        <p:spPr>
          <a:xfrm flipH="1">
            <a:off x="4663071" y="1702305"/>
            <a:ext cx="283878"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40</a:t>
            </a:r>
          </a:p>
        </p:txBody>
      </p:sp>
      <p:sp>
        <p:nvSpPr>
          <p:cNvPr id="30" name="TextBox 29">
            <a:extLst>
              <a:ext uri="{FF2B5EF4-FFF2-40B4-BE49-F238E27FC236}">
                <a16:creationId xmlns:a16="http://schemas.microsoft.com/office/drawing/2014/main" id="{517818D0-150B-4761-A8C5-931C9FDA3DCA}"/>
              </a:ext>
            </a:extLst>
          </p:cNvPr>
          <p:cNvSpPr txBox="1"/>
          <p:nvPr/>
        </p:nvSpPr>
        <p:spPr>
          <a:xfrm>
            <a:off x="4677497" y="211031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35</a:t>
            </a:r>
          </a:p>
        </p:txBody>
      </p:sp>
      <p:sp>
        <p:nvSpPr>
          <p:cNvPr id="31" name="TextBox 30">
            <a:extLst>
              <a:ext uri="{FF2B5EF4-FFF2-40B4-BE49-F238E27FC236}">
                <a16:creationId xmlns:a16="http://schemas.microsoft.com/office/drawing/2014/main" id="{ABF2CD5E-0703-43D3-9EED-88569D52CDDF}"/>
              </a:ext>
            </a:extLst>
          </p:cNvPr>
          <p:cNvSpPr txBox="1"/>
          <p:nvPr/>
        </p:nvSpPr>
        <p:spPr>
          <a:xfrm flipH="1">
            <a:off x="4663071" y="2506830"/>
            <a:ext cx="283878"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30</a:t>
            </a:r>
          </a:p>
        </p:txBody>
      </p:sp>
      <p:sp>
        <p:nvSpPr>
          <p:cNvPr id="32" name="TextBox 31">
            <a:extLst>
              <a:ext uri="{FF2B5EF4-FFF2-40B4-BE49-F238E27FC236}">
                <a16:creationId xmlns:a16="http://schemas.microsoft.com/office/drawing/2014/main" id="{64B8D898-9657-423D-A9DD-27FF0ABB069C}"/>
              </a:ext>
            </a:extLst>
          </p:cNvPr>
          <p:cNvSpPr txBox="1"/>
          <p:nvPr/>
        </p:nvSpPr>
        <p:spPr>
          <a:xfrm>
            <a:off x="4663071" y="2902150"/>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25</a:t>
            </a:r>
          </a:p>
        </p:txBody>
      </p:sp>
      <p:sp>
        <p:nvSpPr>
          <p:cNvPr id="33" name="TextBox 32">
            <a:extLst>
              <a:ext uri="{FF2B5EF4-FFF2-40B4-BE49-F238E27FC236}">
                <a16:creationId xmlns:a16="http://schemas.microsoft.com/office/drawing/2014/main" id="{65CEF331-866F-40B3-A91C-653968568D62}"/>
              </a:ext>
            </a:extLst>
          </p:cNvPr>
          <p:cNvSpPr txBox="1"/>
          <p:nvPr/>
        </p:nvSpPr>
        <p:spPr>
          <a:xfrm>
            <a:off x="4663071" y="3295717"/>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20</a:t>
            </a:r>
          </a:p>
        </p:txBody>
      </p:sp>
      <p:sp>
        <p:nvSpPr>
          <p:cNvPr id="34" name="TextBox 33">
            <a:extLst>
              <a:ext uri="{FF2B5EF4-FFF2-40B4-BE49-F238E27FC236}">
                <a16:creationId xmlns:a16="http://schemas.microsoft.com/office/drawing/2014/main" id="{87A2DBF6-F431-4CE4-84DE-1A8C06540302}"/>
              </a:ext>
            </a:extLst>
          </p:cNvPr>
          <p:cNvSpPr txBox="1"/>
          <p:nvPr/>
        </p:nvSpPr>
        <p:spPr>
          <a:xfrm>
            <a:off x="4663071" y="3716015"/>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15</a:t>
            </a:r>
          </a:p>
        </p:txBody>
      </p:sp>
      <p:sp>
        <p:nvSpPr>
          <p:cNvPr id="35" name="TextBox 34">
            <a:extLst>
              <a:ext uri="{FF2B5EF4-FFF2-40B4-BE49-F238E27FC236}">
                <a16:creationId xmlns:a16="http://schemas.microsoft.com/office/drawing/2014/main" id="{C03A2EF7-13E6-49C9-BAC6-A66944A1EA4F}"/>
              </a:ext>
            </a:extLst>
          </p:cNvPr>
          <p:cNvSpPr txBox="1"/>
          <p:nvPr/>
        </p:nvSpPr>
        <p:spPr>
          <a:xfrm>
            <a:off x="4666105" y="4106266"/>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10</a:t>
            </a:r>
          </a:p>
        </p:txBody>
      </p:sp>
      <p:sp>
        <p:nvSpPr>
          <p:cNvPr id="29" name="TextBox 28">
            <a:extLst>
              <a:ext uri="{FF2B5EF4-FFF2-40B4-BE49-F238E27FC236}">
                <a16:creationId xmlns:a16="http://schemas.microsoft.com/office/drawing/2014/main" id="{79134C07-1F48-498A-BCEE-5A41A5553D67}"/>
              </a:ext>
            </a:extLst>
          </p:cNvPr>
          <p:cNvSpPr txBox="1"/>
          <p:nvPr/>
        </p:nvSpPr>
        <p:spPr>
          <a:xfrm>
            <a:off x="4705165" y="449671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5</a:t>
            </a:r>
          </a:p>
        </p:txBody>
      </p:sp>
      <p:sp>
        <p:nvSpPr>
          <p:cNvPr id="7" name="TextBox 6">
            <a:extLst>
              <a:ext uri="{FF2B5EF4-FFF2-40B4-BE49-F238E27FC236}">
                <a16:creationId xmlns:a16="http://schemas.microsoft.com/office/drawing/2014/main" id="{FC3FDA91-8677-47AD-85C1-9A89FAC6DEDB}"/>
              </a:ext>
            </a:extLst>
          </p:cNvPr>
          <p:cNvSpPr txBox="1"/>
          <p:nvPr/>
        </p:nvSpPr>
        <p:spPr>
          <a:xfrm rot="16200000">
            <a:off x="4840707" y="5356964"/>
            <a:ext cx="819944" cy="255099"/>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no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21" name="TextBox 20">
            <a:extLst>
              <a:ext uri="{FF2B5EF4-FFF2-40B4-BE49-F238E27FC236}">
                <a16:creationId xmlns:a16="http://schemas.microsoft.com/office/drawing/2014/main" id="{A523947D-8C9A-44E3-8A15-756F7CC7DF2C}"/>
              </a:ext>
            </a:extLst>
          </p:cNvPr>
          <p:cNvSpPr txBox="1"/>
          <p:nvPr/>
        </p:nvSpPr>
        <p:spPr>
          <a:xfrm rot="16200000">
            <a:off x="5188262" y="5443652"/>
            <a:ext cx="957860" cy="246221"/>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with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19" name="TextBox 18">
            <a:extLst>
              <a:ext uri="{FF2B5EF4-FFF2-40B4-BE49-F238E27FC236}">
                <a16:creationId xmlns:a16="http://schemas.microsoft.com/office/drawing/2014/main" id="{CAAC285F-CF55-4EA1-8F7F-61EEF79F8799}"/>
              </a:ext>
            </a:extLst>
          </p:cNvPr>
          <p:cNvSpPr txBox="1"/>
          <p:nvPr/>
        </p:nvSpPr>
        <p:spPr>
          <a:xfrm rot="16200000">
            <a:off x="6059934" y="5370256"/>
            <a:ext cx="819944" cy="255099"/>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no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22" name="TextBox 21">
            <a:extLst>
              <a:ext uri="{FF2B5EF4-FFF2-40B4-BE49-F238E27FC236}">
                <a16:creationId xmlns:a16="http://schemas.microsoft.com/office/drawing/2014/main" id="{71F677B5-3A83-451D-A9B0-36FA204B4FAE}"/>
              </a:ext>
            </a:extLst>
          </p:cNvPr>
          <p:cNvSpPr txBox="1"/>
          <p:nvPr/>
        </p:nvSpPr>
        <p:spPr>
          <a:xfrm rot="16200000">
            <a:off x="6399600" y="5430359"/>
            <a:ext cx="957860" cy="246221"/>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with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18" name="TextBox 17">
            <a:extLst>
              <a:ext uri="{FF2B5EF4-FFF2-40B4-BE49-F238E27FC236}">
                <a16:creationId xmlns:a16="http://schemas.microsoft.com/office/drawing/2014/main" id="{755D18D0-0542-4E0B-A5F6-1CD05B78797D}"/>
              </a:ext>
            </a:extLst>
          </p:cNvPr>
          <p:cNvSpPr txBox="1"/>
          <p:nvPr/>
        </p:nvSpPr>
        <p:spPr>
          <a:xfrm rot="16200000">
            <a:off x="7279154" y="5356963"/>
            <a:ext cx="819944" cy="255099"/>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no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23" name="TextBox 22">
            <a:extLst>
              <a:ext uri="{FF2B5EF4-FFF2-40B4-BE49-F238E27FC236}">
                <a16:creationId xmlns:a16="http://schemas.microsoft.com/office/drawing/2014/main" id="{4B7C0359-0BBA-4E92-AB93-509BE0876F74}"/>
              </a:ext>
            </a:extLst>
          </p:cNvPr>
          <p:cNvSpPr txBox="1"/>
          <p:nvPr/>
        </p:nvSpPr>
        <p:spPr>
          <a:xfrm rot="16200000">
            <a:off x="7614777" y="5438851"/>
            <a:ext cx="957860" cy="246221"/>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with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20" name="TextBox 19">
            <a:extLst>
              <a:ext uri="{FF2B5EF4-FFF2-40B4-BE49-F238E27FC236}">
                <a16:creationId xmlns:a16="http://schemas.microsoft.com/office/drawing/2014/main" id="{838C63DC-70E2-4D90-B9F5-50F9D9F1B514}"/>
              </a:ext>
            </a:extLst>
          </p:cNvPr>
          <p:cNvSpPr txBox="1"/>
          <p:nvPr/>
        </p:nvSpPr>
        <p:spPr>
          <a:xfrm rot="16200000">
            <a:off x="8493027" y="5356963"/>
            <a:ext cx="819944" cy="255099"/>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no jacket</a:t>
            </a:r>
            <a:endParaRPr lang="en-GB" sz="1600" i="1" kern="0" dirty="0">
              <a:solidFill>
                <a:schemeClr val="bg1"/>
              </a:solidFill>
              <a:ea typeface="Lato Black" panose="020F0502020204030203" pitchFamily="34" charset="0"/>
              <a:cs typeface="Lato Black" panose="020F0502020204030203" pitchFamily="34" charset="0"/>
            </a:endParaRPr>
          </a:p>
        </p:txBody>
      </p:sp>
      <p:sp>
        <p:nvSpPr>
          <p:cNvPr id="24" name="TextBox 23">
            <a:extLst>
              <a:ext uri="{FF2B5EF4-FFF2-40B4-BE49-F238E27FC236}">
                <a16:creationId xmlns:a16="http://schemas.microsoft.com/office/drawing/2014/main" id="{A09184DB-E7EE-451E-A63B-751FE08E8F07}"/>
              </a:ext>
            </a:extLst>
          </p:cNvPr>
          <p:cNvSpPr txBox="1"/>
          <p:nvPr/>
        </p:nvSpPr>
        <p:spPr>
          <a:xfrm rot="16200000">
            <a:off x="8813669" y="5438106"/>
            <a:ext cx="957860" cy="246221"/>
          </a:xfrm>
          <a:prstGeom prst="rect">
            <a:avLst/>
          </a:prstGeom>
        </p:spPr>
        <p:txBody>
          <a:bodyPr wrap="square" lIns="0" tIns="0" rIns="0" bIns="0" rtlCol="0">
            <a:spAutoFit/>
          </a:bodyPr>
          <a:lstStyle/>
          <a:p>
            <a:r>
              <a:rPr lang="en-GB" sz="1600" dirty="0">
                <a:latin typeface="Calibri" panose="020F0502020204030204" pitchFamily="34" charset="0"/>
                <a:ea typeface="Calibri" panose="020F0502020204030204" pitchFamily="34" charset="0"/>
                <a:cs typeface="Arial" panose="020B0604020202020204" pitchFamily="34" charset="0"/>
              </a:rPr>
              <a:t>with jacket</a:t>
            </a:r>
            <a:endParaRPr lang="en-GB" sz="1600" i="1" kern="0" dirty="0">
              <a:solidFill>
                <a:schemeClr val="bg1"/>
              </a:solidFill>
              <a:ea typeface="Lato Black" panose="020F0502020204030203" pitchFamily="34" charset="0"/>
              <a:cs typeface="Lato Black" panose="020F0502020204030203" pitchFamily="34" charset="0"/>
            </a:endParaRPr>
          </a:p>
        </p:txBody>
      </p:sp>
      <p:graphicFrame>
        <p:nvGraphicFramePr>
          <p:cNvPr id="42" name="Table 41">
            <a:extLst>
              <a:ext uri="{FF2B5EF4-FFF2-40B4-BE49-F238E27FC236}">
                <a16:creationId xmlns:a16="http://schemas.microsoft.com/office/drawing/2014/main" id="{0D411E61-A9E0-4D69-BCA2-AF4AF4EB7802}"/>
              </a:ext>
            </a:extLst>
          </p:cNvPr>
          <p:cNvGraphicFramePr>
            <a:graphicFrameLocks noGrp="1"/>
          </p:cNvGraphicFramePr>
          <p:nvPr>
            <p:extLst>
              <p:ext uri="{D42A27DB-BD31-4B8C-83A1-F6EECF244321}">
                <p14:modId xmlns:p14="http://schemas.microsoft.com/office/powerpoint/2010/main" val="2395783968"/>
              </p:ext>
            </p:extLst>
          </p:nvPr>
        </p:nvGraphicFramePr>
        <p:xfrm>
          <a:off x="538793" y="5603501"/>
          <a:ext cx="2675023" cy="747903"/>
        </p:xfrm>
        <a:graphic>
          <a:graphicData uri="http://schemas.openxmlformats.org/drawingml/2006/table">
            <a:tbl>
              <a:tblPr firstRow="1" firstCol="1" bandRow="1"/>
              <a:tblGrid>
                <a:gridCol w="1731496">
                  <a:extLst>
                    <a:ext uri="{9D8B030D-6E8A-4147-A177-3AD203B41FA5}">
                      <a16:colId xmlns:a16="http://schemas.microsoft.com/office/drawing/2014/main" val="4205428825"/>
                    </a:ext>
                  </a:extLst>
                </a:gridCol>
                <a:gridCol w="943527">
                  <a:extLst>
                    <a:ext uri="{9D8B030D-6E8A-4147-A177-3AD203B41FA5}">
                      <a16:colId xmlns:a16="http://schemas.microsoft.com/office/drawing/2014/main" val="3505068533"/>
                    </a:ext>
                  </a:extLst>
                </a:gridCol>
              </a:tblGrid>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thermal insulator</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heat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228984"/>
                  </a:ext>
                </a:extLst>
              </a:tr>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insulation</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Arial" panose="020B0604020202020204" pitchFamily="34" charset="0"/>
                        </a:rPr>
                        <a:t>frozen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787617"/>
                  </a:ext>
                </a:extLst>
              </a:tr>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surroundings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Arial" panose="020B0604020202020204" pitchFamily="34" charset="0"/>
                        </a:rPr>
                        <a:t>melt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595312"/>
                  </a:ext>
                </a:extLst>
              </a:tr>
            </a:tbl>
          </a:graphicData>
        </a:graphic>
      </p:graphicFrame>
    </p:spTree>
    <p:extLst>
      <p:ext uri="{BB962C8B-B14F-4D97-AF65-F5344CB8AC3E}">
        <p14:creationId xmlns:p14="http://schemas.microsoft.com/office/powerpoint/2010/main" val="3571460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A5566C-1F10-4C8B-8609-FC4A26683B8E}"/>
              </a:ext>
            </a:extLst>
          </p:cNvPr>
          <p:cNvSpPr>
            <a:spLocks noGrp="1"/>
          </p:cNvSpPr>
          <p:nvPr>
            <p:ph type="sldNum" sz="quarter" idx="14"/>
          </p:nvPr>
        </p:nvSpPr>
        <p:spPr/>
        <p:txBody>
          <a:bodyPr/>
          <a:lstStyle/>
          <a:p>
            <a:fld id="{F378E5E1-2CB7-4E78-9DCC-07AB18866500}" type="slidenum">
              <a:rPr lang="en-GB" smtClean="0"/>
              <a:pPr/>
              <a:t>6</a:t>
            </a:fld>
            <a:endParaRPr lang="en-GB" dirty="0"/>
          </a:p>
        </p:txBody>
      </p:sp>
      <p:sp>
        <p:nvSpPr>
          <p:cNvPr id="3" name="Content Placeholder 2">
            <a:extLst>
              <a:ext uri="{FF2B5EF4-FFF2-40B4-BE49-F238E27FC236}">
                <a16:creationId xmlns:a16="http://schemas.microsoft.com/office/drawing/2014/main" id="{FB83C298-E2AB-48E7-8261-F666934466FF}"/>
              </a:ext>
            </a:extLst>
          </p:cNvPr>
          <p:cNvSpPr txBox="1">
            <a:spLocks/>
          </p:cNvSpPr>
          <p:nvPr/>
        </p:nvSpPr>
        <p:spPr>
          <a:xfrm>
            <a:off x="251534" y="146768"/>
            <a:ext cx="3317289" cy="633615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600"/>
              </a:spcBef>
              <a:buFont typeface="Arial" panose="020B0604020202020204" pitchFamily="34" charset="0"/>
              <a:buNone/>
            </a:pPr>
            <a:r>
              <a:rPr lang="en-GB" sz="1800" dirty="0">
                <a:solidFill>
                  <a:srgbClr val="FF0000"/>
                </a:solidFill>
              </a:rPr>
              <a:t>Option 2 – Use your results to plot a line graph.</a:t>
            </a:r>
          </a:p>
          <a:p>
            <a:pPr marL="0" indent="0">
              <a:lnSpc>
                <a:spcPct val="100000"/>
              </a:lnSpc>
              <a:spcBef>
                <a:spcPts val="600"/>
              </a:spcBef>
              <a:buFont typeface="Arial" panose="020B0604020202020204" pitchFamily="34" charset="0"/>
              <a:buNone/>
            </a:pPr>
            <a:r>
              <a:rPr lang="en-GB" sz="1800" dirty="0">
                <a:solidFill>
                  <a:srgbClr val="7030A0"/>
                </a:solidFill>
              </a:rPr>
              <a:t>Results</a:t>
            </a: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a:lnSpc>
                <a:spcPct val="100000"/>
              </a:lnSpc>
              <a:spcBef>
                <a:spcPts val="600"/>
              </a:spcBef>
            </a:pPr>
            <a:r>
              <a:rPr lang="en-GB" sz="1600" dirty="0">
                <a:solidFill>
                  <a:srgbClr val="7030A0"/>
                </a:solidFill>
              </a:rPr>
              <a:t>Plot two lines on the graph, one for each ice cube, showing the length at 0, 20, 40 and 60 minutes. Label your lines ‘no jacket’ and ‘with a jacket’.</a:t>
            </a:r>
          </a:p>
          <a:p>
            <a:pPr>
              <a:lnSpc>
                <a:spcPct val="100000"/>
              </a:lnSpc>
              <a:spcBef>
                <a:spcPts val="600"/>
              </a:spcBef>
            </a:pPr>
            <a:r>
              <a:rPr lang="en-GB" sz="1600" dirty="0">
                <a:solidFill>
                  <a:srgbClr val="7030A0"/>
                </a:solidFill>
              </a:rPr>
              <a:t>What have you found out? Try to explain your results. </a:t>
            </a:r>
            <a:r>
              <a:rPr lang="en-GB" sz="1600" i="1" dirty="0">
                <a:solidFill>
                  <a:srgbClr val="7030A0"/>
                </a:solidFill>
              </a:rPr>
              <a:t>Use the word bank to help you.</a:t>
            </a:r>
          </a:p>
          <a:p>
            <a:pPr>
              <a:lnSpc>
                <a:spcPct val="100000"/>
              </a:lnSpc>
              <a:spcBef>
                <a:spcPts val="600"/>
              </a:spcBef>
            </a:pPr>
            <a:r>
              <a:rPr lang="en-GB" sz="1600" dirty="0">
                <a:solidFill>
                  <a:srgbClr val="7030A0"/>
                </a:solidFill>
              </a:rPr>
              <a:t>Which variables did you need to keep the same?</a:t>
            </a:r>
          </a:p>
          <a:p>
            <a:pPr marL="0" indent="0">
              <a:lnSpc>
                <a:spcPct val="100000"/>
              </a:lnSpc>
              <a:spcBef>
                <a:spcPts val="600"/>
              </a:spcBef>
              <a:buNone/>
            </a:pPr>
            <a:endParaRPr lang="en-GB" sz="1800" dirty="0">
              <a:solidFill>
                <a:srgbClr val="7030A0"/>
              </a:solidFill>
            </a:endParaRPr>
          </a:p>
          <a:p>
            <a:pPr>
              <a:lnSpc>
                <a:spcPct val="100000"/>
              </a:lnSpc>
              <a:spcBef>
                <a:spcPts val="600"/>
              </a:spcBef>
            </a:pPr>
            <a:endParaRPr lang="en-GB" sz="1800" dirty="0">
              <a:solidFill>
                <a:srgbClr val="7030A0"/>
              </a:solidFill>
            </a:endParaRPr>
          </a:p>
          <a:p>
            <a:pPr marL="0" indent="0">
              <a:lnSpc>
                <a:spcPct val="100000"/>
              </a:lnSpc>
              <a:spcBef>
                <a:spcPts val="600"/>
              </a:spcBef>
              <a:buFont typeface="Arial" panose="020B0604020202020204" pitchFamily="34" charset="0"/>
              <a:buNone/>
            </a:pPr>
            <a:endParaRPr lang="en-GB" sz="1800" dirty="0">
              <a:solidFill>
                <a:srgbClr val="7030A0"/>
              </a:solidFill>
            </a:endParaRPr>
          </a:p>
          <a:p>
            <a:pPr marL="0" indent="0">
              <a:lnSpc>
                <a:spcPct val="120000"/>
              </a:lnSpc>
              <a:buFont typeface="Arial" panose="020B0604020202020204" pitchFamily="34" charset="0"/>
              <a:buNone/>
            </a:pPr>
            <a:endParaRPr lang="en-GB" sz="1800" dirty="0">
              <a:solidFill>
                <a:srgbClr val="7030A0"/>
              </a:solidFill>
            </a:endParaRPr>
          </a:p>
        </p:txBody>
      </p:sp>
      <p:sp>
        <p:nvSpPr>
          <p:cNvPr id="4" name="Content Placeholder 2">
            <a:extLst>
              <a:ext uri="{FF2B5EF4-FFF2-40B4-BE49-F238E27FC236}">
                <a16:creationId xmlns:a16="http://schemas.microsoft.com/office/drawing/2014/main" id="{1963C878-0145-4B39-83A1-0FA000DA3A76}"/>
              </a:ext>
            </a:extLst>
          </p:cNvPr>
          <p:cNvSpPr txBox="1">
            <a:spLocks/>
          </p:cNvSpPr>
          <p:nvPr/>
        </p:nvSpPr>
        <p:spPr>
          <a:xfrm>
            <a:off x="3751487" y="146767"/>
            <a:ext cx="7712155" cy="6574707"/>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buNone/>
            </a:pPr>
            <a:r>
              <a:rPr lang="en-GB" sz="2000" dirty="0"/>
              <a:t>I can investigate using a comparative test</a:t>
            </a:r>
            <a:r>
              <a:rPr lang="en-GB" sz="2000" dirty="0">
                <a:solidFill>
                  <a:schemeClr val="tx1">
                    <a:lumMod val="85000"/>
                    <a:lumOff val="15000"/>
                  </a:schemeClr>
                </a:solidFill>
              </a:rPr>
              <a:t>. I can plot a line graph.</a:t>
            </a:r>
            <a:r>
              <a:rPr lang="en-GB" sz="2000" dirty="0">
                <a:solidFill>
                  <a:srgbClr val="FF0000"/>
                </a:solidFill>
              </a:rPr>
              <a:t> </a:t>
            </a:r>
          </a:p>
        </p:txBody>
      </p:sp>
      <p:graphicFrame>
        <p:nvGraphicFramePr>
          <p:cNvPr id="5" name="Table 4">
            <a:extLst>
              <a:ext uri="{FF2B5EF4-FFF2-40B4-BE49-F238E27FC236}">
                <a16:creationId xmlns:a16="http://schemas.microsoft.com/office/drawing/2014/main" id="{8D6D5B96-D9FB-4778-8A1B-30872830F636}"/>
              </a:ext>
            </a:extLst>
          </p:cNvPr>
          <p:cNvGraphicFramePr>
            <a:graphicFrameLocks noGrp="1"/>
          </p:cNvGraphicFramePr>
          <p:nvPr>
            <p:extLst>
              <p:ext uri="{D42A27DB-BD31-4B8C-83A1-F6EECF244321}">
                <p14:modId xmlns:p14="http://schemas.microsoft.com/office/powerpoint/2010/main" val="1568606594"/>
              </p:ext>
            </p:extLst>
          </p:nvPr>
        </p:nvGraphicFramePr>
        <p:xfrm>
          <a:off x="308304" y="1088559"/>
          <a:ext cx="3201670" cy="1786575"/>
        </p:xfrm>
        <a:graphic>
          <a:graphicData uri="http://schemas.openxmlformats.org/drawingml/2006/table">
            <a:tbl>
              <a:tblPr firstRow="1" firstCol="1" bandRow="1"/>
              <a:tblGrid>
                <a:gridCol w="1170305">
                  <a:extLst>
                    <a:ext uri="{9D8B030D-6E8A-4147-A177-3AD203B41FA5}">
                      <a16:colId xmlns:a16="http://schemas.microsoft.com/office/drawing/2014/main" val="3086777247"/>
                    </a:ext>
                  </a:extLst>
                </a:gridCol>
                <a:gridCol w="979467">
                  <a:extLst>
                    <a:ext uri="{9D8B030D-6E8A-4147-A177-3AD203B41FA5}">
                      <a16:colId xmlns:a16="http://schemas.microsoft.com/office/drawing/2014/main" val="1697126527"/>
                    </a:ext>
                  </a:extLst>
                </a:gridCol>
                <a:gridCol w="1051898">
                  <a:extLst>
                    <a:ext uri="{9D8B030D-6E8A-4147-A177-3AD203B41FA5}">
                      <a16:colId xmlns:a16="http://schemas.microsoft.com/office/drawing/2014/main" val="1532682998"/>
                    </a:ext>
                  </a:extLst>
                </a:gridCol>
              </a:tblGrid>
              <a:tr h="0">
                <a:tc rowSpan="2">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Time in minutes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Length of ice cube </a:t>
                      </a:r>
                      <a:r>
                        <a:rPr lang="en-GB" sz="1400" b="1" dirty="0">
                          <a:effectLst/>
                          <a:latin typeface="Calibri" panose="020F0502020204030204" pitchFamily="34" charset="0"/>
                          <a:ea typeface="Calibri" panose="020F0502020204030204" pitchFamily="34" charset="0"/>
                          <a:cs typeface="Arial" panose="020B0604020202020204" pitchFamily="34" charset="0"/>
                        </a:rPr>
                        <a:t>in mm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extLst>
                  <a:ext uri="{0D108BD9-81ED-4DB2-BD59-A6C34878D82A}">
                    <a16:rowId xmlns:a16="http://schemas.microsoft.com/office/drawing/2014/main" val="3339920775"/>
                  </a:ext>
                </a:extLst>
              </a:tr>
              <a:tr h="0">
                <a:tc vMerge="1">
                  <a:txBody>
                    <a:bodyPr/>
                    <a:lstStyle/>
                    <a:p>
                      <a:endParaRPr lang="en-GB"/>
                    </a:p>
                  </a:txBody>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without a jacket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400" dirty="0">
                          <a:effectLst/>
                          <a:latin typeface="Calibri" panose="020F0502020204030204" pitchFamily="34" charset="0"/>
                          <a:ea typeface="Calibri" panose="020F0502020204030204" pitchFamily="34" charset="0"/>
                          <a:cs typeface="Arial" panose="020B0604020202020204" pitchFamily="34" charset="0"/>
                        </a:rPr>
                        <a:t>with a </a:t>
                      </a:r>
                      <a:br>
                        <a:rPr lang="en-GB" sz="1400" dirty="0">
                          <a:effectLst/>
                          <a:latin typeface="Calibri" panose="020F0502020204030204" pitchFamily="34" charset="0"/>
                          <a:ea typeface="Calibri" panose="020F0502020204030204" pitchFamily="34" charset="0"/>
                          <a:cs typeface="Arial" panose="020B0604020202020204" pitchFamily="34" charset="0"/>
                        </a:rPr>
                      </a:br>
                      <a:r>
                        <a:rPr lang="en-GB" sz="1400" dirty="0">
                          <a:effectLst/>
                          <a:latin typeface="Calibri" panose="020F0502020204030204" pitchFamily="34" charset="0"/>
                          <a:ea typeface="Calibri" panose="020F0502020204030204" pitchFamily="34" charset="0"/>
                          <a:cs typeface="Arial" panose="020B0604020202020204" pitchFamily="34" charset="0"/>
                        </a:rPr>
                        <a:t>jacket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5987530"/>
                  </a:ext>
                </a:extLst>
              </a:tr>
              <a:tr h="0">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Arial" panose="020B0604020202020204" pitchFamily="34" charset="0"/>
                        </a:rPr>
                        <a:t>0 (start)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8860834"/>
                  </a:ext>
                </a:extLst>
              </a:tr>
              <a:tr h="0">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Arial" panose="020B0604020202020204" pitchFamily="34" charset="0"/>
                        </a:rPr>
                        <a:t>20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6050059"/>
                  </a:ext>
                </a:extLst>
              </a:tr>
              <a:tr h="0">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Arial" panose="020B0604020202020204" pitchFamily="34" charset="0"/>
                        </a:rPr>
                        <a:t>40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77794069"/>
                  </a:ext>
                </a:extLst>
              </a:tr>
              <a:tr h="0">
                <a:tc>
                  <a:txBody>
                    <a:bodyPr/>
                    <a:lstStyle/>
                    <a:p>
                      <a:pPr>
                        <a:lnSpc>
                          <a:spcPct val="107000"/>
                        </a:lnSpc>
                        <a:spcAft>
                          <a:spcPts val="0"/>
                        </a:spcAft>
                      </a:pPr>
                      <a:r>
                        <a:rPr lang="en-GB" sz="1800" dirty="0">
                          <a:effectLst/>
                          <a:latin typeface="Calibri" panose="020F0502020204030204" pitchFamily="34" charset="0"/>
                          <a:ea typeface="Calibri" panose="020F0502020204030204" pitchFamily="34" charset="0"/>
                          <a:cs typeface="Arial" panose="020B0604020202020204" pitchFamily="34" charset="0"/>
                        </a:rPr>
                        <a:t>60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100" dirty="0">
                          <a:effectLst/>
                          <a:latin typeface="Calibri" panose="020F0502020204030204" pitchFamily="34" charset="0"/>
                          <a:ea typeface="Calibri" panose="020F0502020204030204" pitchFamily="34" charset="0"/>
                          <a:cs typeface="Arial" panose="020B0604020202020204" pitchFamily="34"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7499053"/>
                  </a:ext>
                </a:extLst>
              </a:tr>
            </a:tbl>
          </a:graphicData>
        </a:graphic>
      </p:graphicFrame>
      <p:pic>
        <p:nvPicPr>
          <p:cNvPr id="38" name="Picture 37">
            <a:extLst>
              <a:ext uri="{FF2B5EF4-FFF2-40B4-BE49-F238E27FC236}">
                <a16:creationId xmlns:a16="http://schemas.microsoft.com/office/drawing/2014/main" id="{9D94D21B-3D63-476A-AE28-0F81D8947B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81245" y="851648"/>
            <a:ext cx="6348010" cy="4709568"/>
          </a:xfrm>
          <a:prstGeom prst="rect">
            <a:avLst/>
          </a:prstGeom>
        </p:spPr>
      </p:pic>
      <p:sp>
        <p:nvSpPr>
          <p:cNvPr id="36" name="TextBox 35">
            <a:extLst>
              <a:ext uri="{FF2B5EF4-FFF2-40B4-BE49-F238E27FC236}">
                <a16:creationId xmlns:a16="http://schemas.microsoft.com/office/drawing/2014/main" id="{045296B4-B8B5-4D39-8E13-A9665C6679AE}"/>
              </a:ext>
            </a:extLst>
          </p:cNvPr>
          <p:cNvSpPr txBox="1"/>
          <p:nvPr/>
        </p:nvSpPr>
        <p:spPr>
          <a:xfrm flipH="1">
            <a:off x="4663071" y="1702305"/>
            <a:ext cx="283878"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40</a:t>
            </a:r>
          </a:p>
        </p:txBody>
      </p:sp>
      <p:sp>
        <p:nvSpPr>
          <p:cNvPr id="30" name="TextBox 29">
            <a:extLst>
              <a:ext uri="{FF2B5EF4-FFF2-40B4-BE49-F238E27FC236}">
                <a16:creationId xmlns:a16="http://schemas.microsoft.com/office/drawing/2014/main" id="{517818D0-150B-4761-A8C5-931C9FDA3DCA}"/>
              </a:ext>
            </a:extLst>
          </p:cNvPr>
          <p:cNvSpPr txBox="1"/>
          <p:nvPr/>
        </p:nvSpPr>
        <p:spPr>
          <a:xfrm>
            <a:off x="4677497" y="211031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35</a:t>
            </a:r>
          </a:p>
        </p:txBody>
      </p:sp>
      <p:sp>
        <p:nvSpPr>
          <p:cNvPr id="31" name="TextBox 30">
            <a:extLst>
              <a:ext uri="{FF2B5EF4-FFF2-40B4-BE49-F238E27FC236}">
                <a16:creationId xmlns:a16="http://schemas.microsoft.com/office/drawing/2014/main" id="{ABF2CD5E-0703-43D3-9EED-88569D52CDDF}"/>
              </a:ext>
            </a:extLst>
          </p:cNvPr>
          <p:cNvSpPr txBox="1"/>
          <p:nvPr/>
        </p:nvSpPr>
        <p:spPr>
          <a:xfrm flipH="1">
            <a:off x="4663071" y="2506830"/>
            <a:ext cx="283878"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30</a:t>
            </a:r>
          </a:p>
        </p:txBody>
      </p:sp>
      <p:sp>
        <p:nvSpPr>
          <p:cNvPr id="32" name="TextBox 31">
            <a:extLst>
              <a:ext uri="{FF2B5EF4-FFF2-40B4-BE49-F238E27FC236}">
                <a16:creationId xmlns:a16="http://schemas.microsoft.com/office/drawing/2014/main" id="{64B8D898-9657-423D-A9DD-27FF0ABB069C}"/>
              </a:ext>
            </a:extLst>
          </p:cNvPr>
          <p:cNvSpPr txBox="1"/>
          <p:nvPr/>
        </p:nvSpPr>
        <p:spPr>
          <a:xfrm>
            <a:off x="4663071" y="2902150"/>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25</a:t>
            </a:r>
          </a:p>
        </p:txBody>
      </p:sp>
      <p:sp>
        <p:nvSpPr>
          <p:cNvPr id="33" name="TextBox 32">
            <a:extLst>
              <a:ext uri="{FF2B5EF4-FFF2-40B4-BE49-F238E27FC236}">
                <a16:creationId xmlns:a16="http://schemas.microsoft.com/office/drawing/2014/main" id="{65CEF331-866F-40B3-A91C-653968568D62}"/>
              </a:ext>
            </a:extLst>
          </p:cNvPr>
          <p:cNvSpPr txBox="1"/>
          <p:nvPr/>
        </p:nvSpPr>
        <p:spPr>
          <a:xfrm>
            <a:off x="4663071" y="3295717"/>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20</a:t>
            </a:r>
          </a:p>
        </p:txBody>
      </p:sp>
      <p:sp>
        <p:nvSpPr>
          <p:cNvPr id="34" name="TextBox 33">
            <a:extLst>
              <a:ext uri="{FF2B5EF4-FFF2-40B4-BE49-F238E27FC236}">
                <a16:creationId xmlns:a16="http://schemas.microsoft.com/office/drawing/2014/main" id="{87A2DBF6-F431-4CE4-84DE-1A8C06540302}"/>
              </a:ext>
            </a:extLst>
          </p:cNvPr>
          <p:cNvSpPr txBox="1"/>
          <p:nvPr/>
        </p:nvSpPr>
        <p:spPr>
          <a:xfrm>
            <a:off x="4663071" y="3716015"/>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15</a:t>
            </a:r>
          </a:p>
        </p:txBody>
      </p:sp>
      <p:sp>
        <p:nvSpPr>
          <p:cNvPr id="35" name="TextBox 34">
            <a:extLst>
              <a:ext uri="{FF2B5EF4-FFF2-40B4-BE49-F238E27FC236}">
                <a16:creationId xmlns:a16="http://schemas.microsoft.com/office/drawing/2014/main" id="{C03A2EF7-13E6-49C9-BAC6-A66944A1EA4F}"/>
              </a:ext>
            </a:extLst>
          </p:cNvPr>
          <p:cNvSpPr txBox="1"/>
          <p:nvPr/>
        </p:nvSpPr>
        <p:spPr>
          <a:xfrm>
            <a:off x="4666105" y="4106266"/>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10</a:t>
            </a:r>
          </a:p>
        </p:txBody>
      </p:sp>
      <p:sp>
        <p:nvSpPr>
          <p:cNvPr id="29" name="TextBox 28">
            <a:extLst>
              <a:ext uri="{FF2B5EF4-FFF2-40B4-BE49-F238E27FC236}">
                <a16:creationId xmlns:a16="http://schemas.microsoft.com/office/drawing/2014/main" id="{79134C07-1F48-498A-BCEE-5A41A5553D67}"/>
              </a:ext>
            </a:extLst>
          </p:cNvPr>
          <p:cNvSpPr txBox="1"/>
          <p:nvPr/>
        </p:nvSpPr>
        <p:spPr>
          <a:xfrm>
            <a:off x="4705165" y="449671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5</a:t>
            </a:r>
          </a:p>
        </p:txBody>
      </p:sp>
      <p:graphicFrame>
        <p:nvGraphicFramePr>
          <p:cNvPr id="42" name="Table 41">
            <a:extLst>
              <a:ext uri="{FF2B5EF4-FFF2-40B4-BE49-F238E27FC236}">
                <a16:creationId xmlns:a16="http://schemas.microsoft.com/office/drawing/2014/main" id="{0D411E61-A9E0-4D69-BCA2-AF4AF4EB7802}"/>
              </a:ext>
            </a:extLst>
          </p:cNvPr>
          <p:cNvGraphicFramePr>
            <a:graphicFrameLocks noGrp="1"/>
          </p:cNvGraphicFramePr>
          <p:nvPr/>
        </p:nvGraphicFramePr>
        <p:xfrm>
          <a:off x="538793" y="5603501"/>
          <a:ext cx="2675023" cy="747903"/>
        </p:xfrm>
        <a:graphic>
          <a:graphicData uri="http://schemas.openxmlformats.org/drawingml/2006/table">
            <a:tbl>
              <a:tblPr firstRow="1" firstCol="1" bandRow="1"/>
              <a:tblGrid>
                <a:gridCol w="1731496">
                  <a:extLst>
                    <a:ext uri="{9D8B030D-6E8A-4147-A177-3AD203B41FA5}">
                      <a16:colId xmlns:a16="http://schemas.microsoft.com/office/drawing/2014/main" val="4205428825"/>
                    </a:ext>
                  </a:extLst>
                </a:gridCol>
                <a:gridCol w="943527">
                  <a:extLst>
                    <a:ext uri="{9D8B030D-6E8A-4147-A177-3AD203B41FA5}">
                      <a16:colId xmlns:a16="http://schemas.microsoft.com/office/drawing/2014/main" val="3505068533"/>
                    </a:ext>
                  </a:extLst>
                </a:gridCol>
              </a:tblGrid>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thermal insulator</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heat</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4228984"/>
                  </a:ext>
                </a:extLst>
              </a:tr>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insulation</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Arial" panose="020B0604020202020204" pitchFamily="34" charset="0"/>
                        </a:rPr>
                        <a:t>frozen</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7787617"/>
                  </a:ext>
                </a:extLst>
              </a:tr>
              <a:tr h="0">
                <a:tc>
                  <a:txBody>
                    <a:bodyPr/>
                    <a:lstStyle/>
                    <a:p>
                      <a:pPr>
                        <a:lnSpc>
                          <a:spcPct val="107000"/>
                        </a:lnSpc>
                        <a:spcAft>
                          <a:spcPts val="0"/>
                        </a:spcAft>
                      </a:pPr>
                      <a:r>
                        <a:rPr lang="en-GB" sz="1600">
                          <a:effectLst/>
                          <a:latin typeface="Calibri" panose="020F0502020204030204" pitchFamily="34" charset="0"/>
                          <a:ea typeface="Calibri" panose="020F0502020204030204" pitchFamily="34" charset="0"/>
                          <a:cs typeface="Arial" panose="020B0604020202020204" pitchFamily="34" charset="0"/>
                        </a:rPr>
                        <a:t>surroundings</a:t>
                      </a:r>
                      <a:endParaRPr lang="en-GB" sz="11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1600" dirty="0">
                          <a:effectLst/>
                          <a:latin typeface="Calibri" panose="020F0502020204030204" pitchFamily="34" charset="0"/>
                          <a:ea typeface="Calibri" panose="020F0502020204030204" pitchFamily="34" charset="0"/>
                          <a:cs typeface="Arial" panose="020B0604020202020204" pitchFamily="34" charset="0"/>
                        </a:rPr>
                        <a:t>melt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0595312"/>
                  </a:ext>
                </a:extLst>
              </a:tr>
            </a:tbl>
          </a:graphicData>
        </a:graphic>
      </p:graphicFrame>
      <p:sp>
        <p:nvSpPr>
          <p:cNvPr id="6" name="TextBox 5">
            <a:extLst>
              <a:ext uri="{FF2B5EF4-FFF2-40B4-BE49-F238E27FC236}">
                <a16:creationId xmlns:a16="http://schemas.microsoft.com/office/drawing/2014/main" id="{0BF48BA2-3290-4278-B3CD-DD76733545FD}"/>
              </a:ext>
            </a:extLst>
          </p:cNvPr>
          <p:cNvSpPr txBox="1"/>
          <p:nvPr/>
        </p:nvSpPr>
        <p:spPr>
          <a:xfrm>
            <a:off x="7767362" y="5449612"/>
            <a:ext cx="1819922"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Time (in minutes)</a:t>
            </a:r>
          </a:p>
        </p:txBody>
      </p:sp>
      <p:sp>
        <p:nvSpPr>
          <p:cNvPr id="37" name="TextBox 36">
            <a:extLst>
              <a:ext uri="{FF2B5EF4-FFF2-40B4-BE49-F238E27FC236}">
                <a16:creationId xmlns:a16="http://schemas.microsoft.com/office/drawing/2014/main" id="{99ACD969-2079-486E-907E-BA7E61FD76C1}"/>
              </a:ext>
            </a:extLst>
          </p:cNvPr>
          <p:cNvSpPr txBox="1"/>
          <p:nvPr/>
        </p:nvSpPr>
        <p:spPr>
          <a:xfrm>
            <a:off x="5315655" y="518763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10</a:t>
            </a:r>
          </a:p>
        </p:txBody>
      </p:sp>
      <p:sp>
        <p:nvSpPr>
          <p:cNvPr id="39" name="TextBox 38">
            <a:extLst>
              <a:ext uri="{FF2B5EF4-FFF2-40B4-BE49-F238E27FC236}">
                <a16:creationId xmlns:a16="http://schemas.microsoft.com/office/drawing/2014/main" id="{BE0E4A2A-E77A-4B89-A0C6-517796FF9769}"/>
              </a:ext>
            </a:extLst>
          </p:cNvPr>
          <p:cNvSpPr txBox="1"/>
          <p:nvPr/>
        </p:nvSpPr>
        <p:spPr>
          <a:xfrm>
            <a:off x="5745413" y="518763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20</a:t>
            </a:r>
          </a:p>
        </p:txBody>
      </p:sp>
      <p:sp>
        <p:nvSpPr>
          <p:cNvPr id="40" name="TextBox 39">
            <a:extLst>
              <a:ext uri="{FF2B5EF4-FFF2-40B4-BE49-F238E27FC236}">
                <a16:creationId xmlns:a16="http://schemas.microsoft.com/office/drawing/2014/main" id="{B6080BFA-B5DF-4ACF-BD67-CA5552F11F23}"/>
              </a:ext>
            </a:extLst>
          </p:cNvPr>
          <p:cNvSpPr txBox="1"/>
          <p:nvPr/>
        </p:nvSpPr>
        <p:spPr>
          <a:xfrm>
            <a:off x="7347548" y="5187586"/>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60</a:t>
            </a:r>
          </a:p>
        </p:txBody>
      </p:sp>
      <p:sp>
        <p:nvSpPr>
          <p:cNvPr id="41" name="TextBox 40">
            <a:extLst>
              <a:ext uri="{FF2B5EF4-FFF2-40B4-BE49-F238E27FC236}">
                <a16:creationId xmlns:a16="http://schemas.microsoft.com/office/drawing/2014/main" id="{4BBAF512-E4CF-4A31-824D-C7A6F0C39B80}"/>
              </a:ext>
            </a:extLst>
          </p:cNvPr>
          <p:cNvSpPr txBox="1"/>
          <p:nvPr/>
        </p:nvSpPr>
        <p:spPr>
          <a:xfrm>
            <a:off x="7761233" y="5183386"/>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70</a:t>
            </a:r>
          </a:p>
        </p:txBody>
      </p:sp>
      <p:sp>
        <p:nvSpPr>
          <p:cNvPr id="44" name="TextBox 43">
            <a:extLst>
              <a:ext uri="{FF2B5EF4-FFF2-40B4-BE49-F238E27FC236}">
                <a16:creationId xmlns:a16="http://schemas.microsoft.com/office/drawing/2014/main" id="{C939B014-F8DB-491B-9894-61E9A43C41E0}"/>
              </a:ext>
            </a:extLst>
          </p:cNvPr>
          <p:cNvSpPr txBox="1"/>
          <p:nvPr/>
        </p:nvSpPr>
        <p:spPr>
          <a:xfrm>
            <a:off x="6144823" y="5183387"/>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30</a:t>
            </a:r>
          </a:p>
        </p:txBody>
      </p:sp>
      <p:sp>
        <p:nvSpPr>
          <p:cNvPr id="45" name="TextBox 44">
            <a:extLst>
              <a:ext uri="{FF2B5EF4-FFF2-40B4-BE49-F238E27FC236}">
                <a16:creationId xmlns:a16="http://schemas.microsoft.com/office/drawing/2014/main" id="{12718137-5C9F-48B3-9C8B-F83A371BE509}"/>
              </a:ext>
            </a:extLst>
          </p:cNvPr>
          <p:cNvSpPr txBox="1"/>
          <p:nvPr/>
        </p:nvSpPr>
        <p:spPr>
          <a:xfrm>
            <a:off x="6552359" y="5187632"/>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40</a:t>
            </a:r>
          </a:p>
        </p:txBody>
      </p:sp>
      <p:sp>
        <p:nvSpPr>
          <p:cNvPr id="46" name="TextBox 45">
            <a:extLst>
              <a:ext uri="{FF2B5EF4-FFF2-40B4-BE49-F238E27FC236}">
                <a16:creationId xmlns:a16="http://schemas.microsoft.com/office/drawing/2014/main" id="{CCA77DC2-FC91-4289-97B6-D3B26D0C3160}"/>
              </a:ext>
            </a:extLst>
          </p:cNvPr>
          <p:cNvSpPr txBox="1"/>
          <p:nvPr/>
        </p:nvSpPr>
        <p:spPr>
          <a:xfrm>
            <a:off x="6959895" y="5183386"/>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50</a:t>
            </a:r>
          </a:p>
        </p:txBody>
      </p:sp>
      <p:sp>
        <p:nvSpPr>
          <p:cNvPr id="47" name="TextBox 46">
            <a:extLst>
              <a:ext uri="{FF2B5EF4-FFF2-40B4-BE49-F238E27FC236}">
                <a16:creationId xmlns:a16="http://schemas.microsoft.com/office/drawing/2014/main" id="{7E29F053-3915-4DE5-9AA5-0A4986A02055}"/>
              </a:ext>
            </a:extLst>
          </p:cNvPr>
          <p:cNvSpPr txBox="1"/>
          <p:nvPr/>
        </p:nvSpPr>
        <p:spPr>
          <a:xfrm>
            <a:off x="8154761" y="5183385"/>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80</a:t>
            </a:r>
          </a:p>
        </p:txBody>
      </p:sp>
      <p:sp>
        <p:nvSpPr>
          <p:cNvPr id="48" name="TextBox 47">
            <a:extLst>
              <a:ext uri="{FF2B5EF4-FFF2-40B4-BE49-F238E27FC236}">
                <a16:creationId xmlns:a16="http://schemas.microsoft.com/office/drawing/2014/main" id="{062B34EB-6EAC-4F95-9BED-6B9697BD3686}"/>
              </a:ext>
            </a:extLst>
          </p:cNvPr>
          <p:cNvSpPr txBox="1"/>
          <p:nvPr/>
        </p:nvSpPr>
        <p:spPr>
          <a:xfrm>
            <a:off x="5008051" y="5186528"/>
            <a:ext cx="343861" cy="307777"/>
          </a:xfrm>
          <a:prstGeom prst="rect">
            <a:avLst/>
          </a:prstGeom>
        </p:spPr>
        <p:txBody>
          <a:bodyPr wrap="square" lIns="0" tIns="0" rIns="0" bIns="0" rtlCol="0">
            <a:spAutoFit/>
          </a:bodyPr>
          <a:lstStyle/>
          <a:p>
            <a:pPr algn="l"/>
            <a:r>
              <a:rPr lang="en-GB" sz="2000" kern="0" dirty="0">
                <a:ea typeface="Lato Black" panose="020F0502020204030203" pitchFamily="34" charset="0"/>
                <a:cs typeface="Lato Black" panose="020F0502020204030203" pitchFamily="34" charset="0"/>
              </a:rPr>
              <a:t>0</a:t>
            </a:r>
          </a:p>
        </p:txBody>
      </p:sp>
    </p:spTree>
    <p:extLst>
      <p:ext uri="{BB962C8B-B14F-4D97-AF65-F5344CB8AC3E}">
        <p14:creationId xmlns:p14="http://schemas.microsoft.com/office/powerpoint/2010/main" val="33464527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B364-E014-4A32-B5DD-51EF2141EF64}"/>
              </a:ext>
            </a:extLst>
          </p:cNvPr>
          <p:cNvSpPr>
            <a:spLocks noGrp="1"/>
          </p:cNvSpPr>
          <p:nvPr>
            <p:ph type="title"/>
          </p:nvPr>
        </p:nvSpPr>
        <p:spPr/>
        <p:txBody>
          <a:bodyPr/>
          <a:lstStyle/>
          <a:p>
            <a:r>
              <a:rPr lang="en-GB" dirty="0"/>
              <a:t>Taking it further…</a:t>
            </a:r>
          </a:p>
        </p:txBody>
      </p:sp>
      <p:sp>
        <p:nvSpPr>
          <p:cNvPr id="4" name="Slide Number Placeholder 3">
            <a:extLst>
              <a:ext uri="{FF2B5EF4-FFF2-40B4-BE49-F238E27FC236}">
                <a16:creationId xmlns:a16="http://schemas.microsoft.com/office/drawing/2014/main" id="{6261913D-5DCF-447A-AD49-853B595D9F82}"/>
              </a:ext>
            </a:extLst>
          </p:cNvPr>
          <p:cNvSpPr>
            <a:spLocks noGrp="1"/>
          </p:cNvSpPr>
          <p:nvPr>
            <p:ph type="sldNum" sz="quarter" idx="14"/>
          </p:nvPr>
        </p:nvSpPr>
        <p:spPr/>
        <p:txBody>
          <a:bodyPr/>
          <a:lstStyle/>
          <a:p>
            <a:fld id="{F378E5E1-2CB7-4E78-9DCC-07AB18866500}" type="slidenum">
              <a:rPr lang="en-GB" smtClean="0"/>
              <a:pPr/>
              <a:t>7</a:t>
            </a:fld>
            <a:endParaRPr lang="en-GB" dirty="0"/>
          </a:p>
        </p:txBody>
      </p:sp>
      <p:sp>
        <p:nvSpPr>
          <p:cNvPr id="5" name="Text Placeholder 4">
            <a:extLst>
              <a:ext uri="{FF2B5EF4-FFF2-40B4-BE49-F238E27FC236}">
                <a16:creationId xmlns:a16="http://schemas.microsoft.com/office/drawing/2014/main" id="{649DA4C8-86CE-4415-8D04-4F684F395FC7}"/>
              </a:ext>
            </a:extLst>
          </p:cNvPr>
          <p:cNvSpPr>
            <a:spLocks noGrp="1"/>
          </p:cNvSpPr>
          <p:nvPr>
            <p:ph type="body" sz="quarter" idx="15"/>
          </p:nvPr>
        </p:nvSpPr>
        <p:spPr>
          <a:xfrm>
            <a:off x="1498600" y="548991"/>
            <a:ext cx="10515484" cy="387672"/>
          </a:xfrm>
        </p:spPr>
        <p:txBody>
          <a:bodyPr>
            <a:normAutofit fontScale="92500" lnSpcReduction="10000"/>
          </a:bodyPr>
          <a:lstStyle/>
          <a:p>
            <a:r>
              <a:rPr lang="en-GB" dirty="0"/>
              <a:t>You may like to try a further investigation  </a:t>
            </a:r>
          </a:p>
        </p:txBody>
      </p:sp>
      <p:sp>
        <p:nvSpPr>
          <p:cNvPr id="6" name="Content Placeholder 2">
            <a:extLst>
              <a:ext uri="{FF2B5EF4-FFF2-40B4-BE49-F238E27FC236}">
                <a16:creationId xmlns:a16="http://schemas.microsoft.com/office/drawing/2014/main" id="{62D9BE05-8D1B-4001-B101-B143BDE0F8F5}"/>
              </a:ext>
            </a:extLst>
          </p:cNvPr>
          <p:cNvSpPr txBox="1">
            <a:spLocks/>
          </p:cNvSpPr>
          <p:nvPr/>
        </p:nvSpPr>
        <p:spPr>
          <a:xfrm>
            <a:off x="838201"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r>
              <a:rPr lang="en-GB" sz="2000" dirty="0">
                <a:solidFill>
                  <a:srgbClr val="002060"/>
                </a:solidFill>
              </a:rPr>
              <a:t>How else could you investigate the time it takes for a ‘snowman’ to melt?</a:t>
            </a:r>
          </a:p>
          <a:p>
            <a:r>
              <a:rPr lang="en-GB" sz="2000" dirty="0">
                <a:solidFill>
                  <a:srgbClr val="002060"/>
                </a:solidFill>
              </a:rPr>
              <a:t>Which variables might affect the how quickly it melts?</a:t>
            </a:r>
          </a:p>
          <a:p>
            <a:endParaRPr lang="en-GB" sz="2000" dirty="0">
              <a:solidFill>
                <a:srgbClr val="002060"/>
              </a:solidFill>
            </a:endParaRPr>
          </a:p>
          <a:p>
            <a:pPr marL="0" indent="0">
              <a:buNone/>
            </a:pPr>
            <a:endParaRPr lang="en-GB" sz="2400" dirty="0">
              <a:solidFill>
                <a:srgbClr val="002060"/>
              </a:solidFill>
            </a:endParaRPr>
          </a:p>
          <a:p>
            <a:pPr marL="0" indent="0">
              <a:buNone/>
            </a:pPr>
            <a:endParaRPr lang="en-GB" sz="2400" dirty="0">
              <a:solidFill>
                <a:srgbClr val="002060"/>
              </a:solidFill>
            </a:endParaRPr>
          </a:p>
          <a:p>
            <a:pPr marL="0" indent="0">
              <a:buNone/>
            </a:pPr>
            <a:endParaRPr lang="en-GB" sz="2400" dirty="0">
              <a:solidFill>
                <a:srgbClr val="002060"/>
              </a:solidFill>
            </a:endParaRPr>
          </a:p>
          <a:p>
            <a:pPr marL="0" indent="0">
              <a:buNone/>
            </a:pPr>
            <a:endParaRPr lang="en-GB" sz="2400" dirty="0">
              <a:solidFill>
                <a:srgbClr val="002060"/>
              </a:solidFill>
            </a:endParaRPr>
          </a:p>
          <a:p>
            <a:r>
              <a:rPr lang="en-GB" sz="2000" dirty="0">
                <a:solidFill>
                  <a:srgbClr val="002060"/>
                </a:solidFill>
              </a:rPr>
              <a:t>Remember that you can only change one variable to make your investigation a comparative or fair test.</a:t>
            </a: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chemeClr val="tx1"/>
              </a:solidFill>
            </a:endParaRPr>
          </a:p>
          <a:p>
            <a:pPr marL="0" indent="0">
              <a:lnSpc>
                <a:spcPct val="100000"/>
              </a:lnSpc>
              <a:buNone/>
            </a:pPr>
            <a:endParaRPr lang="en-GB" sz="2000" dirty="0">
              <a:solidFill>
                <a:srgbClr val="FF0000"/>
              </a:solidFill>
            </a:endParaRPr>
          </a:p>
        </p:txBody>
      </p:sp>
      <p:sp>
        <p:nvSpPr>
          <p:cNvPr id="7" name="Content Placeholder 2">
            <a:extLst>
              <a:ext uri="{FF2B5EF4-FFF2-40B4-BE49-F238E27FC236}">
                <a16:creationId xmlns:a16="http://schemas.microsoft.com/office/drawing/2014/main" id="{ABE528BD-6765-41EB-BCFF-23AD5C22DABE}"/>
              </a:ext>
            </a:extLst>
          </p:cNvPr>
          <p:cNvSpPr txBox="1">
            <a:spLocks/>
          </p:cNvSpPr>
          <p:nvPr/>
        </p:nvSpPr>
        <p:spPr>
          <a:xfrm>
            <a:off x="6172200" y="1591799"/>
            <a:ext cx="5181600" cy="4532822"/>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nSpc>
                <a:spcPct val="100000"/>
              </a:lnSpc>
            </a:pPr>
            <a:r>
              <a:rPr lang="en-GB" sz="2000" dirty="0">
                <a:solidFill>
                  <a:srgbClr val="0070C0"/>
                </a:solidFill>
              </a:rPr>
              <a:t>You might like to try wrapping your ice cubes in different materials such as kitchen foil, cling film, bubble wrap and fabric.</a:t>
            </a:r>
          </a:p>
          <a:p>
            <a:pPr>
              <a:lnSpc>
                <a:spcPct val="100000"/>
              </a:lnSpc>
            </a:pPr>
            <a:endParaRPr lang="en-GB" sz="2000" dirty="0">
              <a:solidFill>
                <a:srgbClr val="0070C0"/>
              </a:solidFill>
            </a:endParaRPr>
          </a:p>
          <a:p>
            <a:pPr marL="0" indent="0">
              <a:lnSpc>
                <a:spcPct val="100000"/>
              </a:lnSpc>
              <a:buNone/>
            </a:pPr>
            <a:endParaRPr lang="en-GB" sz="2000" dirty="0">
              <a:solidFill>
                <a:srgbClr val="0070C0"/>
              </a:solidFill>
            </a:endParaRPr>
          </a:p>
          <a:p>
            <a:pPr>
              <a:lnSpc>
                <a:spcPct val="100000"/>
              </a:lnSpc>
            </a:pPr>
            <a:r>
              <a:rPr lang="en-GB" sz="2000" dirty="0">
                <a:solidFill>
                  <a:srgbClr val="0070C0"/>
                </a:solidFill>
              </a:rPr>
              <a:t>Alternatively, you might like to try different numbers of layers of one material.</a:t>
            </a:r>
          </a:p>
          <a:p>
            <a:pPr marL="0" indent="0">
              <a:lnSpc>
                <a:spcPct val="100000"/>
              </a:lnSpc>
              <a:buNone/>
            </a:pPr>
            <a:endParaRPr lang="en-GB" sz="2000" dirty="0">
              <a:solidFill>
                <a:srgbClr val="0070C0"/>
              </a:solidFill>
            </a:endParaRPr>
          </a:p>
          <a:p>
            <a:pPr marL="0" indent="0">
              <a:lnSpc>
                <a:spcPct val="100000"/>
              </a:lnSpc>
              <a:buNone/>
            </a:pPr>
            <a:endParaRPr lang="en-GB" sz="2000" dirty="0">
              <a:solidFill>
                <a:srgbClr val="0070C0"/>
              </a:solidFill>
            </a:endParaRPr>
          </a:p>
          <a:p>
            <a:pPr>
              <a:lnSpc>
                <a:spcPct val="100000"/>
              </a:lnSpc>
            </a:pPr>
            <a:r>
              <a:rPr lang="en-GB" sz="2000" dirty="0">
                <a:solidFill>
                  <a:srgbClr val="0070C0"/>
                </a:solidFill>
              </a:rPr>
              <a:t>Decide how you are going to record your results and report your findings. You may like to take photographs.</a:t>
            </a:r>
          </a:p>
          <a:p>
            <a:pPr marL="0" indent="0">
              <a:lnSpc>
                <a:spcPct val="100000"/>
              </a:lnSpc>
              <a:buNone/>
            </a:pPr>
            <a:endParaRPr lang="en-GB" sz="1800" dirty="0">
              <a:solidFill>
                <a:srgbClr val="0070C0"/>
              </a:solidFill>
            </a:endParaRPr>
          </a:p>
        </p:txBody>
      </p:sp>
      <p:sp>
        <p:nvSpPr>
          <p:cNvPr id="8" name="TextBox 7">
            <a:extLst>
              <a:ext uri="{FF2B5EF4-FFF2-40B4-BE49-F238E27FC236}">
                <a16:creationId xmlns:a16="http://schemas.microsoft.com/office/drawing/2014/main" id="{0D70625B-72B0-4798-8B8E-48BFBC15835E}"/>
              </a:ext>
            </a:extLst>
          </p:cNvPr>
          <p:cNvSpPr txBox="1"/>
          <p:nvPr/>
        </p:nvSpPr>
        <p:spPr>
          <a:xfrm>
            <a:off x="1468072" y="800778"/>
            <a:ext cx="7088697" cy="369332"/>
          </a:xfrm>
          <a:prstGeom prst="rect">
            <a:avLst/>
          </a:prstGeom>
          <a:noFill/>
        </p:spPr>
        <p:txBody>
          <a:bodyPr wrap="square" rtlCol="0">
            <a:spAutoFit/>
          </a:bodyPr>
          <a:lstStyle/>
          <a:p>
            <a:r>
              <a:rPr lang="en-GB" b="1" i="1" dirty="0">
                <a:solidFill>
                  <a:schemeClr val="bg1"/>
                </a:solidFill>
                <a:latin typeface="+mj-lt"/>
              </a:rPr>
              <a:t>(60 minutes)</a:t>
            </a:r>
          </a:p>
        </p:txBody>
      </p:sp>
      <p:pic>
        <p:nvPicPr>
          <p:cNvPr id="10" name="Picture 9" descr="A picture containing drawing, clock&#10;&#10;Description automatically generated">
            <a:extLst>
              <a:ext uri="{FF2B5EF4-FFF2-40B4-BE49-F238E27FC236}">
                <a16:creationId xmlns:a16="http://schemas.microsoft.com/office/drawing/2014/main" id="{B638BADF-E6CF-4BC3-9F25-4A89E8E7E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916" y="65177"/>
            <a:ext cx="1080518" cy="1080518"/>
          </a:xfrm>
          <a:prstGeom prst="rect">
            <a:avLst/>
          </a:prstGeom>
        </p:spPr>
      </p:pic>
      <p:grpSp>
        <p:nvGrpSpPr>
          <p:cNvPr id="9" name="Group 8">
            <a:extLst>
              <a:ext uri="{FF2B5EF4-FFF2-40B4-BE49-F238E27FC236}">
                <a16:creationId xmlns:a16="http://schemas.microsoft.com/office/drawing/2014/main" id="{F3D6489F-16DF-4ED5-B524-C2617FAE240E}"/>
              </a:ext>
            </a:extLst>
          </p:cNvPr>
          <p:cNvGrpSpPr/>
          <p:nvPr/>
        </p:nvGrpSpPr>
        <p:grpSpPr>
          <a:xfrm>
            <a:off x="1709124" y="2798394"/>
            <a:ext cx="1590069" cy="853384"/>
            <a:chOff x="1043184" y="3354632"/>
            <a:chExt cx="1797670" cy="853384"/>
          </a:xfrm>
        </p:grpSpPr>
        <p:sp>
          <p:nvSpPr>
            <p:cNvPr id="11" name="Thought Bubble: Cloud 10">
              <a:extLst>
                <a:ext uri="{FF2B5EF4-FFF2-40B4-BE49-F238E27FC236}">
                  <a16:creationId xmlns:a16="http://schemas.microsoft.com/office/drawing/2014/main" id="{5FEAA0FE-389E-4558-A6C9-1A2B871D1B19}"/>
                </a:ext>
              </a:extLst>
            </p:cNvPr>
            <p:cNvSpPr/>
            <p:nvPr/>
          </p:nvSpPr>
          <p:spPr>
            <a:xfrm>
              <a:off x="1043184" y="3354632"/>
              <a:ext cx="1797670" cy="853384"/>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20000"/>
                    <a:lumOff val="80000"/>
                  </a:schemeClr>
                </a:solidFill>
              </a:endParaRPr>
            </a:p>
          </p:txBody>
        </p:sp>
        <p:sp>
          <p:nvSpPr>
            <p:cNvPr id="12" name="TextBox 11">
              <a:extLst>
                <a:ext uri="{FF2B5EF4-FFF2-40B4-BE49-F238E27FC236}">
                  <a16:creationId xmlns:a16="http://schemas.microsoft.com/office/drawing/2014/main" id="{B8619AD7-5D60-4194-A117-5E8619C1541B}"/>
                </a:ext>
              </a:extLst>
            </p:cNvPr>
            <p:cNvSpPr txBox="1"/>
            <p:nvPr/>
          </p:nvSpPr>
          <p:spPr>
            <a:xfrm>
              <a:off x="1411907" y="3545497"/>
              <a:ext cx="1242873" cy="492443"/>
            </a:xfrm>
            <a:prstGeom prst="rect">
              <a:avLst/>
            </a:prstGeom>
          </p:spPr>
          <p:txBody>
            <a:bodyPr wrap="square" lIns="0" tIns="0" rIns="0" bIns="0" rtlCol="0">
              <a:spAutoFit/>
            </a:bodyPr>
            <a:lstStyle/>
            <a:p>
              <a:pPr algn="l"/>
              <a:r>
                <a:rPr lang="en-GB" sz="1600" i="1" kern="0" dirty="0">
                  <a:ea typeface="Lato Black" panose="020F0502020204030203" pitchFamily="34" charset="0"/>
                  <a:cs typeface="Lato Black" panose="020F0502020204030203" pitchFamily="34" charset="0"/>
                </a:rPr>
                <a:t>Start size of ice cube?</a:t>
              </a:r>
            </a:p>
          </p:txBody>
        </p:sp>
      </p:grpSp>
      <p:grpSp>
        <p:nvGrpSpPr>
          <p:cNvPr id="13" name="Group 12">
            <a:extLst>
              <a:ext uri="{FF2B5EF4-FFF2-40B4-BE49-F238E27FC236}">
                <a16:creationId xmlns:a16="http://schemas.microsoft.com/office/drawing/2014/main" id="{68EED604-54D7-4A4F-8DD9-F9B2DD33900E}"/>
              </a:ext>
            </a:extLst>
          </p:cNvPr>
          <p:cNvGrpSpPr/>
          <p:nvPr/>
        </p:nvGrpSpPr>
        <p:grpSpPr>
          <a:xfrm>
            <a:off x="4262300" y="3961610"/>
            <a:ext cx="1590069" cy="853384"/>
            <a:chOff x="1043184" y="3354632"/>
            <a:chExt cx="1797670" cy="853384"/>
          </a:xfrm>
        </p:grpSpPr>
        <p:sp>
          <p:nvSpPr>
            <p:cNvPr id="14" name="Thought Bubble: Cloud 13">
              <a:extLst>
                <a:ext uri="{FF2B5EF4-FFF2-40B4-BE49-F238E27FC236}">
                  <a16:creationId xmlns:a16="http://schemas.microsoft.com/office/drawing/2014/main" id="{202EC607-3D04-442E-9756-0823C1BEE46E}"/>
                </a:ext>
              </a:extLst>
            </p:cNvPr>
            <p:cNvSpPr/>
            <p:nvPr/>
          </p:nvSpPr>
          <p:spPr>
            <a:xfrm>
              <a:off x="1043184" y="3354632"/>
              <a:ext cx="1797670" cy="853384"/>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20000"/>
                    <a:lumOff val="80000"/>
                  </a:schemeClr>
                </a:solidFill>
              </a:endParaRPr>
            </a:p>
          </p:txBody>
        </p:sp>
        <p:sp>
          <p:nvSpPr>
            <p:cNvPr id="15" name="TextBox 14">
              <a:extLst>
                <a:ext uri="{FF2B5EF4-FFF2-40B4-BE49-F238E27FC236}">
                  <a16:creationId xmlns:a16="http://schemas.microsoft.com/office/drawing/2014/main" id="{8F4D4B23-525C-46C6-9E4A-84AC2D5F05B4}"/>
                </a:ext>
              </a:extLst>
            </p:cNvPr>
            <p:cNvSpPr txBox="1"/>
            <p:nvPr/>
          </p:nvSpPr>
          <p:spPr>
            <a:xfrm>
              <a:off x="1320582" y="3658213"/>
              <a:ext cx="1242873" cy="246221"/>
            </a:xfrm>
            <a:prstGeom prst="rect">
              <a:avLst/>
            </a:prstGeom>
          </p:spPr>
          <p:txBody>
            <a:bodyPr wrap="square" lIns="0" tIns="0" rIns="0" bIns="0" rtlCol="0">
              <a:spAutoFit/>
            </a:bodyPr>
            <a:lstStyle/>
            <a:p>
              <a:pPr algn="l"/>
              <a:r>
                <a:rPr lang="en-GB" sz="1600" i="1" kern="0" dirty="0">
                  <a:ea typeface="Lato Black" panose="020F0502020204030203" pitchFamily="34" charset="0"/>
                  <a:cs typeface="Lato Black" panose="020F0502020204030203" pitchFamily="34" charset="0"/>
                </a:rPr>
                <a:t>Time left for?</a:t>
              </a:r>
            </a:p>
          </p:txBody>
        </p:sp>
      </p:grpSp>
      <p:grpSp>
        <p:nvGrpSpPr>
          <p:cNvPr id="16" name="Group 15">
            <a:extLst>
              <a:ext uri="{FF2B5EF4-FFF2-40B4-BE49-F238E27FC236}">
                <a16:creationId xmlns:a16="http://schemas.microsoft.com/office/drawing/2014/main" id="{29E96C56-D232-40D7-BD51-2D25B17204C6}"/>
              </a:ext>
            </a:extLst>
          </p:cNvPr>
          <p:cNvGrpSpPr/>
          <p:nvPr/>
        </p:nvGrpSpPr>
        <p:grpSpPr>
          <a:xfrm>
            <a:off x="899624" y="3945645"/>
            <a:ext cx="1590069" cy="853384"/>
            <a:chOff x="1043184" y="3354632"/>
            <a:chExt cx="1797670" cy="853384"/>
          </a:xfrm>
        </p:grpSpPr>
        <p:sp>
          <p:nvSpPr>
            <p:cNvPr id="17" name="Thought Bubble: Cloud 16">
              <a:extLst>
                <a:ext uri="{FF2B5EF4-FFF2-40B4-BE49-F238E27FC236}">
                  <a16:creationId xmlns:a16="http://schemas.microsoft.com/office/drawing/2014/main" id="{52E08758-7506-4F67-AB3E-CB11998E4B46}"/>
                </a:ext>
              </a:extLst>
            </p:cNvPr>
            <p:cNvSpPr/>
            <p:nvPr/>
          </p:nvSpPr>
          <p:spPr>
            <a:xfrm>
              <a:off x="1043184" y="3354632"/>
              <a:ext cx="1797670" cy="853384"/>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20000"/>
                    <a:lumOff val="80000"/>
                  </a:schemeClr>
                </a:solidFill>
              </a:endParaRPr>
            </a:p>
          </p:txBody>
        </p:sp>
        <p:sp>
          <p:nvSpPr>
            <p:cNvPr id="18" name="TextBox 17">
              <a:extLst>
                <a:ext uri="{FF2B5EF4-FFF2-40B4-BE49-F238E27FC236}">
                  <a16:creationId xmlns:a16="http://schemas.microsoft.com/office/drawing/2014/main" id="{CFD44B20-EA8A-4270-B9CD-ED2F1CF7FC56}"/>
                </a:ext>
              </a:extLst>
            </p:cNvPr>
            <p:cNvSpPr txBox="1"/>
            <p:nvPr/>
          </p:nvSpPr>
          <p:spPr>
            <a:xfrm>
              <a:off x="1484175" y="3535102"/>
              <a:ext cx="1242873" cy="492443"/>
            </a:xfrm>
            <a:prstGeom prst="rect">
              <a:avLst/>
            </a:prstGeom>
          </p:spPr>
          <p:txBody>
            <a:bodyPr wrap="square" lIns="0" tIns="0" rIns="0" bIns="0" rtlCol="0">
              <a:spAutoFit/>
            </a:bodyPr>
            <a:lstStyle/>
            <a:p>
              <a:pPr algn="l"/>
              <a:r>
                <a:rPr lang="en-GB" sz="1600" i="1" kern="0" dirty="0">
                  <a:ea typeface="Lato Black" panose="020F0502020204030203" pitchFamily="34" charset="0"/>
                  <a:cs typeface="Lato Black" panose="020F0502020204030203" pitchFamily="34" charset="0"/>
                </a:rPr>
                <a:t>Layers of material?</a:t>
              </a:r>
            </a:p>
          </p:txBody>
        </p:sp>
      </p:grpSp>
      <p:grpSp>
        <p:nvGrpSpPr>
          <p:cNvPr id="19" name="Group 18">
            <a:extLst>
              <a:ext uri="{FF2B5EF4-FFF2-40B4-BE49-F238E27FC236}">
                <a16:creationId xmlns:a16="http://schemas.microsoft.com/office/drawing/2014/main" id="{8CDA1FC5-F810-432F-BCE3-0716905A1ECD}"/>
              </a:ext>
            </a:extLst>
          </p:cNvPr>
          <p:cNvGrpSpPr/>
          <p:nvPr/>
        </p:nvGrpSpPr>
        <p:grpSpPr>
          <a:xfrm>
            <a:off x="2584937" y="3961610"/>
            <a:ext cx="1590069" cy="853384"/>
            <a:chOff x="1043184" y="3354632"/>
            <a:chExt cx="1797670" cy="853384"/>
          </a:xfrm>
        </p:grpSpPr>
        <p:sp>
          <p:nvSpPr>
            <p:cNvPr id="20" name="Thought Bubble: Cloud 19">
              <a:extLst>
                <a:ext uri="{FF2B5EF4-FFF2-40B4-BE49-F238E27FC236}">
                  <a16:creationId xmlns:a16="http://schemas.microsoft.com/office/drawing/2014/main" id="{DD535889-52A4-4024-8A1B-F40EE039C1CC}"/>
                </a:ext>
              </a:extLst>
            </p:cNvPr>
            <p:cNvSpPr/>
            <p:nvPr/>
          </p:nvSpPr>
          <p:spPr>
            <a:xfrm>
              <a:off x="1043184" y="3354632"/>
              <a:ext cx="1797670" cy="853384"/>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20000"/>
                    <a:lumOff val="80000"/>
                  </a:schemeClr>
                </a:solidFill>
              </a:endParaRPr>
            </a:p>
          </p:txBody>
        </p:sp>
        <p:sp>
          <p:nvSpPr>
            <p:cNvPr id="21" name="TextBox 20">
              <a:extLst>
                <a:ext uri="{FF2B5EF4-FFF2-40B4-BE49-F238E27FC236}">
                  <a16:creationId xmlns:a16="http://schemas.microsoft.com/office/drawing/2014/main" id="{3BFA5C62-45AB-41A0-9BF4-A2A093B4EACE}"/>
                </a:ext>
              </a:extLst>
            </p:cNvPr>
            <p:cNvSpPr txBox="1"/>
            <p:nvPr/>
          </p:nvSpPr>
          <p:spPr>
            <a:xfrm>
              <a:off x="1304587" y="3519136"/>
              <a:ext cx="1315799" cy="492443"/>
            </a:xfrm>
            <a:prstGeom prst="rect">
              <a:avLst/>
            </a:prstGeom>
          </p:spPr>
          <p:txBody>
            <a:bodyPr wrap="square" lIns="0" tIns="0" rIns="0" bIns="0" rtlCol="0">
              <a:spAutoFit/>
            </a:bodyPr>
            <a:lstStyle/>
            <a:p>
              <a:pPr algn="l"/>
              <a:r>
                <a:rPr lang="en-GB" sz="1600" i="1" kern="0" dirty="0">
                  <a:ea typeface="Lato Black" panose="020F0502020204030203" pitchFamily="34" charset="0"/>
                  <a:cs typeface="Lato Black" panose="020F0502020204030203" pitchFamily="34" charset="0"/>
                </a:rPr>
                <a:t>Surrounding temperature?</a:t>
              </a:r>
            </a:p>
          </p:txBody>
        </p:sp>
      </p:grpSp>
      <p:grpSp>
        <p:nvGrpSpPr>
          <p:cNvPr id="22" name="Group 21">
            <a:extLst>
              <a:ext uri="{FF2B5EF4-FFF2-40B4-BE49-F238E27FC236}">
                <a16:creationId xmlns:a16="http://schemas.microsoft.com/office/drawing/2014/main" id="{F23B8C3A-4A0B-4429-8ACA-B6C45A6B40E3}"/>
              </a:ext>
            </a:extLst>
          </p:cNvPr>
          <p:cNvGrpSpPr/>
          <p:nvPr/>
        </p:nvGrpSpPr>
        <p:grpSpPr>
          <a:xfrm>
            <a:off x="3651118" y="2809441"/>
            <a:ext cx="1590069" cy="853384"/>
            <a:chOff x="1043184" y="3354632"/>
            <a:chExt cx="1797670" cy="853384"/>
          </a:xfrm>
        </p:grpSpPr>
        <p:sp>
          <p:nvSpPr>
            <p:cNvPr id="23" name="Thought Bubble: Cloud 22">
              <a:extLst>
                <a:ext uri="{FF2B5EF4-FFF2-40B4-BE49-F238E27FC236}">
                  <a16:creationId xmlns:a16="http://schemas.microsoft.com/office/drawing/2014/main" id="{0E436F28-8A47-4CA6-B20A-77CA50DF255D}"/>
                </a:ext>
              </a:extLst>
            </p:cNvPr>
            <p:cNvSpPr/>
            <p:nvPr/>
          </p:nvSpPr>
          <p:spPr>
            <a:xfrm>
              <a:off x="1043184" y="3354632"/>
              <a:ext cx="1797670" cy="853384"/>
            </a:xfrm>
            <a:prstGeom prst="cloud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5">
                    <a:lumMod val="20000"/>
                    <a:lumOff val="80000"/>
                  </a:schemeClr>
                </a:solidFill>
              </a:endParaRPr>
            </a:p>
          </p:txBody>
        </p:sp>
        <p:sp>
          <p:nvSpPr>
            <p:cNvPr id="24" name="TextBox 23">
              <a:extLst>
                <a:ext uri="{FF2B5EF4-FFF2-40B4-BE49-F238E27FC236}">
                  <a16:creationId xmlns:a16="http://schemas.microsoft.com/office/drawing/2014/main" id="{48ADAC68-C948-4D7B-9C0A-C824C7383E8D}"/>
                </a:ext>
              </a:extLst>
            </p:cNvPr>
            <p:cNvSpPr txBox="1"/>
            <p:nvPr/>
          </p:nvSpPr>
          <p:spPr>
            <a:xfrm>
              <a:off x="1390124" y="3551604"/>
              <a:ext cx="1242873" cy="492443"/>
            </a:xfrm>
            <a:prstGeom prst="rect">
              <a:avLst/>
            </a:prstGeom>
          </p:spPr>
          <p:txBody>
            <a:bodyPr wrap="square" lIns="0" tIns="0" rIns="0" bIns="0" rtlCol="0">
              <a:spAutoFit/>
            </a:bodyPr>
            <a:lstStyle/>
            <a:p>
              <a:pPr algn="l"/>
              <a:r>
                <a:rPr lang="en-GB" sz="1600" i="1" kern="0" dirty="0">
                  <a:ea typeface="Lato Black" panose="020F0502020204030203" pitchFamily="34" charset="0"/>
                  <a:cs typeface="Lato Black" panose="020F0502020204030203" pitchFamily="34" charset="0"/>
                </a:rPr>
                <a:t>Material of the jacket?</a:t>
              </a:r>
            </a:p>
          </p:txBody>
        </p:sp>
      </p:grpSp>
      <p:pic>
        <p:nvPicPr>
          <p:cNvPr id="25" name="Picture 24">
            <a:extLst>
              <a:ext uri="{FF2B5EF4-FFF2-40B4-BE49-F238E27FC236}">
                <a16:creationId xmlns:a16="http://schemas.microsoft.com/office/drawing/2014/main" id="{EDB886DE-1223-4578-9E46-A7B9C871627D}"/>
              </a:ext>
            </a:extLst>
          </p:cNvPr>
          <p:cNvPicPr>
            <a:picLocks noChangeAspect="1"/>
          </p:cNvPicPr>
          <p:nvPr/>
        </p:nvPicPr>
        <p:blipFill rotWithShape="1">
          <a:blip r:embed="rId3">
            <a:extLst>
              <a:ext uri="{28A0092B-C50C-407E-A947-70E740481C1C}">
                <a14:useLocalDpi xmlns:a14="http://schemas.microsoft.com/office/drawing/2010/main" val="0"/>
              </a:ext>
            </a:extLst>
          </a:blip>
          <a:srcRect l="-1" r="6052"/>
          <a:stretch/>
        </p:blipFill>
        <p:spPr>
          <a:xfrm>
            <a:off x="6345943" y="2594826"/>
            <a:ext cx="1003091" cy="900913"/>
          </a:xfrm>
          <a:prstGeom prst="rect">
            <a:avLst/>
          </a:prstGeom>
        </p:spPr>
      </p:pic>
      <p:pic>
        <p:nvPicPr>
          <p:cNvPr id="27" name="Picture 26">
            <a:extLst>
              <a:ext uri="{FF2B5EF4-FFF2-40B4-BE49-F238E27FC236}">
                <a16:creationId xmlns:a16="http://schemas.microsoft.com/office/drawing/2014/main" id="{C5E23642-A044-4CB7-A5C7-70D4EE338E5F}"/>
              </a:ext>
            </a:extLst>
          </p:cNvPr>
          <p:cNvPicPr>
            <a:picLocks noChangeAspect="1"/>
          </p:cNvPicPr>
          <p:nvPr/>
        </p:nvPicPr>
        <p:blipFill rotWithShape="1">
          <a:blip r:embed="rId4">
            <a:extLst>
              <a:ext uri="{28A0092B-C50C-407E-A947-70E740481C1C}">
                <a14:useLocalDpi xmlns:a14="http://schemas.microsoft.com/office/drawing/2010/main" val="0"/>
              </a:ext>
            </a:extLst>
          </a:blip>
          <a:srcRect r="25009"/>
          <a:stretch/>
        </p:blipFill>
        <p:spPr>
          <a:xfrm>
            <a:off x="8824319" y="2601967"/>
            <a:ext cx="1003091" cy="899982"/>
          </a:xfrm>
          <a:prstGeom prst="rect">
            <a:avLst/>
          </a:prstGeom>
        </p:spPr>
      </p:pic>
      <p:pic>
        <p:nvPicPr>
          <p:cNvPr id="29" name="Picture 28">
            <a:extLst>
              <a:ext uri="{FF2B5EF4-FFF2-40B4-BE49-F238E27FC236}">
                <a16:creationId xmlns:a16="http://schemas.microsoft.com/office/drawing/2014/main" id="{83CF38B6-9945-4AFA-9E07-3273EC55983F}"/>
              </a:ext>
            </a:extLst>
          </p:cNvPr>
          <p:cNvPicPr>
            <a:picLocks noChangeAspect="1"/>
          </p:cNvPicPr>
          <p:nvPr/>
        </p:nvPicPr>
        <p:blipFill rotWithShape="1">
          <a:blip r:embed="rId5">
            <a:extLst>
              <a:ext uri="{28A0092B-C50C-407E-A947-70E740481C1C}">
                <a14:useLocalDpi xmlns:a14="http://schemas.microsoft.com/office/drawing/2010/main" val="0"/>
              </a:ext>
            </a:extLst>
          </a:blip>
          <a:srcRect r="14882"/>
          <a:stretch/>
        </p:blipFill>
        <p:spPr>
          <a:xfrm>
            <a:off x="7585131" y="2587275"/>
            <a:ext cx="1003091" cy="899983"/>
          </a:xfrm>
          <a:prstGeom prst="rect">
            <a:avLst/>
          </a:prstGeom>
        </p:spPr>
      </p:pic>
      <p:pic>
        <p:nvPicPr>
          <p:cNvPr id="31" name="Picture 30">
            <a:extLst>
              <a:ext uri="{FF2B5EF4-FFF2-40B4-BE49-F238E27FC236}">
                <a16:creationId xmlns:a16="http://schemas.microsoft.com/office/drawing/2014/main" id="{080B4228-D306-4DD6-87AC-B583A525E4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33204" y="2587275"/>
            <a:ext cx="1003091" cy="900913"/>
          </a:xfrm>
          <a:prstGeom prst="rect">
            <a:avLst/>
          </a:prstGeom>
        </p:spPr>
      </p:pic>
      <p:pic>
        <p:nvPicPr>
          <p:cNvPr id="26" name="Picture 25" descr="A close up of a blue wall&#10;&#10;Description automatically generated">
            <a:extLst>
              <a:ext uri="{FF2B5EF4-FFF2-40B4-BE49-F238E27FC236}">
                <a16:creationId xmlns:a16="http://schemas.microsoft.com/office/drawing/2014/main" id="{2E4BF6E4-50DB-4130-A510-1BCB23AF24A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56284" y="4247580"/>
            <a:ext cx="1150811" cy="900913"/>
          </a:xfrm>
          <a:prstGeom prst="rect">
            <a:avLst/>
          </a:prstGeom>
        </p:spPr>
      </p:pic>
      <p:pic>
        <p:nvPicPr>
          <p:cNvPr id="30" name="Picture 29">
            <a:extLst>
              <a:ext uri="{FF2B5EF4-FFF2-40B4-BE49-F238E27FC236}">
                <a16:creationId xmlns:a16="http://schemas.microsoft.com/office/drawing/2014/main" id="{1454F70E-629C-45C2-BB86-EE1DE9156B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4369" y="4248510"/>
            <a:ext cx="1057262" cy="899983"/>
          </a:xfrm>
          <a:prstGeom prst="rect">
            <a:avLst/>
          </a:prstGeom>
        </p:spPr>
      </p:pic>
      <p:pic>
        <p:nvPicPr>
          <p:cNvPr id="33" name="Picture 32" descr="A picture containing man, large, black, blue&#10;&#10;Description automatically generated">
            <a:extLst>
              <a:ext uri="{FF2B5EF4-FFF2-40B4-BE49-F238E27FC236}">
                <a16:creationId xmlns:a16="http://schemas.microsoft.com/office/drawing/2014/main" id="{E3B607AC-0391-4169-A7EC-93BD9F051A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18905" y="4249942"/>
            <a:ext cx="1076730" cy="900913"/>
          </a:xfrm>
          <a:prstGeom prst="rect">
            <a:avLst/>
          </a:prstGeom>
        </p:spPr>
      </p:pic>
    </p:spTree>
    <p:extLst>
      <p:ext uri="{BB962C8B-B14F-4D97-AF65-F5344CB8AC3E}">
        <p14:creationId xmlns:p14="http://schemas.microsoft.com/office/powerpoint/2010/main" val="3132123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D831A5-1104-4DFF-9A91-885E65D447A9}"/>
              </a:ext>
            </a:extLst>
          </p:cNvPr>
          <p:cNvSpPr>
            <a:spLocks noGrp="1"/>
          </p:cNvSpPr>
          <p:nvPr>
            <p:ph type="sldNum" sz="quarter" idx="14"/>
          </p:nvPr>
        </p:nvSpPr>
        <p:spPr/>
        <p:txBody>
          <a:bodyPr/>
          <a:lstStyle/>
          <a:p>
            <a:fld id="{F378E5E1-2CB7-4E78-9DCC-07AB18866500}" type="slidenum">
              <a:rPr lang="en-GB" smtClean="0"/>
              <a:pPr/>
              <a:t>8</a:t>
            </a:fld>
            <a:endParaRPr lang="en-GB" dirty="0"/>
          </a:p>
        </p:txBody>
      </p:sp>
      <p:sp>
        <p:nvSpPr>
          <p:cNvPr id="3" name="Content Placeholder 2">
            <a:extLst>
              <a:ext uri="{FF2B5EF4-FFF2-40B4-BE49-F238E27FC236}">
                <a16:creationId xmlns:a16="http://schemas.microsoft.com/office/drawing/2014/main" id="{DA687533-4E22-44F3-B854-2C1935F34336}"/>
              </a:ext>
            </a:extLst>
          </p:cNvPr>
          <p:cNvSpPr txBox="1">
            <a:spLocks/>
          </p:cNvSpPr>
          <p:nvPr/>
        </p:nvSpPr>
        <p:spPr>
          <a:xfrm>
            <a:off x="648070" y="295184"/>
            <a:ext cx="10697592"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10000"/>
              </a:lnSpc>
              <a:buNone/>
            </a:pPr>
            <a:r>
              <a:rPr lang="en-GB" b="1" dirty="0">
                <a:solidFill>
                  <a:schemeClr val="tx1"/>
                </a:solidFill>
              </a:rPr>
              <a:t>Glossary of terms </a:t>
            </a:r>
          </a:p>
          <a:p>
            <a:pPr marL="0" indent="0">
              <a:lnSpc>
                <a:spcPct val="110000"/>
              </a:lnSpc>
              <a:buNone/>
            </a:pPr>
            <a:r>
              <a:rPr lang="en-GB" b="1" dirty="0">
                <a:solidFill>
                  <a:schemeClr val="accent1"/>
                </a:solidFill>
              </a:rPr>
              <a:t>Comparative test: </a:t>
            </a:r>
            <a:r>
              <a:rPr lang="en-GB" dirty="0"/>
              <a:t>A </a:t>
            </a:r>
            <a:r>
              <a:rPr lang="en-GB" b="1" dirty="0"/>
              <a:t>comparative test</a:t>
            </a:r>
            <a:r>
              <a:rPr lang="en-GB" dirty="0"/>
              <a:t> explores the relationship between variables.</a:t>
            </a:r>
          </a:p>
          <a:p>
            <a:pPr>
              <a:lnSpc>
                <a:spcPct val="110000"/>
              </a:lnSpc>
            </a:pPr>
            <a:r>
              <a:rPr lang="en-GB" dirty="0">
                <a:solidFill>
                  <a:schemeClr val="tx1"/>
                </a:solidFill>
              </a:rPr>
              <a:t>One variable which can have two or more ‘</a:t>
            </a:r>
            <a:r>
              <a:rPr lang="en-GB" i="1" dirty="0">
                <a:solidFill>
                  <a:schemeClr val="tx1"/>
                </a:solidFill>
              </a:rPr>
              <a:t>types</a:t>
            </a:r>
            <a:r>
              <a:rPr lang="en-GB" dirty="0">
                <a:solidFill>
                  <a:schemeClr val="tx1"/>
                </a:solidFill>
              </a:rPr>
              <a:t>’ or ‘</a:t>
            </a:r>
            <a:r>
              <a:rPr lang="en-GB" i="1" dirty="0">
                <a:solidFill>
                  <a:schemeClr val="tx1"/>
                </a:solidFill>
              </a:rPr>
              <a:t>categories</a:t>
            </a:r>
            <a:r>
              <a:rPr lang="en-GB" dirty="0">
                <a:solidFill>
                  <a:schemeClr val="tx1"/>
                </a:solidFill>
              </a:rPr>
              <a:t>’ is selected to be changed, for example ‘the material of a jacket’.</a:t>
            </a:r>
          </a:p>
          <a:p>
            <a:pPr>
              <a:lnSpc>
                <a:spcPct val="110000"/>
              </a:lnSpc>
            </a:pPr>
            <a:r>
              <a:rPr lang="en-GB" dirty="0">
                <a:solidFill>
                  <a:schemeClr val="tx1"/>
                </a:solidFill>
              </a:rPr>
              <a:t>One variable is selected to be measured, for example ‘the length of the ice cube’. </a:t>
            </a:r>
          </a:p>
          <a:p>
            <a:pPr>
              <a:lnSpc>
                <a:spcPct val="110000"/>
              </a:lnSpc>
            </a:pPr>
            <a:r>
              <a:rPr lang="en-GB" dirty="0">
                <a:solidFill>
                  <a:schemeClr val="tx1"/>
                </a:solidFill>
              </a:rPr>
              <a:t>All other variables are kept the same, for example ‘the start size of the ice cubes’ and ‘the place where the ice cubes are left’.</a:t>
            </a:r>
            <a:endParaRPr lang="en-GB" dirty="0"/>
          </a:p>
          <a:p>
            <a:pPr marL="0" indent="0">
              <a:lnSpc>
                <a:spcPct val="110000"/>
              </a:lnSpc>
              <a:buNone/>
            </a:pPr>
            <a:r>
              <a:rPr lang="en-GB" b="1" dirty="0">
                <a:solidFill>
                  <a:srgbClr val="0070C0"/>
                </a:solidFill>
              </a:rPr>
              <a:t>Thermal insulator: </a:t>
            </a:r>
            <a:r>
              <a:rPr lang="en-GB" dirty="0">
                <a:solidFill>
                  <a:schemeClr val="tx1"/>
                </a:solidFill>
              </a:rPr>
              <a:t>A </a:t>
            </a:r>
            <a:r>
              <a:rPr lang="en-GB" b="1" dirty="0">
                <a:solidFill>
                  <a:schemeClr val="tx1"/>
                </a:solidFill>
              </a:rPr>
              <a:t>thermal insulator </a:t>
            </a:r>
            <a:r>
              <a:rPr lang="en-GB" dirty="0"/>
              <a:t>does not allow heat to pass through it easily. Thermal insulators help to keep hot things hot and cold things cold.</a:t>
            </a:r>
            <a:endParaRPr lang="en-GB" b="1" dirty="0">
              <a:solidFill>
                <a:schemeClr val="tx1"/>
              </a:solidFill>
            </a:endParaRPr>
          </a:p>
          <a:p>
            <a:pPr marL="0" indent="0">
              <a:lnSpc>
                <a:spcPct val="110000"/>
              </a:lnSpc>
              <a:buNone/>
            </a:pPr>
            <a:r>
              <a:rPr lang="en-GB" b="1" dirty="0">
                <a:solidFill>
                  <a:srgbClr val="0070C0"/>
                </a:solidFill>
              </a:rPr>
              <a:t>Thermal conductor: </a:t>
            </a:r>
            <a:r>
              <a:rPr lang="en-GB" dirty="0"/>
              <a:t>A </a:t>
            </a:r>
            <a:r>
              <a:rPr lang="en-GB" b="1" dirty="0"/>
              <a:t>thermal conductor </a:t>
            </a:r>
            <a:r>
              <a:rPr lang="en-GB" dirty="0"/>
              <a:t>allows heat to pass through it easily. Most metals are good thermal conductors.</a:t>
            </a:r>
          </a:p>
          <a:p>
            <a:pPr marL="0" indent="0">
              <a:buNone/>
            </a:pPr>
            <a:endParaRPr lang="en-GB" dirty="0"/>
          </a:p>
          <a:p>
            <a:pPr marL="0" indent="0">
              <a:buNone/>
            </a:pPr>
            <a:endParaRPr lang="en-GB" dirty="0"/>
          </a:p>
          <a:p>
            <a:pPr marL="0" indent="0">
              <a:buNone/>
            </a:pPr>
            <a:endParaRPr lang="en-GB" b="1" dirty="0">
              <a:solidFill>
                <a:schemeClr val="tx1"/>
              </a:solidFill>
            </a:endParaRPr>
          </a:p>
          <a:p>
            <a:pPr marL="0" indent="0">
              <a:buNone/>
            </a:pPr>
            <a:endParaRPr lang="en-GB" b="1" dirty="0">
              <a:solidFill>
                <a:srgbClr val="0070C0"/>
              </a:solidFill>
            </a:endParaRPr>
          </a:p>
          <a:p>
            <a:pPr marL="0" indent="0">
              <a:buNone/>
            </a:pPr>
            <a:endParaRPr lang="en-GB" dirty="0">
              <a:solidFill>
                <a:schemeClr val="tx1"/>
              </a:solidFill>
            </a:endParaRPr>
          </a:p>
          <a:p>
            <a:pPr marL="0" indent="0">
              <a:buNone/>
            </a:pPr>
            <a:endParaRPr lang="en-GB" dirty="0">
              <a:solidFill>
                <a:schemeClr val="tx1"/>
              </a:solidFill>
            </a:endParaRPr>
          </a:p>
          <a:p>
            <a:pPr marL="0" indent="0">
              <a:buNone/>
            </a:pPr>
            <a:endParaRPr lang="en-GB" sz="2000" dirty="0">
              <a:solidFill>
                <a:schemeClr val="tx1"/>
              </a:solidFill>
            </a:endParaRPr>
          </a:p>
        </p:txBody>
      </p:sp>
    </p:spTree>
    <p:extLst>
      <p:ext uri="{BB962C8B-B14F-4D97-AF65-F5344CB8AC3E}">
        <p14:creationId xmlns:p14="http://schemas.microsoft.com/office/powerpoint/2010/main" val="2047519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1AC0B-F95B-411A-A3D2-8532F29829A1}"/>
              </a:ext>
            </a:extLst>
          </p:cNvPr>
          <p:cNvSpPr>
            <a:spLocks noGrp="1"/>
          </p:cNvSpPr>
          <p:nvPr>
            <p:ph type="sldNum" sz="quarter" idx="14"/>
          </p:nvPr>
        </p:nvSpPr>
        <p:spPr>
          <a:xfrm>
            <a:off x="24165" y="6423809"/>
            <a:ext cx="529209" cy="365125"/>
          </a:xfrm>
        </p:spPr>
        <p:txBody>
          <a:bodyPr/>
          <a:lstStyle/>
          <a:p>
            <a:fld id="{F378E5E1-2CB7-4E78-9DCC-07AB18866500}" type="slidenum">
              <a:rPr lang="en-GB" smtClean="0"/>
              <a:pPr/>
              <a:t>9</a:t>
            </a:fld>
            <a:endParaRPr lang="en-GB" dirty="0"/>
          </a:p>
        </p:txBody>
      </p:sp>
      <p:sp>
        <p:nvSpPr>
          <p:cNvPr id="3" name="Content Placeholder 2">
            <a:extLst>
              <a:ext uri="{FF2B5EF4-FFF2-40B4-BE49-F238E27FC236}">
                <a16:creationId xmlns:a16="http://schemas.microsoft.com/office/drawing/2014/main" id="{82296B00-DB0C-4453-AC3D-00D5840809E8}"/>
              </a:ext>
            </a:extLst>
          </p:cNvPr>
          <p:cNvSpPr txBox="1">
            <a:spLocks/>
          </p:cNvSpPr>
          <p:nvPr/>
        </p:nvSpPr>
        <p:spPr>
          <a:xfrm>
            <a:off x="288769" y="228600"/>
            <a:ext cx="11295363" cy="6400800"/>
          </a:xfrm>
          <a:prstGeom prst="rect">
            <a:avLst/>
          </a:prstGeom>
          <a:effectLst>
            <a:outerShdw blurRad="50800" dist="38100" dir="2700000" algn="tl" rotWithShape="0">
              <a:prstClr val="black">
                <a:alpha val="40000"/>
              </a:prstClr>
            </a:outerShdw>
            <a:softEdge rad="12700"/>
          </a:effectLst>
        </p:spPr>
        <p:style>
          <a:lnRef idx="2">
            <a:schemeClr val="dk1"/>
          </a:lnRef>
          <a:fillRef idx="1">
            <a:schemeClr val="lt1"/>
          </a:fillRef>
          <a:effectRef idx="0">
            <a:schemeClr val="dk1"/>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buNone/>
            </a:pPr>
            <a:endParaRPr lang="en-GB" sz="2000" dirty="0">
              <a:solidFill>
                <a:schemeClr val="tx1"/>
              </a:solidFill>
            </a:endParaRPr>
          </a:p>
        </p:txBody>
      </p:sp>
      <p:grpSp>
        <p:nvGrpSpPr>
          <p:cNvPr id="9" name="Group 8">
            <a:extLst>
              <a:ext uri="{FF2B5EF4-FFF2-40B4-BE49-F238E27FC236}">
                <a16:creationId xmlns:a16="http://schemas.microsoft.com/office/drawing/2014/main" id="{95C8857D-A55C-4B3F-8F71-18C5E0010DC5}"/>
              </a:ext>
            </a:extLst>
          </p:cNvPr>
          <p:cNvGrpSpPr/>
          <p:nvPr/>
        </p:nvGrpSpPr>
        <p:grpSpPr>
          <a:xfrm>
            <a:off x="358425" y="5539417"/>
            <a:ext cx="6788100" cy="987289"/>
            <a:chOff x="368514" y="114341"/>
            <a:chExt cx="1544715" cy="2454953"/>
          </a:xfrm>
        </p:grpSpPr>
        <p:sp>
          <p:nvSpPr>
            <p:cNvPr id="10" name="Speech Bubble: Rectangle with Corners Rounded 9">
              <a:extLst>
                <a:ext uri="{FF2B5EF4-FFF2-40B4-BE49-F238E27FC236}">
                  <a16:creationId xmlns:a16="http://schemas.microsoft.com/office/drawing/2014/main" id="{5C3EA894-567B-4C39-9A4A-0EA07CCEEB70}"/>
                </a:ext>
              </a:extLst>
            </p:cNvPr>
            <p:cNvSpPr/>
            <p:nvPr/>
          </p:nvSpPr>
          <p:spPr>
            <a:xfrm>
              <a:off x="368514" y="114341"/>
              <a:ext cx="1544715" cy="2423604"/>
            </a:xfrm>
            <a:prstGeom prst="wedgeRoundRectCallout">
              <a:avLst>
                <a:gd name="adj1" fmla="val 47515"/>
                <a:gd name="adj2" fmla="val 59082"/>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TextBox 10">
              <a:extLst>
                <a:ext uri="{FF2B5EF4-FFF2-40B4-BE49-F238E27FC236}">
                  <a16:creationId xmlns:a16="http://schemas.microsoft.com/office/drawing/2014/main" id="{DF530A18-B63F-4F2A-9DA0-05B321E12E2B}"/>
                </a:ext>
              </a:extLst>
            </p:cNvPr>
            <p:cNvSpPr txBox="1"/>
            <p:nvPr/>
          </p:nvSpPr>
          <p:spPr>
            <a:xfrm>
              <a:off x="387936" y="188281"/>
              <a:ext cx="1484721" cy="2381013"/>
            </a:xfrm>
            <a:prstGeom prst="rect">
              <a:avLst/>
            </a:prstGeom>
            <a:noFill/>
          </p:spPr>
          <p:txBody>
            <a:bodyPr wrap="square" rtlCol="0">
              <a:noAutofit/>
            </a:bodyPr>
            <a:lstStyle/>
            <a:p>
              <a:r>
                <a:rPr lang="en-GB" sz="1400" dirty="0">
                  <a:solidFill>
                    <a:srgbClr val="0070C0"/>
                  </a:solidFill>
                </a:rPr>
                <a:t>This is a comparative test as you are comparing ice cubes with and without a ‘jacket’. The </a:t>
              </a:r>
              <a:r>
                <a:rPr lang="en-GB" sz="1400" b="1" dirty="0">
                  <a:solidFill>
                    <a:srgbClr val="0070C0"/>
                  </a:solidFill>
                </a:rPr>
                <a:t>variable</a:t>
              </a:r>
              <a:r>
                <a:rPr lang="en-GB" sz="1400" dirty="0">
                  <a:solidFill>
                    <a:srgbClr val="0070C0"/>
                  </a:solidFill>
                </a:rPr>
                <a:t> you </a:t>
              </a:r>
              <a:r>
                <a:rPr lang="en-GB" sz="1400" b="1" dirty="0">
                  <a:solidFill>
                    <a:srgbClr val="0070C0"/>
                  </a:solidFill>
                </a:rPr>
                <a:t>change</a:t>
              </a:r>
              <a:r>
                <a:rPr lang="en-GB" sz="1400" dirty="0">
                  <a:solidFill>
                    <a:srgbClr val="0070C0"/>
                  </a:solidFill>
                </a:rPr>
                <a:t> is jacket/no jacket. The </a:t>
              </a:r>
              <a:r>
                <a:rPr lang="en-GB" sz="1400" b="1" dirty="0">
                  <a:solidFill>
                    <a:srgbClr val="0070C0"/>
                  </a:solidFill>
                </a:rPr>
                <a:t>variables</a:t>
              </a:r>
              <a:r>
                <a:rPr lang="en-GB" sz="1400" dirty="0">
                  <a:solidFill>
                    <a:srgbClr val="0070C0"/>
                  </a:solidFill>
                </a:rPr>
                <a:t> you </a:t>
              </a:r>
              <a:r>
                <a:rPr lang="en-GB" sz="1400" b="1" dirty="0">
                  <a:solidFill>
                    <a:srgbClr val="0070C0"/>
                  </a:solidFill>
                </a:rPr>
                <a:t>keep the same </a:t>
              </a:r>
              <a:r>
                <a:rPr lang="en-GB" sz="1400" dirty="0">
                  <a:solidFill>
                    <a:srgbClr val="0070C0"/>
                  </a:solidFill>
                </a:rPr>
                <a:t>include the</a:t>
              </a:r>
              <a:r>
                <a:rPr lang="en-GB" sz="1400" b="1" dirty="0">
                  <a:solidFill>
                    <a:srgbClr val="0070C0"/>
                  </a:solidFill>
                </a:rPr>
                <a:t> </a:t>
              </a:r>
              <a:r>
                <a:rPr lang="en-GB" sz="1400" dirty="0">
                  <a:solidFill>
                    <a:srgbClr val="0070C0"/>
                  </a:solidFill>
                </a:rPr>
                <a:t>size of ice cube at the start and the place where the cubes are left. </a:t>
              </a:r>
            </a:p>
            <a:p>
              <a:r>
                <a:rPr lang="en-GB" sz="1400" dirty="0">
                  <a:solidFill>
                    <a:srgbClr val="0070C0"/>
                  </a:solidFill>
                </a:rPr>
                <a:t>The </a:t>
              </a:r>
              <a:r>
                <a:rPr lang="en-GB" sz="1400" b="1" dirty="0">
                  <a:solidFill>
                    <a:srgbClr val="0070C0"/>
                  </a:solidFill>
                </a:rPr>
                <a:t>variable </a:t>
              </a:r>
              <a:r>
                <a:rPr lang="en-GB" sz="1400" dirty="0">
                  <a:solidFill>
                    <a:srgbClr val="0070C0"/>
                  </a:solidFill>
                </a:rPr>
                <a:t>you </a:t>
              </a:r>
              <a:r>
                <a:rPr lang="en-GB" sz="1400" b="1" dirty="0">
                  <a:solidFill>
                    <a:srgbClr val="0070C0"/>
                  </a:solidFill>
                </a:rPr>
                <a:t>measure</a:t>
              </a:r>
              <a:r>
                <a:rPr lang="en-GB" sz="1400" dirty="0">
                  <a:solidFill>
                    <a:srgbClr val="0070C0"/>
                  </a:solidFill>
                </a:rPr>
                <a:t> is the size (length) of the ice cube every 20 minutes.</a:t>
              </a:r>
            </a:p>
          </p:txBody>
        </p:sp>
      </p:grpSp>
      <p:pic>
        <p:nvPicPr>
          <p:cNvPr id="5" name="Picture 4" descr="A close up of text on a white background&#10;&#10;Description automatically generated">
            <a:extLst>
              <a:ext uri="{FF2B5EF4-FFF2-40B4-BE49-F238E27FC236}">
                <a16:creationId xmlns:a16="http://schemas.microsoft.com/office/drawing/2014/main" id="{895382F8-7D5B-43F3-93CB-46509B967887}"/>
              </a:ext>
            </a:extLst>
          </p:cNvPr>
          <p:cNvPicPr>
            <a:picLocks noChangeAspect="1"/>
          </p:cNvPicPr>
          <p:nvPr/>
        </p:nvPicPr>
        <p:blipFill rotWithShape="1">
          <a:blip r:embed="rId2">
            <a:extLst>
              <a:ext uri="{28A0092B-C50C-407E-A947-70E740481C1C}">
                <a14:useLocalDpi xmlns:a14="http://schemas.microsoft.com/office/drawing/2010/main" val="0"/>
              </a:ext>
            </a:extLst>
          </a:blip>
          <a:srcRect l="3610" t="2237"/>
          <a:stretch/>
        </p:blipFill>
        <p:spPr>
          <a:xfrm>
            <a:off x="553374" y="331294"/>
            <a:ext cx="5247374" cy="511835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65DC035C-F334-421A-9862-5345EAC45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8187" y="341256"/>
            <a:ext cx="5247374" cy="5198161"/>
          </a:xfrm>
          <a:prstGeom prst="rect">
            <a:avLst/>
          </a:prstGeom>
        </p:spPr>
      </p:pic>
      <p:grpSp>
        <p:nvGrpSpPr>
          <p:cNvPr id="14" name="Group 13">
            <a:extLst>
              <a:ext uri="{FF2B5EF4-FFF2-40B4-BE49-F238E27FC236}">
                <a16:creationId xmlns:a16="http://schemas.microsoft.com/office/drawing/2014/main" id="{184131B7-3614-456C-9F19-A96F086D45A4}"/>
              </a:ext>
            </a:extLst>
          </p:cNvPr>
          <p:cNvGrpSpPr/>
          <p:nvPr/>
        </p:nvGrpSpPr>
        <p:grpSpPr>
          <a:xfrm>
            <a:off x="7345674" y="5533113"/>
            <a:ext cx="3999988" cy="987289"/>
            <a:chOff x="368514" y="114341"/>
            <a:chExt cx="1544715" cy="2454953"/>
          </a:xfrm>
        </p:grpSpPr>
        <p:sp>
          <p:nvSpPr>
            <p:cNvPr id="15" name="Speech Bubble: Rectangle with Corners Rounded 14">
              <a:extLst>
                <a:ext uri="{FF2B5EF4-FFF2-40B4-BE49-F238E27FC236}">
                  <a16:creationId xmlns:a16="http://schemas.microsoft.com/office/drawing/2014/main" id="{652E1DFB-F204-4B20-B202-9D06B74644A6}"/>
                </a:ext>
              </a:extLst>
            </p:cNvPr>
            <p:cNvSpPr/>
            <p:nvPr/>
          </p:nvSpPr>
          <p:spPr>
            <a:xfrm>
              <a:off x="368514" y="114341"/>
              <a:ext cx="1544715" cy="2423604"/>
            </a:xfrm>
            <a:prstGeom prst="wedgeRoundRectCallout">
              <a:avLst>
                <a:gd name="adj1" fmla="val 47515"/>
                <a:gd name="adj2" fmla="val 59082"/>
                <a:gd name="adj3" fmla="val 16667"/>
              </a:avLst>
            </a:prstGeom>
            <a:solidFill>
              <a:schemeClr val="bg1"/>
            </a:solidFill>
            <a:ln>
              <a:solidFill>
                <a:schemeClr val="tx1"/>
              </a:solidFill>
            </a:ln>
            <a:effectLst>
              <a:outerShdw blurRad="50800" dist="38100" dir="2700000" algn="tl" rotWithShape="0">
                <a:prstClr val="black">
                  <a:alpha val="40000"/>
                </a:prstClr>
              </a:outerShdw>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a:extLst>
                <a:ext uri="{FF2B5EF4-FFF2-40B4-BE49-F238E27FC236}">
                  <a16:creationId xmlns:a16="http://schemas.microsoft.com/office/drawing/2014/main" id="{6339633C-FA0B-4FDC-A4AD-60E08089385D}"/>
                </a:ext>
              </a:extLst>
            </p:cNvPr>
            <p:cNvSpPr txBox="1"/>
            <p:nvPr/>
          </p:nvSpPr>
          <p:spPr>
            <a:xfrm>
              <a:off x="387936" y="188281"/>
              <a:ext cx="1500325" cy="2381013"/>
            </a:xfrm>
            <a:prstGeom prst="rect">
              <a:avLst/>
            </a:prstGeom>
            <a:noFill/>
          </p:spPr>
          <p:txBody>
            <a:bodyPr wrap="square" rtlCol="0">
              <a:noAutofit/>
            </a:bodyPr>
            <a:lstStyle/>
            <a:p>
              <a:r>
                <a:rPr lang="en-GB" sz="1400" dirty="0">
                  <a:solidFill>
                    <a:srgbClr val="0070C0"/>
                  </a:solidFill>
                </a:rPr>
                <a:t>The bar chart here shows that both ice cubes melted very slowly in the first 20 minutes. After 60 minutes the ice cube with no </a:t>
              </a:r>
              <a:r>
                <a:rPr lang="en-GB" sz="1400">
                  <a:solidFill>
                    <a:srgbClr val="0070C0"/>
                  </a:solidFill>
                </a:rPr>
                <a:t>jacket had </a:t>
              </a:r>
              <a:r>
                <a:rPr lang="en-GB" sz="1400" dirty="0">
                  <a:solidFill>
                    <a:srgbClr val="0070C0"/>
                  </a:solidFill>
                </a:rPr>
                <a:t>melted much more than the one with a jacket.</a:t>
              </a:r>
            </a:p>
          </p:txBody>
        </p:sp>
      </p:grpSp>
    </p:spTree>
    <p:extLst>
      <p:ext uri="{BB962C8B-B14F-4D97-AF65-F5344CB8AC3E}">
        <p14:creationId xmlns:p14="http://schemas.microsoft.com/office/powerpoint/2010/main" val="34032140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a:spAutoFit/>
      </a:bodyPr>
      <a:lstStyle>
        <a:defPPr algn="l">
          <a:defRPr sz="2400" i="1" kern="0" dirty="0">
            <a:solidFill>
              <a:schemeClr val="bg1"/>
            </a:solidFill>
            <a:ea typeface="Lato Black" panose="020F0502020204030203" pitchFamily="34" charset="0"/>
            <a:cs typeface="Lato Black" panose="020F0502020204030203" pitchFamily="34" charset="0"/>
          </a:defRPr>
        </a:defPPr>
      </a:lstStyle>
    </a:txDef>
  </a:objectDefaults>
  <a:extraClrSchemeLst/>
  <a:extLst>
    <a:ext uri="{05A4C25C-085E-4340-85A3-A5531E510DB2}">
      <thm15:themeFamily xmlns:thm15="http://schemas.microsoft.com/office/thememl/2012/main" name="v5 template lesson PriSci Resource" id="{728A4D97-30B4-4A29-8607-D4731488DC2B}" vid="{0D102C8D-00A0-471F-9CA8-16435CBAEA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A16988A4411D43993AF1AD54B21A42" ma:contentTypeVersion="18" ma:contentTypeDescription="Create a new document." ma:contentTypeScope="" ma:versionID="7d3cd43ba70f36fa3c37690c706d8f06">
  <xsd:schema xmlns:xsd="http://www.w3.org/2001/XMLSchema" xmlns:xs="http://www.w3.org/2001/XMLSchema" xmlns:p="http://schemas.microsoft.com/office/2006/metadata/properties" xmlns:ns2="595e4c87-8aad-4424-8d13-4e1a0ac8f772" xmlns:ns3="a06a9706-ad8f-4101-9ff4-bb1986540cca" targetNamespace="http://schemas.microsoft.com/office/2006/metadata/properties" ma:root="true" ma:fieldsID="98fd641a8cfad8eba1586fc43b07f76d" ns2:_="" ns3:_="">
    <xsd:import namespace="595e4c87-8aad-4424-8d13-4e1a0ac8f772"/>
    <xsd:import namespace="a06a9706-ad8f-4101-9ff4-bb1986540c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5e4c87-8aad-4424-8d13-4e1a0ac8f7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b860b5a-276f-4e20-a60a-049ecf2d2c4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06a9706-ad8f-4101-9ff4-bb1986540c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c8a0f90-a25b-428a-ba85-bf7ee30a594a}" ma:internalName="TaxCatchAll" ma:showField="CatchAllData" ma:web="a06a9706-ad8f-4101-9ff4-bb1986540c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95e4c87-8aad-4424-8d13-4e1a0ac8f772">
      <Terms xmlns="http://schemas.microsoft.com/office/infopath/2007/PartnerControls"/>
    </lcf76f155ced4ddcb4097134ff3c332f>
    <TaxCatchAll xmlns="a06a9706-ad8f-4101-9ff4-bb1986540cc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15BECB-9109-47F4-AADB-C33905E5B5B4}"/>
</file>

<file path=customXml/itemProps2.xml><?xml version="1.0" encoding="utf-8"?>
<ds:datastoreItem xmlns:ds="http://schemas.openxmlformats.org/officeDocument/2006/customXml" ds:itemID="{89562C40-ACB1-464D-9655-61DD85FFCCBE}">
  <ds:schemaRefs>
    <ds:schemaRef ds:uri="http://purl.org/dc/terms/"/>
    <ds:schemaRef ds:uri="http://schemas.microsoft.com/office/2006/documentManagement/types"/>
    <ds:schemaRef ds:uri="89114d93-40b0-4de1-aa32-14ecbdb0e84d"/>
    <ds:schemaRef ds:uri="http://www.w3.org/XML/1998/namespace"/>
    <ds:schemaRef ds:uri="http://schemas.microsoft.com/office/2006/metadata/properties"/>
    <ds:schemaRef ds:uri="http://purl.org/dc/dcmitype/"/>
    <ds:schemaRef ds:uri="http://schemas.openxmlformats.org/package/2006/metadata/core-properties"/>
    <ds:schemaRef ds:uri="http://purl.org/dc/elements/1.1/"/>
    <ds:schemaRef ds:uri="http://schemas.microsoft.com/office/infopath/2007/PartnerControls"/>
    <ds:schemaRef ds:uri="0ff8adc4-58f0-4cfe-ad48-79a46b32a9f8"/>
  </ds:schemaRefs>
</ds:datastoreItem>
</file>

<file path=customXml/itemProps3.xml><?xml version="1.0" encoding="utf-8"?>
<ds:datastoreItem xmlns:ds="http://schemas.openxmlformats.org/officeDocument/2006/customXml" ds:itemID="{CAE97B64-45E2-443B-B583-1E31A8C59F6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v5 template lesson PriSci Resource</Template>
  <TotalTime>564</TotalTime>
  <Words>1441</Words>
  <Application>Microsoft Office PowerPoint</Application>
  <PresentationFormat>Widescreen</PresentationFormat>
  <Paragraphs>225</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Lato Black</vt:lpstr>
      <vt:lpstr>Office Theme</vt:lpstr>
      <vt:lpstr>PowerPoint Presentation</vt:lpstr>
      <vt:lpstr>Properties and changes of materials</vt:lpstr>
      <vt:lpstr>Explore, review, think, talk…</vt:lpstr>
      <vt:lpstr>How could you stop a snowman melting?</vt:lpstr>
      <vt:lpstr>PowerPoint Presentation</vt:lpstr>
      <vt:lpstr>PowerPoint Presentation</vt:lpstr>
      <vt:lpstr>Taking it further…</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Wood</dc:creator>
  <cp:lastModifiedBy>Alistair Strayton</cp:lastModifiedBy>
  <cp:revision>2</cp:revision>
  <cp:lastPrinted>2020-03-28T17:18:56Z</cp:lastPrinted>
  <dcterms:created xsi:type="dcterms:W3CDTF">2020-05-15T09:54:03Z</dcterms:created>
  <dcterms:modified xsi:type="dcterms:W3CDTF">2020-05-27T17:20:31Z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0x010100ECDF125A2BE7EC4BBA5D53924D00436D</vt:lpwstr>
  </property>
</Properties>
</file>