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80" r:id="rId6"/>
    <p:sldId id="274" r:id="rId7"/>
    <p:sldId id="275" r:id="rId8"/>
    <p:sldId id="282" r:id="rId9"/>
    <p:sldId id="281" r:id="rId10"/>
    <p:sldId id="277" r:id="rId11"/>
    <p:sldId id="279" r:id="rId12"/>
    <p:sldId id="283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67B15-66CB-471C-994F-C29D1D112BC4}" v="9" dt="2020-05-24T15:59:21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4D3FDD67-98CD-43D7-A1F4-4F92560496F6}"/>
    <pc:docChg chg="custSel modSld">
      <pc:chgData name="Wood, Lucy" userId="fc26114c-1456-4dbd-af7e-8d6f300a5a38" providerId="ADAL" clId="{4D3FDD67-98CD-43D7-A1F4-4F92560496F6}" dt="2020-05-20T15:23:01.209" v="35" actId="20577"/>
      <pc:docMkLst>
        <pc:docMk/>
      </pc:docMkLst>
      <pc:sldChg chg="modSp">
        <pc:chgData name="Wood, Lucy" userId="fc26114c-1456-4dbd-af7e-8d6f300a5a38" providerId="ADAL" clId="{4D3FDD67-98CD-43D7-A1F4-4F92560496F6}" dt="2020-05-20T15:23:01.209" v="35" actId="20577"/>
        <pc:sldMkLst>
          <pc:docMk/>
          <pc:sldMk cId="2047519736" sldId="279"/>
        </pc:sldMkLst>
        <pc:spChg chg="mod">
          <ac:chgData name="Wood, Lucy" userId="fc26114c-1456-4dbd-af7e-8d6f300a5a38" providerId="ADAL" clId="{4D3FDD67-98CD-43D7-A1F4-4F92560496F6}" dt="2020-05-20T15:23:01.209" v="35" actId="20577"/>
          <ac:spMkLst>
            <pc:docMk/>
            <pc:sldMk cId="2047519736" sldId="279"/>
            <ac:spMk id="3" creationId="{DA687533-4E22-44F3-B854-2C1935F34336}"/>
          </ac:spMkLst>
        </pc:spChg>
      </pc:sldChg>
    </pc:docChg>
  </pc:docChgLst>
  <pc:docChgLst>
    <pc:chgData name="Wood, Lucy" userId="fc26114c-1456-4dbd-af7e-8d6f300a5a38" providerId="ADAL" clId="{09367B15-66CB-471C-994F-C29D1D112BC4}"/>
    <pc:docChg chg="undo custSel modSld">
      <pc:chgData name="Wood, Lucy" userId="fc26114c-1456-4dbd-af7e-8d6f300a5a38" providerId="ADAL" clId="{09367B15-66CB-471C-994F-C29D1D112BC4}" dt="2020-05-24T17:41:39.459" v="221" actId="20577"/>
      <pc:docMkLst>
        <pc:docMk/>
      </pc:docMkLst>
      <pc:sldChg chg="addSp">
        <pc:chgData name="Wood, Lucy" userId="fc26114c-1456-4dbd-af7e-8d6f300a5a38" providerId="ADAL" clId="{09367B15-66CB-471C-994F-C29D1D112BC4}" dt="2020-05-20T21:42:07.080" v="172"/>
        <pc:sldMkLst>
          <pc:docMk/>
          <pc:sldMk cId="973578429" sldId="274"/>
        </pc:sldMkLst>
        <pc:picChg chg="add">
          <ac:chgData name="Wood, Lucy" userId="fc26114c-1456-4dbd-af7e-8d6f300a5a38" providerId="ADAL" clId="{09367B15-66CB-471C-994F-C29D1D112BC4}" dt="2020-05-20T21:42:07.080" v="172"/>
          <ac:picMkLst>
            <pc:docMk/>
            <pc:sldMk cId="973578429" sldId="274"/>
            <ac:picMk id="12" creationId="{A640D8F7-698F-46B7-A5E7-6D886625820A}"/>
          </ac:picMkLst>
        </pc:picChg>
      </pc:sldChg>
      <pc:sldChg chg="addSp delSp modSp">
        <pc:chgData name="Wood, Lucy" userId="fc26114c-1456-4dbd-af7e-8d6f300a5a38" providerId="ADAL" clId="{09367B15-66CB-471C-994F-C29D1D112BC4}" dt="2020-05-24T17:39:48.422" v="179" actId="1076"/>
        <pc:sldMkLst>
          <pc:docMk/>
          <pc:sldMk cId="943217510" sldId="275"/>
        </pc:sldMkLst>
        <pc:spChg chg="mod">
          <ac:chgData name="Wood, Lucy" userId="fc26114c-1456-4dbd-af7e-8d6f300a5a38" providerId="ADAL" clId="{09367B15-66CB-471C-994F-C29D1D112BC4}" dt="2020-05-20T21:36:25.178" v="170" actId="113"/>
          <ac:spMkLst>
            <pc:docMk/>
            <pc:sldMk cId="943217510" sldId="275"/>
            <ac:spMk id="6" creationId="{62D9BE05-8D1B-4001-B101-B143BDE0F8F5}"/>
          </ac:spMkLst>
        </pc:spChg>
        <pc:spChg chg="mod">
          <ac:chgData name="Wood, Lucy" userId="fc26114c-1456-4dbd-af7e-8d6f300a5a38" providerId="ADAL" clId="{09367B15-66CB-471C-994F-C29D1D112BC4}" dt="2020-05-20T19:39:22.235" v="75" actId="20577"/>
          <ac:spMkLst>
            <pc:docMk/>
            <pc:sldMk cId="943217510" sldId="275"/>
            <ac:spMk id="7" creationId="{ABE528BD-6765-41EB-BCFF-23AD5C22DABE}"/>
          </ac:spMkLst>
        </pc:spChg>
        <pc:picChg chg="add mod">
          <ac:chgData name="Wood, Lucy" userId="fc26114c-1456-4dbd-af7e-8d6f300a5a38" providerId="ADAL" clId="{09367B15-66CB-471C-994F-C29D1D112BC4}" dt="2020-05-24T17:39:31.287" v="178" actId="14100"/>
          <ac:picMkLst>
            <pc:docMk/>
            <pc:sldMk cId="943217510" sldId="275"/>
            <ac:picMk id="11" creationId="{6D23694F-278C-45DF-B0EA-7163E5A37B37}"/>
          </ac:picMkLst>
        </pc:picChg>
        <pc:picChg chg="del">
          <ac:chgData name="Wood, Lucy" userId="fc26114c-1456-4dbd-af7e-8d6f300a5a38" providerId="ADAL" clId="{09367B15-66CB-471C-994F-C29D1D112BC4}" dt="2020-05-20T19:39:49.976" v="76" actId="478"/>
          <ac:picMkLst>
            <pc:docMk/>
            <pc:sldMk cId="943217510" sldId="275"/>
            <ac:picMk id="12" creationId="{B076C086-236F-4D7D-8ED6-1F9D179A1E5C}"/>
          </ac:picMkLst>
        </pc:picChg>
        <pc:picChg chg="add">
          <ac:chgData name="Wood, Lucy" userId="fc26114c-1456-4dbd-af7e-8d6f300a5a38" providerId="ADAL" clId="{09367B15-66CB-471C-994F-C29D1D112BC4}" dt="2020-05-20T21:42:00.134" v="171"/>
          <ac:picMkLst>
            <pc:docMk/>
            <pc:sldMk cId="943217510" sldId="275"/>
            <ac:picMk id="15" creationId="{089C36C8-5DE8-4FB7-B20A-4EC358654F16}"/>
          </ac:picMkLst>
        </pc:picChg>
        <pc:picChg chg="mod">
          <ac:chgData name="Wood, Lucy" userId="fc26114c-1456-4dbd-af7e-8d6f300a5a38" providerId="ADAL" clId="{09367B15-66CB-471C-994F-C29D1D112BC4}" dt="2020-05-24T17:39:48.422" v="179" actId="1076"/>
          <ac:picMkLst>
            <pc:docMk/>
            <pc:sldMk cId="943217510" sldId="275"/>
            <ac:picMk id="16" creationId="{6BB3ADB0-2311-4CA3-BEEA-414D856FBCC0}"/>
          </ac:picMkLst>
        </pc:picChg>
      </pc:sldChg>
      <pc:sldChg chg="addSp">
        <pc:chgData name="Wood, Lucy" userId="fc26114c-1456-4dbd-af7e-8d6f300a5a38" providerId="ADAL" clId="{09367B15-66CB-471C-994F-C29D1D112BC4}" dt="2020-05-20T21:42:27.296" v="175"/>
        <pc:sldMkLst>
          <pc:docMk/>
          <pc:sldMk cId="3132123751" sldId="277"/>
        </pc:sldMkLst>
        <pc:picChg chg="add">
          <ac:chgData name="Wood, Lucy" userId="fc26114c-1456-4dbd-af7e-8d6f300a5a38" providerId="ADAL" clId="{09367B15-66CB-471C-994F-C29D1D112BC4}" dt="2020-05-20T21:42:27.296" v="175"/>
          <ac:picMkLst>
            <pc:docMk/>
            <pc:sldMk cId="3132123751" sldId="277"/>
            <ac:picMk id="10" creationId="{EE4B812A-5D81-4A5F-8020-A12CE206F3D8}"/>
          </ac:picMkLst>
        </pc:picChg>
      </pc:sldChg>
      <pc:sldChg chg="modSp">
        <pc:chgData name="Wood, Lucy" userId="fc26114c-1456-4dbd-af7e-8d6f300a5a38" providerId="ADAL" clId="{09367B15-66CB-471C-994F-C29D1D112BC4}" dt="2020-05-20T15:25:17.939" v="15" actId="20577"/>
        <pc:sldMkLst>
          <pc:docMk/>
          <pc:sldMk cId="2047519736" sldId="279"/>
        </pc:sldMkLst>
        <pc:spChg chg="mod">
          <ac:chgData name="Wood, Lucy" userId="fc26114c-1456-4dbd-af7e-8d6f300a5a38" providerId="ADAL" clId="{09367B15-66CB-471C-994F-C29D1D112BC4}" dt="2020-05-20T15:25:17.939" v="15" actId="20577"/>
          <ac:spMkLst>
            <pc:docMk/>
            <pc:sldMk cId="2047519736" sldId="279"/>
            <ac:spMk id="3" creationId="{DA687533-4E22-44F3-B854-2C1935F34336}"/>
          </ac:spMkLst>
        </pc:spChg>
      </pc:sldChg>
      <pc:sldChg chg="addSp modSp">
        <pc:chgData name="Wood, Lucy" userId="fc26114c-1456-4dbd-af7e-8d6f300a5a38" providerId="ADAL" clId="{09367B15-66CB-471C-994F-C29D1D112BC4}" dt="2020-05-24T17:40:23.508" v="182" actId="20577"/>
        <pc:sldMkLst>
          <pc:docMk/>
          <pc:sldMk cId="727651397" sldId="280"/>
        </pc:sldMkLst>
        <pc:spChg chg="mod">
          <ac:chgData name="Wood, Lucy" userId="fc26114c-1456-4dbd-af7e-8d6f300a5a38" providerId="ADAL" clId="{09367B15-66CB-471C-994F-C29D1D112BC4}" dt="2020-05-24T17:40:23.508" v="182" actId="20577"/>
          <ac:spMkLst>
            <pc:docMk/>
            <pc:sldMk cId="727651397" sldId="280"/>
            <ac:spMk id="7" creationId="{BA2DF2BE-4D15-49DB-89B6-ED5A16E80E1E}"/>
          </ac:spMkLst>
        </pc:spChg>
        <pc:picChg chg="add">
          <ac:chgData name="Wood, Lucy" userId="fc26114c-1456-4dbd-af7e-8d6f300a5a38" providerId="ADAL" clId="{09367B15-66CB-471C-994F-C29D1D112BC4}" dt="2020-05-20T21:42:10.717" v="173"/>
          <ac:picMkLst>
            <pc:docMk/>
            <pc:sldMk cId="727651397" sldId="280"/>
            <ac:picMk id="8" creationId="{E8248F5B-1F33-4090-BE02-5D64CC39616C}"/>
          </ac:picMkLst>
        </pc:picChg>
        <pc:picChg chg="add">
          <ac:chgData name="Wood, Lucy" userId="fc26114c-1456-4dbd-af7e-8d6f300a5a38" providerId="ADAL" clId="{09367B15-66CB-471C-994F-C29D1D112BC4}" dt="2020-05-24T15:59:21.582" v="176"/>
          <ac:picMkLst>
            <pc:docMk/>
            <pc:sldMk cId="727651397" sldId="280"/>
            <ac:picMk id="9" creationId="{FFF034AB-FBB3-4C30-BF02-B2138CA6646B}"/>
          </ac:picMkLst>
        </pc:picChg>
      </pc:sldChg>
      <pc:sldChg chg="modSp">
        <pc:chgData name="Wood, Lucy" userId="fc26114c-1456-4dbd-af7e-8d6f300a5a38" providerId="ADAL" clId="{09367B15-66CB-471C-994F-C29D1D112BC4}" dt="2020-05-24T17:41:39.459" v="221" actId="20577"/>
        <pc:sldMkLst>
          <pc:docMk/>
          <pc:sldMk cId="512646945" sldId="281"/>
        </pc:sldMkLst>
        <pc:spChg chg="mod">
          <ac:chgData name="Wood, Lucy" userId="fc26114c-1456-4dbd-af7e-8d6f300a5a38" providerId="ADAL" clId="{09367B15-66CB-471C-994F-C29D1D112BC4}" dt="2020-05-24T17:41:39.459" v="221" actId="20577"/>
          <ac:spMkLst>
            <pc:docMk/>
            <pc:sldMk cId="512646945" sldId="281"/>
            <ac:spMk id="3" creationId="{FB83C298-E2AB-48E7-8261-F666934466FF}"/>
          </ac:spMkLst>
        </pc:spChg>
      </pc:sldChg>
      <pc:sldChg chg="addSp">
        <pc:chgData name="Wood, Lucy" userId="fc26114c-1456-4dbd-af7e-8d6f300a5a38" providerId="ADAL" clId="{09367B15-66CB-471C-994F-C29D1D112BC4}" dt="2020-05-20T21:42:15.611" v="174"/>
        <pc:sldMkLst>
          <pc:docMk/>
          <pc:sldMk cId="1426562888" sldId="282"/>
        </pc:sldMkLst>
        <pc:picChg chg="add">
          <ac:chgData name="Wood, Lucy" userId="fc26114c-1456-4dbd-af7e-8d6f300a5a38" providerId="ADAL" clId="{09367B15-66CB-471C-994F-C29D1D112BC4}" dt="2020-05-20T21:42:15.611" v="174"/>
          <ac:picMkLst>
            <pc:docMk/>
            <pc:sldMk cId="1426562888" sldId="282"/>
            <ac:picMk id="16" creationId="{91F1CC0D-124C-4FCB-80BD-0AC4C006D4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bc.co.uk/bitesize/topics/zcvv4wx/articles/zpbdpb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kfindout.com/uk/earth/oceans-and-sea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pstt.org.uk/application/files/6115/8633/7142/3._EGG-CITING_SCIENC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nhm.ac.uk/discover/quick-questions/why-is-the-sea-salty.html" TargetMode="External"/><Relationship Id="rId4" Type="http://schemas.openxmlformats.org/officeDocument/2006/relationships/hyperlink" Target="https://www.wildlifetrusts.org/why-sea-salty-and-why-sea-blu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Slice of lemon in sparkling water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721" y="468303"/>
            <a:ext cx="8951279" cy="5966063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Properties and changes of materials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Comparing soluble and insoluble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materials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5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9 - 10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022237" y="388560"/>
            <a:ext cx="5021981" cy="6047290"/>
            <a:chOff x="7291389" y="567405"/>
            <a:chExt cx="4352921" cy="5730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390923" y="567405"/>
              <a:ext cx="4040517" cy="533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to lined paper, slide 6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3 - 6,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7 is a further, optional activity.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8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9 gives an idea of what your child may produce.</a:t>
              </a:r>
            </a:p>
            <a:p>
              <a:pPr fontAlgn="base"/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and changes of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Comparing soluble and insoluble materials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0"/>
            <a:ext cx="5181600" cy="293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Key Learning</a:t>
            </a:r>
          </a:p>
          <a:p>
            <a:r>
              <a:rPr lang="en-GB" sz="2000" dirty="0"/>
              <a:t>Some materials will </a:t>
            </a:r>
            <a:r>
              <a:rPr lang="en-GB" sz="2000" b="1" dirty="0"/>
              <a:t>dissolve </a:t>
            </a:r>
            <a:r>
              <a:rPr lang="en-GB" sz="2000" dirty="0"/>
              <a:t>in a liquid and form a </a:t>
            </a:r>
            <a:r>
              <a:rPr lang="en-GB" sz="2000" b="1" dirty="0"/>
              <a:t>solution</a:t>
            </a:r>
            <a:r>
              <a:rPr lang="en-GB" sz="2000" dirty="0"/>
              <a:t>. They are </a:t>
            </a:r>
            <a:r>
              <a:rPr lang="en-GB" sz="2000" b="1" dirty="0"/>
              <a:t>soluble</a:t>
            </a:r>
            <a:r>
              <a:rPr lang="en-GB" sz="2000" dirty="0"/>
              <a:t> materials.</a:t>
            </a:r>
          </a:p>
          <a:p>
            <a:r>
              <a:rPr lang="en-GB" sz="2000" dirty="0"/>
              <a:t>Other materials do not dissolve in a liquid. They form </a:t>
            </a:r>
            <a:r>
              <a:rPr lang="en-GB" sz="2000" dirty="0">
                <a:solidFill>
                  <a:schemeClr val="tx1"/>
                </a:solidFill>
              </a:rPr>
              <a:t>a </a:t>
            </a:r>
            <a:r>
              <a:rPr lang="en-GB" sz="2000" b="1" dirty="0">
                <a:solidFill>
                  <a:schemeClr val="tx1"/>
                </a:solidFill>
              </a:rPr>
              <a:t>s</a:t>
            </a:r>
            <a:r>
              <a:rPr lang="en-GB" sz="2000" b="1" dirty="0"/>
              <a:t>ediment</a:t>
            </a:r>
            <a:r>
              <a:rPr lang="en-GB" sz="2000" dirty="0"/>
              <a:t>. These materials are </a:t>
            </a:r>
            <a:r>
              <a:rPr lang="en-GB" sz="2000" b="1" dirty="0"/>
              <a:t>insoluble.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777481"/>
            <a:ext cx="5181600" cy="1399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can…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and compare soluble and insoluble materials.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2DF2BE-4D15-49DB-89B6-ED5A16E80E1E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</a:rPr>
              <a:t>Activities </a:t>
            </a:r>
            <a:r>
              <a:rPr lang="en-GB" sz="1800" dirty="0">
                <a:solidFill>
                  <a:schemeClr val="accent1"/>
                </a:solidFill>
              </a:rPr>
              <a:t>(pages 4-6): 30 - 40 mins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</a:rPr>
              <a:t>Household items to support learning:</a:t>
            </a:r>
          </a:p>
          <a:p>
            <a:r>
              <a:rPr lang="en-GB" sz="1800" dirty="0">
                <a:solidFill>
                  <a:srgbClr val="0070C0"/>
                </a:solidFill>
              </a:rPr>
              <a:t>Clear plastic cups (or glass cups). </a:t>
            </a:r>
          </a:p>
          <a:p>
            <a:r>
              <a:rPr lang="en-GB" sz="1800" dirty="0">
                <a:solidFill>
                  <a:srgbClr val="0070C0"/>
                </a:solidFill>
              </a:rPr>
              <a:t>Salt, white sugar, brown sugar, flour and rice (or other grain/pulse).</a:t>
            </a:r>
          </a:p>
          <a:p>
            <a:r>
              <a:rPr lang="en-GB" sz="1800" dirty="0">
                <a:solidFill>
                  <a:srgbClr val="0070C0"/>
                </a:solidFill>
              </a:rPr>
              <a:t>Teaspoon and water.</a:t>
            </a:r>
          </a:p>
          <a:p>
            <a:r>
              <a:rPr lang="en-GB" sz="1800" dirty="0">
                <a:solidFill>
                  <a:schemeClr val="tx1"/>
                </a:solidFill>
              </a:rPr>
              <a:t>Use lined paper and a pencil for recording. </a:t>
            </a:r>
            <a:r>
              <a:rPr lang="en-GB" sz="1800" i="1" dirty="0">
                <a:solidFill>
                  <a:schemeClr val="tx1"/>
                </a:solidFill>
              </a:rPr>
              <a:t>Alternatively you may wish to print page 6 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as a worksheet.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Taking it further… </a:t>
            </a:r>
            <a:r>
              <a:rPr lang="en-GB" sz="1800" dirty="0">
                <a:solidFill>
                  <a:srgbClr val="0070C0"/>
                </a:solidFill>
              </a:rPr>
              <a:t>(</a:t>
            </a:r>
            <a:r>
              <a:rPr lang="en-GB" sz="1800" dirty="0">
                <a:solidFill>
                  <a:schemeClr val="accent1"/>
                </a:solidFill>
              </a:rPr>
              <a:t>page 7): 20 - 30 </a:t>
            </a:r>
            <a:r>
              <a:rPr lang="en-GB" sz="1800" dirty="0">
                <a:solidFill>
                  <a:srgbClr val="0070C0"/>
                </a:solidFill>
              </a:rPr>
              <a:t>mins </a:t>
            </a:r>
          </a:p>
          <a:p>
            <a:r>
              <a:rPr lang="en-GB" sz="1800" dirty="0">
                <a:solidFill>
                  <a:srgbClr val="0070C0"/>
                </a:solidFill>
              </a:rPr>
              <a:t>You may like to find out more about the properties of salty water.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E8248F5B-1F33-4090-BE02-5D64CC396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  <p:pic>
        <p:nvPicPr>
          <p:cNvPr id="9" name="Picture 8" descr="Notepad, Memo, Pencil, Writing, Note">
            <a:extLst>
              <a:ext uri="{FF2B5EF4-FFF2-40B4-BE49-F238E27FC236}">
                <a16:creationId xmlns:a16="http://schemas.microsoft.com/office/drawing/2014/main" id="{FFF034AB-FBB3-4C30-BF02-B2138CA664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86" y="3750753"/>
            <a:ext cx="648647" cy="613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happens when you add sugar to a warm drink?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Some people like to add sugar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to their tea or coffee.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What happens to the sugar?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i="1" dirty="0">
                <a:solidFill>
                  <a:srgbClr val="FF0000"/>
                </a:solidFill>
              </a:rPr>
              <a:t>Ask an adult to work with you.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Half fill a clear plastic cup or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glass with lukewarm water.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Add ½ teaspoon of white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sugar.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Stir slowly and watch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what happens.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Talk about what you see.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Sugar seems to ‘disappear’ when you stir it into water but it is still there!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The sugar has </a:t>
            </a:r>
            <a:r>
              <a:rPr lang="en-GB" sz="2200" b="1" dirty="0">
                <a:solidFill>
                  <a:schemeClr val="tx1"/>
                </a:solidFill>
              </a:rPr>
              <a:t>dissolved </a:t>
            </a:r>
            <a:br>
              <a:rPr lang="en-GB" sz="2200" b="1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in the water to form a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transparent, clear </a:t>
            </a:r>
            <a:r>
              <a:rPr lang="en-GB" sz="2200" b="1" dirty="0">
                <a:solidFill>
                  <a:schemeClr val="tx1"/>
                </a:solidFill>
              </a:rPr>
              <a:t>solution</a:t>
            </a:r>
            <a:r>
              <a:rPr lang="en-GB" sz="22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Sugar is a </a:t>
            </a:r>
            <a:r>
              <a:rPr lang="en-GB" sz="2200" b="1" dirty="0">
                <a:solidFill>
                  <a:schemeClr val="tx1"/>
                </a:solidFill>
              </a:rPr>
              <a:t>soluble </a:t>
            </a:r>
            <a:r>
              <a:rPr lang="en-GB" sz="2200" dirty="0">
                <a:solidFill>
                  <a:schemeClr val="tx1"/>
                </a:solidFill>
              </a:rPr>
              <a:t>material.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i="1" dirty="0">
                <a:solidFill>
                  <a:schemeClr val="tx1"/>
                </a:solidFill>
              </a:rPr>
              <a:t>Which other soluble substances can you find in the kitchen?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070C0"/>
                </a:solidFill>
              </a:rPr>
              <a:t>Watch this clip: </a:t>
            </a:r>
            <a:r>
              <a:rPr lang="en-GB" sz="1800" dirty="0">
                <a:hlinkClick r:id="rId2"/>
              </a:rPr>
              <a:t>https://www.bbc.co.uk/bitesize/topics/zcvv4wx/articles/zpbdpbk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pic>
        <p:nvPicPr>
          <p:cNvPr id="13" name="Picture 12" descr="cup of coffee on white ceramic saucer">
            <a:extLst>
              <a:ext uri="{FF2B5EF4-FFF2-40B4-BE49-F238E27FC236}">
                <a16:creationId xmlns:a16="http://schemas.microsoft.com/office/drawing/2014/main" id="{74A9D9F0-F9CA-4FDD-A1D7-67CB0014348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5507" r="11190" b="6543"/>
          <a:stretch/>
        </p:blipFill>
        <p:spPr bwMode="auto">
          <a:xfrm>
            <a:off x="4341180" y="1669002"/>
            <a:ext cx="1483312" cy="1000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containing table, indoor, person, cup&#10;&#10;Description automatically generated">
            <a:extLst>
              <a:ext uri="{FF2B5EF4-FFF2-40B4-BE49-F238E27FC236}">
                <a16:creationId xmlns:a16="http://schemas.microsoft.com/office/drawing/2014/main" id="{C2B66D97-392D-4AE5-BB96-952FB57D6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80" y="3382817"/>
            <a:ext cx="1483312" cy="2433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E892E4-BB77-4206-86E6-324B969EFB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r="7028"/>
          <a:stretch/>
        </p:blipFill>
        <p:spPr>
          <a:xfrm>
            <a:off x="9809825" y="2422985"/>
            <a:ext cx="1322773" cy="1736794"/>
          </a:xfrm>
          <a:prstGeom prst="rect">
            <a:avLst/>
          </a:prstGeom>
        </p:spPr>
      </p:pic>
      <p:pic>
        <p:nvPicPr>
          <p:cNvPr id="12" name="Picture 11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A640D8F7-698F-46B7-A5E7-6D8866258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Soluble and insoluble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Comparing soluble and insoluble materials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tx1"/>
                </a:solidFill>
              </a:rPr>
              <a:t>Soluble substances </a:t>
            </a:r>
            <a:r>
              <a:rPr lang="en-GB" sz="2000" dirty="0">
                <a:solidFill>
                  <a:schemeClr val="tx1"/>
                </a:solidFill>
              </a:rPr>
              <a:t>like white sugar </a:t>
            </a:r>
            <a:r>
              <a:rPr lang="en-GB" sz="2000" b="1" dirty="0">
                <a:solidFill>
                  <a:schemeClr val="tx1"/>
                </a:solidFill>
              </a:rPr>
              <a:t>dissolve</a:t>
            </a:r>
            <a:r>
              <a:rPr lang="en-GB" sz="2000" dirty="0">
                <a:solidFill>
                  <a:schemeClr val="tx1"/>
                </a:solidFill>
              </a:rPr>
              <a:t> in water to form a </a:t>
            </a:r>
            <a:r>
              <a:rPr lang="en-GB" sz="2000" b="1" dirty="0">
                <a:solidFill>
                  <a:schemeClr val="tx1"/>
                </a:solidFill>
              </a:rPr>
              <a:t>transparent, clear solution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/>
                </a:solidFill>
              </a:rPr>
              <a:t>A</a:t>
            </a:r>
            <a:r>
              <a:rPr lang="en-GB" sz="2000" b="1" dirty="0">
                <a:solidFill>
                  <a:schemeClr val="tx1"/>
                </a:solidFill>
              </a:rPr>
              <a:t> solution </a:t>
            </a:r>
            <a:r>
              <a:rPr lang="en-GB" sz="2000" dirty="0">
                <a:solidFill>
                  <a:schemeClr val="tx1"/>
                </a:solidFill>
              </a:rPr>
              <a:t>can also be </a:t>
            </a:r>
            <a:r>
              <a:rPr lang="en-GB" sz="2000" b="1" dirty="0">
                <a:solidFill>
                  <a:schemeClr val="tx1"/>
                </a:solidFill>
              </a:rPr>
              <a:t>clear and coloured</a:t>
            </a:r>
            <a:r>
              <a:rPr lang="en-GB" sz="2000" dirty="0">
                <a:solidFill>
                  <a:schemeClr val="tx1"/>
                </a:solidFill>
              </a:rPr>
              <a:t>, for example when you dissolve honey in water.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tx1"/>
                </a:solidFill>
              </a:rPr>
              <a:t>Insoluble substances </a:t>
            </a:r>
            <a:r>
              <a:rPr lang="en-GB" sz="2000" dirty="0">
                <a:solidFill>
                  <a:schemeClr val="tx1"/>
                </a:solidFill>
              </a:rPr>
              <a:t>like sand </a:t>
            </a:r>
            <a:r>
              <a:rPr lang="en-GB" sz="2000" b="1" dirty="0">
                <a:solidFill>
                  <a:schemeClr val="tx1"/>
                </a:solidFill>
              </a:rPr>
              <a:t>do not dissolve</a:t>
            </a:r>
            <a:r>
              <a:rPr lang="en-GB" sz="2000" dirty="0">
                <a:solidFill>
                  <a:schemeClr val="tx1"/>
                </a:solidFill>
              </a:rPr>
              <a:t>. They often sink quickly to the bottom and form a </a:t>
            </a:r>
            <a:r>
              <a:rPr lang="en-GB" sz="2000" b="1" dirty="0">
                <a:solidFill>
                  <a:schemeClr val="tx1"/>
                </a:solidFill>
              </a:rPr>
              <a:t>sediment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/>
                </a:solidFill>
              </a:rPr>
              <a:t>Some insoluble substances, like the particles of fine clay soil do not sink quickly. The water looks </a:t>
            </a:r>
            <a:r>
              <a:rPr lang="en-GB" sz="2000" b="1" dirty="0">
                <a:solidFill>
                  <a:schemeClr val="tx1"/>
                </a:solidFill>
              </a:rPr>
              <a:t>cloudy</a:t>
            </a:r>
            <a:r>
              <a:rPr lang="en-GB" sz="2000" dirty="0">
                <a:solidFill>
                  <a:schemeClr val="tx1"/>
                </a:solidFill>
              </a:rPr>
              <a:t>. The sediment is </a:t>
            </a:r>
            <a:r>
              <a:rPr lang="en-GB" sz="2000" b="1" dirty="0">
                <a:solidFill>
                  <a:schemeClr val="tx1"/>
                </a:solidFill>
              </a:rPr>
              <a:t>suspended</a:t>
            </a:r>
            <a:r>
              <a:rPr lang="en-GB" sz="2000" dirty="0">
                <a:solidFill>
                  <a:schemeClr val="tx1"/>
                </a:solidFill>
              </a:rPr>
              <a:t> in the water.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AF59-747B-42F0-BC02-9A95F6C0CA16}"/>
              </a:ext>
            </a:extLst>
          </p:cNvPr>
          <p:cNvSpPr txBox="1"/>
          <p:nvPr/>
        </p:nvSpPr>
        <p:spPr>
          <a:xfrm>
            <a:off x="1468072" y="800778"/>
            <a:ext cx="822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(pages 4-6: 30 minutes)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4EA1AD-D238-49A7-AD84-C0AD34CA7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r="7028"/>
          <a:stretch/>
        </p:blipFill>
        <p:spPr>
          <a:xfrm>
            <a:off x="4224844" y="2343705"/>
            <a:ext cx="977470" cy="1283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0B8C7-E463-4F7C-86A6-62D6C28F2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902998"/>
            <a:ext cx="738375" cy="724121"/>
          </a:xfrm>
          <a:prstGeom prst="rect">
            <a:avLst/>
          </a:prstGeom>
        </p:spPr>
      </p:pic>
      <p:pic>
        <p:nvPicPr>
          <p:cNvPr id="14" name="Picture 13" descr="A picture containing cup, table, glass, sitting&#10;&#10;Description automatically generated">
            <a:extLst>
              <a:ext uri="{FF2B5EF4-FFF2-40B4-BE49-F238E27FC236}">
                <a16:creationId xmlns:a16="http://schemas.microsoft.com/office/drawing/2014/main" id="{2182B3A3-947C-4B96-9CEB-B98AA6535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16" y="2427475"/>
            <a:ext cx="880336" cy="1199644"/>
          </a:xfrm>
          <a:prstGeom prst="rect">
            <a:avLst/>
          </a:prstGeom>
        </p:spPr>
      </p:pic>
      <p:pic>
        <p:nvPicPr>
          <p:cNvPr id="16" name="Picture 15" descr="A picture containing cup, table, food, glass&#10;&#10;Description automatically generated">
            <a:extLst>
              <a:ext uri="{FF2B5EF4-FFF2-40B4-BE49-F238E27FC236}">
                <a16:creationId xmlns:a16="http://schemas.microsoft.com/office/drawing/2014/main" id="{6BB3ADB0-2311-4CA3-BEEA-414D856FB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97" y="4843067"/>
            <a:ext cx="853355" cy="1199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23694F-278C-45DF-B0EA-7163E5A37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47" y="4759296"/>
            <a:ext cx="1640967" cy="1283415"/>
          </a:xfrm>
          <a:prstGeom prst="rect">
            <a:avLst/>
          </a:prstGeom>
        </p:spPr>
      </p:pic>
      <p:pic>
        <p:nvPicPr>
          <p:cNvPr id="15" name="Picture 1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089C36C8-5DE8-4FB7-B20A-4EC358654F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Soluble and insoluble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Comparing soluble and insoluble materials we use in the kitchen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900" dirty="0">
                <a:solidFill>
                  <a:srgbClr val="FF0000"/>
                </a:solidFill>
              </a:rPr>
              <a:t>Ask an adult to work with you. Remember to wash your hands afterwards. </a:t>
            </a:r>
            <a:r>
              <a:rPr lang="en-GB" sz="1900" dirty="0">
                <a:solidFill>
                  <a:schemeClr val="tx1"/>
                </a:solidFill>
              </a:rPr>
              <a:t>You will need: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900" dirty="0">
                <a:solidFill>
                  <a:schemeClr val="tx1"/>
                </a:solidFill>
              </a:rPr>
              <a:t>A clear plastic cup (or glass).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900" dirty="0">
                <a:solidFill>
                  <a:schemeClr val="tx1"/>
                </a:solidFill>
              </a:rPr>
              <a:t>A teaspoon.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900" dirty="0">
                <a:solidFill>
                  <a:schemeClr val="tx1"/>
                </a:solidFill>
              </a:rPr>
              <a:t>Materials to test: a variety of small-grained solids such as:</a:t>
            </a:r>
            <a:endParaRPr lang="en-GB" sz="1900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7030A0"/>
                </a:solidFill>
              </a:rPr>
              <a:t>1. Fill ½ cup or glass </a:t>
            </a:r>
            <a:br>
              <a:rPr lang="en-GB" sz="1800" dirty="0">
                <a:solidFill>
                  <a:srgbClr val="7030A0"/>
                </a:solidFill>
              </a:rPr>
            </a:br>
            <a:r>
              <a:rPr lang="en-GB" sz="1800" dirty="0">
                <a:solidFill>
                  <a:srgbClr val="7030A0"/>
                </a:solidFill>
              </a:rPr>
              <a:t>with lukewarm water.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7030A0"/>
                </a:solidFill>
              </a:rPr>
              <a:t>2. Add ½ teaspoon of </a:t>
            </a:r>
            <a:br>
              <a:rPr lang="en-GB" sz="1800" dirty="0">
                <a:solidFill>
                  <a:srgbClr val="7030A0"/>
                </a:solidFill>
              </a:rPr>
            </a:br>
            <a:r>
              <a:rPr lang="en-GB" sz="1800" dirty="0">
                <a:solidFill>
                  <a:srgbClr val="7030A0"/>
                </a:solidFill>
              </a:rPr>
              <a:t>your first material.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7030A0"/>
                </a:solidFill>
              </a:rPr>
              <a:t>3. Stir slowly for a minute </a:t>
            </a:r>
            <a:br>
              <a:rPr lang="en-GB" sz="1800" dirty="0">
                <a:solidFill>
                  <a:srgbClr val="7030A0"/>
                </a:solidFill>
              </a:rPr>
            </a:br>
            <a:r>
              <a:rPr lang="en-GB" sz="1800" dirty="0">
                <a:solidFill>
                  <a:srgbClr val="7030A0"/>
                </a:solidFill>
              </a:rPr>
              <a:t>and watch carefully </a:t>
            </a:r>
            <a:br>
              <a:rPr lang="en-GB" sz="1800" dirty="0">
                <a:solidFill>
                  <a:srgbClr val="7030A0"/>
                </a:solidFill>
              </a:rPr>
            </a:br>
            <a:r>
              <a:rPr lang="en-GB" sz="1800" dirty="0">
                <a:solidFill>
                  <a:srgbClr val="7030A0"/>
                </a:solidFill>
              </a:rPr>
              <a:t>what happens.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7030A0"/>
                </a:solidFill>
              </a:rPr>
              <a:t>4. Stop stirring and watch </a:t>
            </a:r>
            <a:br>
              <a:rPr lang="en-GB" sz="1800" dirty="0">
                <a:solidFill>
                  <a:srgbClr val="7030A0"/>
                </a:solidFill>
              </a:rPr>
            </a:br>
            <a:r>
              <a:rPr lang="en-GB" sz="1800" dirty="0">
                <a:solidFill>
                  <a:srgbClr val="7030A0"/>
                </a:solidFill>
              </a:rPr>
              <a:t>again.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7030A0"/>
                </a:solidFill>
              </a:rPr>
              <a:t>5. Record your observations in a table (see page 6).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7030A0"/>
                </a:solidFill>
              </a:rPr>
              <a:t>6. Classify your substance as ‘soluble’ or ‘insoluble’.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7030A0"/>
                </a:solidFill>
              </a:rPr>
              <a:t>7. Wash out your cup and repeat for other materials.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AF59-747B-42F0-BC02-9A95F6C0CA16}"/>
              </a:ext>
            </a:extLst>
          </p:cNvPr>
          <p:cNvSpPr txBox="1"/>
          <p:nvPr/>
        </p:nvSpPr>
        <p:spPr>
          <a:xfrm>
            <a:off x="1468072" y="800778"/>
            <a:ext cx="822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9" name="Picture 8" descr="A picture containing water, green, looking, sitting&#10;&#10;Description automatically generated">
            <a:extLst>
              <a:ext uri="{FF2B5EF4-FFF2-40B4-BE49-F238E27FC236}">
                <a16:creationId xmlns:a16="http://schemas.microsoft.com/office/drawing/2014/main" id="{A7D5BB82-353C-46FB-BF98-D87626904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79" y="3429000"/>
            <a:ext cx="2936965" cy="2444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8B4F97-6953-4308-B8EC-5A716EBB3199}"/>
              </a:ext>
            </a:extLst>
          </p:cNvPr>
          <p:cNvSpPr txBox="1"/>
          <p:nvPr/>
        </p:nvSpPr>
        <p:spPr>
          <a:xfrm>
            <a:off x="2840470" y="4235846"/>
            <a:ext cx="72205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salt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4608F-B326-4D2B-9315-4C185CCE4509}"/>
              </a:ext>
            </a:extLst>
          </p:cNvPr>
          <p:cNvSpPr txBox="1"/>
          <p:nvPr/>
        </p:nvSpPr>
        <p:spPr>
          <a:xfrm>
            <a:off x="3846842" y="4097347"/>
            <a:ext cx="72205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white</a:t>
            </a:r>
          </a:p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sugar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262A0-3144-4729-97B1-8A7340910E9D}"/>
              </a:ext>
            </a:extLst>
          </p:cNvPr>
          <p:cNvSpPr txBox="1"/>
          <p:nvPr/>
        </p:nvSpPr>
        <p:spPr>
          <a:xfrm>
            <a:off x="4764794" y="4097347"/>
            <a:ext cx="722050" cy="553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brown sugar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CAC23-F896-4FBD-8B24-F9EDCE2D8051}"/>
              </a:ext>
            </a:extLst>
          </p:cNvPr>
          <p:cNvSpPr txBox="1"/>
          <p:nvPr/>
        </p:nvSpPr>
        <p:spPr>
          <a:xfrm>
            <a:off x="2834490" y="5434131"/>
            <a:ext cx="72205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flour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0D0F5-E206-4BEF-8B97-7CD24FDE988F}"/>
              </a:ext>
            </a:extLst>
          </p:cNvPr>
          <p:cNvSpPr txBox="1"/>
          <p:nvPr/>
        </p:nvSpPr>
        <p:spPr>
          <a:xfrm>
            <a:off x="3846842" y="5434131"/>
            <a:ext cx="72205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850B7-8E0C-4C95-8809-C7FE4EE0E121}"/>
              </a:ext>
            </a:extLst>
          </p:cNvPr>
          <p:cNvSpPr txBox="1"/>
          <p:nvPr/>
        </p:nvSpPr>
        <p:spPr>
          <a:xfrm>
            <a:off x="4764794" y="5437624"/>
            <a:ext cx="72205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lentils</a:t>
            </a:r>
          </a:p>
        </p:txBody>
      </p:sp>
      <p:pic>
        <p:nvPicPr>
          <p:cNvPr id="17" name="Picture 16" descr="A picture containing table, indoor, person, cup&#10;&#10;Description automatically generated">
            <a:extLst>
              <a:ext uri="{FF2B5EF4-FFF2-40B4-BE49-F238E27FC236}">
                <a16:creationId xmlns:a16="http://schemas.microsoft.com/office/drawing/2014/main" id="{9707911C-BE99-40E5-9679-9E091689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25" y="1730873"/>
            <a:ext cx="1827133" cy="2652997"/>
          </a:xfrm>
          <a:prstGeom prst="rect">
            <a:avLst/>
          </a:prstGeom>
        </p:spPr>
      </p:pic>
      <p:pic>
        <p:nvPicPr>
          <p:cNvPr id="16" name="Picture 15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91F1CC0D-124C-4FCB-80BD-0AC4C006D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6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837" y="6492875"/>
            <a:ext cx="529209" cy="365125"/>
          </a:xfrm>
        </p:spPr>
        <p:txBody>
          <a:bodyPr/>
          <a:lstStyle/>
          <a:p>
            <a:fld id="{F378E5E1-2CB7-4E78-9DCC-07AB1886650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251534" y="257452"/>
            <a:ext cx="3317289" cy="64640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rgbClr val="FF0000"/>
                </a:solidFill>
              </a:rPr>
              <a:t>Ask an adult to work with you.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030A0"/>
                </a:solidFill>
              </a:rPr>
              <a:t>Add ½ teaspoon of each material to a separate cup of lukewarm water.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030A0"/>
                </a:solidFill>
              </a:rPr>
              <a:t>Stir slowly for a minute and watch carefully.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030A0"/>
                </a:solidFill>
              </a:rPr>
              <a:t>Stop stirring and watch again.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030A0"/>
                </a:solidFill>
              </a:rPr>
              <a:t>Record your observations. Use the word bank to help you.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030A0"/>
                </a:solidFill>
              </a:rPr>
              <a:t>Is the material soluble or insoluble?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b="1" i="1" dirty="0">
                <a:solidFill>
                  <a:schemeClr val="tx1"/>
                </a:solidFill>
              </a:rPr>
              <a:t>Word bank: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i="1" dirty="0">
                <a:solidFill>
                  <a:schemeClr val="tx1"/>
                </a:solidFill>
              </a:rPr>
              <a:t>soluble		insoluble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i="1" dirty="0">
                <a:solidFill>
                  <a:schemeClr val="tx1"/>
                </a:solidFill>
              </a:rPr>
              <a:t>dissolve		solution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i="1" dirty="0">
                <a:solidFill>
                  <a:schemeClr val="tx1"/>
                </a:solidFill>
              </a:rPr>
              <a:t>transparent	coloured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i="1" dirty="0">
                <a:solidFill>
                  <a:schemeClr val="tx1"/>
                </a:solidFill>
              </a:rPr>
              <a:t>sediment		cloudy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i="1" dirty="0">
                <a:solidFill>
                  <a:schemeClr val="tx1"/>
                </a:solidFill>
              </a:rPr>
              <a:t>suspended	</a:t>
            </a:r>
            <a:r>
              <a:rPr lang="en-GB" sz="1600" i="1">
                <a:solidFill>
                  <a:schemeClr val="tx1"/>
                </a:solidFill>
              </a:rPr>
              <a:t>	clear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63C878-0145-4B39-83A1-0FA000DA3A76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identify and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compare soluble and insoluble materials. 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A5E77D-E380-4A77-9693-EB497897A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88684"/>
              </p:ext>
            </p:extLst>
          </p:nvPr>
        </p:nvGraphicFramePr>
        <p:xfrm>
          <a:off x="3899246" y="555793"/>
          <a:ext cx="7348762" cy="5969296"/>
        </p:xfrm>
        <a:graphic>
          <a:graphicData uri="http://schemas.openxmlformats.org/drawingml/2006/table">
            <a:tbl>
              <a:tblPr firstRow="1" firstCol="1" bandRow="1"/>
              <a:tblGrid>
                <a:gridCol w="1729600">
                  <a:extLst>
                    <a:ext uri="{9D8B030D-6E8A-4147-A177-3AD203B41FA5}">
                      <a16:colId xmlns:a16="http://schemas.microsoft.com/office/drawing/2014/main" val="2456019738"/>
                    </a:ext>
                  </a:extLst>
                </a:gridCol>
                <a:gridCol w="4043612">
                  <a:extLst>
                    <a:ext uri="{9D8B030D-6E8A-4147-A177-3AD203B41FA5}">
                      <a16:colId xmlns:a16="http://schemas.microsoft.com/office/drawing/2014/main" val="84074434"/>
                    </a:ext>
                  </a:extLst>
                </a:gridCol>
                <a:gridCol w="1575550">
                  <a:extLst>
                    <a:ext uri="{9D8B030D-6E8A-4147-A177-3AD203B41FA5}">
                      <a16:colId xmlns:a16="http://schemas.microsoft.com/office/drawing/2014/main" val="3417453754"/>
                    </a:ext>
                  </a:extLst>
                </a:gridCol>
              </a:tblGrid>
              <a:tr h="860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 of material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Observation - what happened?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Soluble or insoluble?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389566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863401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28973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93058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700151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422128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76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64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out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Find out more about the properties of salty water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What is the difference between normal water and salty water?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rgbClr val="FF0000"/>
                </a:solidFill>
              </a:rPr>
              <a:t>Use the link to this PSTT ‘Science Fun at Home’ activity for exploring this question.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hlinkClick r:id="rId2"/>
              </a:rPr>
              <a:t>https://pstt.org.uk/application/files/6115/8633/7142/3._EGG-CITING_SCIENCE.pdf</a:t>
            </a: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i="1" dirty="0">
                <a:solidFill>
                  <a:schemeClr val="tx1"/>
                </a:solidFill>
              </a:rPr>
              <a:t>Take photographs or design a poster to show what you found out!</a:t>
            </a: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Alternatively find out more about our salty seas and oceans: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/>
                </a:solidFill>
              </a:rPr>
              <a:t>Why is the sea salty?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/>
                </a:solidFill>
              </a:rPr>
              <a:t>Do all seas and oceans have the same amount of salt?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Explore these and your own questions using the following links: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hlinkClick r:id="rId3"/>
              </a:rPr>
              <a:t>https://www.dkfindout.com/uk/earth/oceans-and-seas/</a:t>
            </a: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hlinkClick r:id="rId4"/>
              </a:rPr>
              <a:t>https://www.wildlifetrusts.org/why-sea-salty-and-why-sea-blue</a:t>
            </a: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hlinkClick r:id="rId5"/>
              </a:rPr>
              <a:t>https://www.nhm.ac.uk/discover/quick-questions/why-is-the-sea-salty.html</a:t>
            </a:r>
            <a:endParaRPr lang="en-GB" sz="18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625B-72B0-4798-8B8E-48BFBC15835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(20 – 30 minutes)</a:t>
            </a:r>
          </a:p>
        </p:txBody>
      </p:sp>
      <p:pic>
        <p:nvPicPr>
          <p:cNvPr id="9" name="Picture 8" descr="A bowl of oranges on a table&#10;&#10;Description automatically generated">
            <a:extLst>
              <a:ext uri="{FF2B5EF4-FFF2-40B4-BE49-F238E27FC236}">
                <a16:creationId xmlns:a16="http://schemas.microsoft.com/office/drawing/2014/main" id="{BAA2C16A-70F6-4631-AD94-5BC8C9283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71" y="3777280"/>
            <a:ext cx="1744133" cy="1313587"/>
          </a:xfrm>
          <a:prstGeom prst="rect">
            <a:avLst/>
          </a:prstGeom>
        </p:spPr>
      </p:pic>
      <p:pic>
        <p:nvPicPr>
          <p:cNvPr id="10" name="Picture 9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EE4B812A-5D81-4A5F-8020-A12CE206F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831A5-1104-4DFF-9A91-885E65D447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7533-4E22-44F3-B854-2C1935F34336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chemeClr val="tx1"/>
                </a:solidFill>
              </a:rPr>
              <a:t>Glossary of terms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Material: </a:t>
            </a:r>
            <a:r>
              <a:rPr lang="en-GB" sz="2400" b="1" dirty="0"/>
              <a:t>Material</a:t>
            </a:r>
            <a:r>
              <a:rPr lang="en-GB" sz="2400" dirty="0"/>
              <a:t> is the matter from which a thing is or can be made.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Dissolve: </a:t>
            </a:r>
            <a:r>
              <a:rPr lang="en-GB" sz="2400" dirty="0">
                <a:solidFill>
                  <a:schemeClr val="tx1"/>
                </a:solidFill>
              </a:rPr>
              <a:t>Some materials will </a:t>
            </a:r>
            <a:r>
              <a:rPr lang="en-GB" sz="2400" b="1" dirty="0">
                <a:solidFill>
                  <a:schemeClr val="tx1"/>
                </a:solidFill>
              </a:rPr>
              <a:t>dissolve </a:t>
            </a:r>
            <a:r>
              <a:rPr lang="en-GB" sz="2400" dirty="0">
                <a:solidFill>
                  <a:schemeClr val="tx1"/>
                </a:solidFill>
              </a:rPr>
              <a:t>in a liquid. For example, sugar dissolves in water to form a clear, transparent solution.</a:t>
            </a: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Solution: </a:t>
            </a:r>
            <a:r>
              <a:rPr lang="en-GB" sz="2400" dirty="0"/>
              <a:t>When a material dissolves in a liquid it forms a clear </a:t>
            </a:r>
            <a:r>
              <a:rPr lang="en-GB" sz="2400" b="1" dirty="0"/>
              <a:t>solution</a:t>
            </a:r>
            <a:r>
              <a:rPr lang="en-GB" sz="2400" dirty="0"/>
              <a:t>. A solution can be transparent or coloured. For example, brown sugar forms a clear, coloured solution.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Soluble: </a:t>
            </a:r>
            <a:r>
              <a:rPr lang="en-GB" sz="2400" dirty="0">
                <a:solidFill>
                  <a:schemeClr val="tx1"/>
                </a:solidFill>
              </a:rPr>
              <a:t>A material is </a:t>
            </a:r>
            <a:r>
              <a:rPr lang="en-GB" sz="2400" b="1" dirty="0">
                <a:solidFill>
                  <a:schemeClr val="tx1"/>
                </a:solidFill>
              </a:rPr>
              <a:t>soluble </a:t>
            </a:r>
            <a:r>
              <a:rPr lang="en-GB" sz="2400" dirty="0">
                <a:solidFill>
                  <a:schemeClr val="tx1"/>
                </a:solidFill>
              </a:rPr>
              <a:t>in a liquid if it dissolves in that liquid.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Insoluble: </a:t>
            </a:r>
            <a:r>
              <a:rPr lang="en-GB" sz="2400" dirty="0">
                <a:solidFill>
                  <a:schemeClr val="tx1"/>
                </a:solidFill>
              </a:rPr>
              <a:t>A material is </a:t>
            </a:r>
            <a:r>
              <a:rPr lang="en-GB" sz="2400" b="1" dirty="0">
                <a:solidFill>
                  <a:schemeClr val="tx1"/>
                </a:solidFill>
              </a:rPr>
              <a:t>insoluble </a:t>
            </a:r>
            <a:r>
              <a:rPr lang="en-GB" sz="2400" dirty="0">
                <a:solidFill>
                  <a:schemeClr val="tx1"/>
                </a:solidFill>
              </a:rPr>
              <a:t>in a liquid if it does not dissolve in that liquid. </a:t>
            </a:r>
            <a:endParaRPr lang="en-GB" sz="2400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Sediment: </a:t>
            </a:r>
            <a:r>
              <a:rPr lang="en-GB" sz="2400" dirty="0">
                <a:solidFill>
                  <a:schemeClr val="tx1"/>
                </a:solidFill>
              </a:rPr>
              <a:t>Some insoluble materials sink quickly and form a </a:t>
            </a:r>
            <a:r>
              <a:rPr lang="en-GB" sz="2400" b="1" dirty="0">
                <a:solidFill>
                  <a:schemeClr val="tx1"/>
                </a:solidFill>
              </a:rPr>
              <a:t>sediment</a:t>
            </a:r>
            <a:r>
              <a:rPr lang="en-GB" sz="2400" dirty="0">
                <a:solidFill>
                  <a:schemeClr val="tx1"/>
                </a:solidFill>
              </a:rPr>
              <a:t> at the bottom of a liquid. </a:t>
            </a: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Suspended: </a:t>
            </a:r>
            <a:r>
              <a:rPr lang="en-GB" sz="2400" dirty="0">
                <a:solidFill>
                  <a:schemeClr val="tx1"/>
                </a:solidFill>
              </a:rPr>
              <a:t>Some insoluble materials do not sink quickly so the liquid looks cloudy. The sediment is </a:t>
            </a:r>
            <a:r>
              <a:rPr lang="en-GB" sz="2400" b="1" dirty="0">
                <a:solidFill>
                  <a:schemeClr val="tx1"/>
                </a:solidFill>
              </a:rPr>
              <a:t>suspended</a:t>
            </a:r>
            <a:r>
              <a:rPr lang="en-GB" sz="2400" dirty="0">
                <a:solidFill>
                  <a:schemeClr val="tx1"/>
                </a:solidFill>
              </a:rPr>
              <a:t> in the liquid. </a:t>
            </a: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endParaRPr lang="en-GB" b="1" dirty="0"/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1AC0B-F95B-411A-A3D2-8532F29829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00-DB0C-4453-AC3D-00D5840809E8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work:</a:t>
            </a: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FD630-0888-496B-BF4F-5B83B04BF4F9}"/>
              </a:ext>
            </a:extLst>
          </p:cNvPr>
          <p:cNvGrpSpPr/>
          <p:nvPr/>
        </p:nvGrpSpPr>
        <p:grpSpPr>
          <a:xfrm>
            <a:off x="276238" y="433157"/>
            <a:ext cx="1544715" cy="1805218"/>
            <a:chOff x="368514" y="114341"/>
            <a:chExt cx="1544715" cy="2423604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765BD5AE-2D6E-401A-A562-C0345405AF31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55A1B-278A-4117-9286-F0033FC3B480}"/>
                </a:ext>
              </a:extLst>
            </p:cNvPr>
            <p:cNvSpPr txBox="1"/>
            <p:nvPr/>
          </p:nvSpPr>
          <p:spPr>
            <a:xfrm>
              <a:off x="418939" y="188282"/>
              <a:ext cx="1453718" cy="22265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Salt and white sugar both dissolve in water to form a clear, transparent solution.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8857D-A55C-4B3F-8F71-18C5E0010DC5}"/>
              </a:ext>
            </a:extLst>
          </p:cNvPr>
          <p:cNvGrpSpPr/>
          <p:nvPr/>
        </p:nvGrpSpPr>
        <p:grpSpPr>
          <a:xfrm>
            <a:off x="276238" y="2527241"/>
            <a:ext cx="1544715" cy="2511484"/>
            <a:chOff x="368514" y="114341"/>
            <a:chExt cx="1544715" cy="245495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5C3EA894-567B-4C39-9A4A-0EA07CCEEB70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30A18-B63F-4F2A-9DA0-05B321E12E2B}"/>
                </a:ext>
              </a:extLst>
            </p:cNvPr>
            <p:cNvSpPr txBox="1"/>
            <p:nvPr/>
          </p:nvSpPr>
          <p:spPr>
            <a:xfrm>
              <a:off x="418939" y="188281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Brown sugar dissolves in water to form a slightly brown coloured solution. </a:t>
              </a:r>
            </a:p>
            <a:p>
              <a:r>
                <a:rPr lang="en-GB" sz="1400" dirty="0">
                  <a:solidFill>
                    <a:srgbClr val="0070C0"/>
                  </a:solidFill>
                </a:rPr>
                <a:t>All solutions are clear so you can see through them.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A5DDC4-4A7C-4776-8D25-E37345778615}"/>
              </a:ext>
            </a:extLst>
          </p:cNvPr>
          <p:cNvGrpSpPr/>
          <p:nvPr/>
        </p:nvGrpSpPr>
        <p:grpSpPr>
          <a:xfrm>
            <a:off x="9923463" y="464506"/>
            <a:ext cx="1544715" cy="2716844"/>
            <a:chOff x="9923463" y="464506"/>
            <a:chExt cx="1544715" cy="2454953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B48AE49-A635-4CC8-82A8-15269ED21A7E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88E62-CA30-4F83-B0E6-5E647C371897}"/>
                </a:ext>
              </a:extLst>
            </p:cNvPr>
            <p:cNvSpPr txBox="1"/>
            <p:nvPr/>
          </p:nvSpPr>
          <p:spPr>
            <a:xfrm>
              <a:off x="9973888" y="538446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Flour does not dissolve in water. Grains of flour are small, so some will stay suspended in the water, making the water cloudy.</a:t>
              </a:r>
            </a:p>
            <a:p>
              <a:r>
                <a:rPr lang="en-GB" sz="1400" dirty="0">
                  <a:solidFill>
                    <a:srgbClr val="0070C0"/>
                  </a:solidFill>
                </a:rPr>
                <a:t>The flour grains are called a sediment.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B7FF5-A450-4C2D-A310-8513FD696301}"/>
              </a:ext>
            </a:extLst>
          </p:cNvPr>
          <p:cNvGrpSpPr/>
          <p:nvPr/>
        </p:nvGrpSpPr>
        <p:grpSpPr>
          <a:xfrm>
            <a:off x="9923463" y="3428999"/>
            <a:ext cx="1544715" cy="2635016"/>
            <a:chOff x="9923463" y="464506"/>
            <a:chExt cx="1544715" cy="245495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2C44037-9E7C-4468-B891-D8D1BAC50164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1BFD52-C813-4AA8-8869-788FA4F1284A}"/>
                </a:ext>
              </a:extLst>
            </p:cNvPr>
            <p:cNvSpPr txBox="1"/>
            <p:nvPr/>
          </p:nvSpPr>
          <p:spPr>
            <a:xfrm>
              <a:off x="9973888" y="538446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Lentils do not dissolve in water. Lentil grains are quite large so they fall quickly to the bottom as a sediment. </a:t>
              </a:r>
            </a:p>
            <a:p>
              <a:r>
                <a:rPr lang="en-GB" sz="1400" dirty="0">
                  <a:solidFill>
                    <a:srgbClr val="0070C0"/>
                  </a:solidFill>
                </a:rPr>
                <a:t>Dust from the lentils may make the water slightly cloudy. </a:t>
              </a:r>
            </a:p>
          </p:txBody>
        </p:sp>
      </p:grpSp>
      <p:pic>
        <p:nvPicPr>
          <p:cNvPr id="19" name="Picture 18" descr="A screenshot of text&#10;&#10;Description automatically generated">
            <a:extLst>
              <a:ext uri="{FF2B5EF4-FFF2-40B4-BE49-F238E27FC236}">
                <a16:creationId xmlns:a16="http://schemas.microsoft.com/office/drawing/2014/main" id="{0E070F87-4206-46E3-9466-40C323084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"/>
          <a:stretch/>
        </p:blipFill>
        <p:spPr>
          <a:xfrm>
            <a:off x="2758200" y="578788"/>
            <a:ext cx="5814300" cy="59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6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180192-A5BE-4ABB-B870-73453A3859C4}"/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microsoft.com/office/2006/documentManagement/types"/>
    <ds:schemaRef ds:uri="http://www.w3.org/XML/1998/namespace"/>
    <ds:schemaRef ds:uri="89114d93-40b0-4de1-aa32-14ecbdb0e84d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ff8adc4-58f0-4cfe-ad48-79a46b32a9f8"/>
  </ds:schemaRefs>
</ds:datastoreItem>
</file>

<file path=customXml/itemProps3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v5 template lesson PriSci Resource</Template>
  <TotalTime>1091</TotalTime>
  <Words>1255</Words>
  <Application>Microsoft Office PowerPoint</Application>
  <PresentationFormat>Widescreen</PresentationFormat>
  <Paragraphs>169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Black</vt:lpstr>
      <vt:lpstr>Office Theme</vt:lpstr>
      <vt:lpstr>PowerPoint Presentation</vt:lpstr>
      <vt:lpstr>Properties and changes of materials</vt:lpstr>
      <vt:lpstr>Explore, review, think, talk…</vt:lpstr>
      <vt:lpstr>Soluble and insoluble materials</vt:lpstr>
      <vt:lpstr>Soluble and insoluble materials</vt:lpstr>
      <vt:lpstr>PowerPoint Presentation</vt:lpstr>
      <vt:lpstr>Find out more…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2</cp:revision>
  <cp:lastPrinted>2020-03-28T17:18:56Z</cp:lastPrinted>
  <dcterms:created xsi:type="dcterms:W3CDTF">2020-05-15T09:54:03Z</dcterms:created>
  <dcterms:modified xsi:type="dcterms:W3CDTF">2020-05-27T17:21:41Z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