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3" r:id="rId5"/>
    <p:sldId id="280" r:id="rId6"/>
    <p:sldId id="274" r:id="rId7"/>
    <p:sldId id="275" r:id="rId8"/>
    <p:sldId id="282" r:id="rId9"/>
    <p:sldId id="281" r:id="rId10"/>
    <p:sldId id="284" r:id="rId11"/>
    <p:sldId id="277" r:id="rId12"/>
    <p:sldId id="279" r:id="rId13"/>
    <p:sldId id="283" r:id="rId14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FF80E3D5-27D4-4ED2-BBCF-BE40C31B47E3}"/>
    <pc:docChg chg="modSld">
      <pc:chgData name="Wood, Lucy" userId="fc26114c-1456-4dbd-af7e-8d6f300a5a38" providerId="ADAL" clId="{FF80E3D5-27D4-4ED2-BBCF-BE40C31B47E3}" dt="2020-05-26T16:59:09.378" v="13" actId="20577"/>
      <pc:docMkLst>
        <pc:docMk/>
      </pc:docMkLst>
      <pc:sldChg chg="modSp">
        <pc:chgData name="Wood, Lucy" userId="fc26114c-1456-4dbd-af7e-8d6f300a5a38" providerId="ADAL" clId="{FF80E3D5-27D4-4ED2-BBCF-BE40C31B47E3}" dt="2020-05-26T16:58:20.482" v="6" actId="20577"/>
        <pc:sldMkLst>
          <pc:docMk/>
          <pc:sldMk cId="727651397" sldId="280"/>
        </pc:sldMkLst>
        <pc:spChg chg="mod">
          <ac:chgData name="Wood, Lucy" userId="fc26114c-1456-4dbd-af7e-8d6f300a5a38" providerId="ADAL" clId="{FF80E3D5-27D4-4ED2-BBCF-BE40C31B47E3}" dt="2020-05-26T16:58:20.482" v="6" actId="20577"/>
          <ac:spMkLst>
            <pc:docMk/>
            <pc:sldMk cId="727651397" sldId="280"/>
            <ac:spMk id="6" creationId="{25A0C3EB-047A-46DE-8E70-CE2935951BF1}"/>
          </ac:spMkLst>
        </pc:spChg>
      </pc:sldChg>
      <pc:sldChg chg="modSp">
        <pc:chgData name="Wood, Lucy" userId="fc26114c-1456-4dbd-af7e-8d6f300a5a38" providerId="ADAL" clId="{FF80E3D5-27D4-4ED2-BBCF-BE40C31B47E3}" dt="2020-05-26T16:59:09.378" v="13" actId="20577"/>
        <pc:sldMkLst>
          <pc:docMk/>
          <pc:sldMk cId="512646945" sldId="281"/>
        </pc:sldMkLst>
        <pc:spChg chg="mod">
          <ac:chgData name="Wood, Lucy" userId="fc26114c-1456-4dbd-af7e-8d6f300a5a38" providerId="ADAL" clId="{FF80E3D5-27D4-4ED2-BBCF-BE40C31B47E3}" dt="2020-05-26T16:59:09.378" v="13" actId="20577"/>
          <ac:spMkLst>
            <pc:docMk/>
            <pc:sldMk cId="512646945" sldId="281"/>
            <ac:spMk id="3" creationId="{FB83C298-E2AB-48E7-8261-F666934466FF}"/>
          </ac:spMkLst>
        </pc:spChg>
      </pc:sldChg>
    </pc:docChg>
  </pc:docChgLst>
  <pc:docChgLst>
    <pc:chgData name="Wood, Lucy" userId="fc26114c-1456-4dbd-af7e-8d6f300a5a38" providerId="ADAL" clId="{7C5B3612-355B-402B-9D15-44616F66E866}"/>
    <pc:docChg chg="modSld">
      <pc:chgData name="Wood, Lucy" userId="fc26114c-1456-4dbd-af7e-8d6f300a5a38" providerId="ADAL" clId="{7C5B3612-355B-402B-9D15-44616F66E866}" dt="2020-05-26T16:43:50.222" v="21" actId="6549"/>
      <pc:docMkLst>
        <pc:docMk/>
      </pc:docMkLst>
      <pc:sldChg chg="modSp">
        <pc:chgData name="Wood, Lucy" userId="fc26114c-1456-4dbd-af7e-8d6f300a5a38" providerId="ADAL" clId="{7C5B3612-355B-402B-9D15-44616F66E866}" dt="2020-05-26T16:41:43.474" v="1" actId="20577"/>
        <pc:sldMkLst>
          <pc:docMk/>
          <pc:sldMk cId="943217510" sldId="275"/>
        </pc:sldMkLst>
        <pc:spChg chg="mod">
          <ac:chgData name="Wood, Lucy" userId="fc26114c-1456-4dbd-af7e-8d6f300a5a38" providerId="ADAL" clId="{7C5B3612-355B-402B-9D15-44616F66E866}" dt="2020-05-26T16:41:43.474" v="1" actId="20577"/>
          <ac:spMkLst>
            <pc:docMk/>
            <pc:sldMk cId="943217510" sldId="275"/>
            <ac:spMk id="6" creationId="{62D9BE05-8D1B-4001-B101-B143BDE0F8F5}"/>
          </ac:spMkLst>
        </pc:spChg>
      </pc:sldChg>
      <pc:sldChg chg="modSp">
        <pc:chgData name="Wood, Lucy" userId="fc26114c-1456-4dbd-af7e-8d6f300a5a38" providerId="ADAL" clId="{7C5B3612-355B-402B-9D15-44616F66E866}" dt="2020-05-26T16:43:10.507" v="12" actId="20577"/>
        <pc:sldMkLst>
          <pc:docMk/>
          <pc:sldMk cId="3132123751" sldId="277"/>
        </pc:sldMkLst>
        <pc:spChg chg="mod">
          <ac:chgData name="Wood, Lucy" userId="fc26114c-1456-4dbd-af7e-8d6f300a5a38" providerId="ADAL" clId="{7C5B3612-355B-402B-9D15-44616F66E866}" dt="2020-05-26T16:43:10.507" v="12" actId="20577"/>
          <ac:spMkLst>
            <pc:docMk/>
            <pc:sldMk cId="3132123751" sldId="277"/>
            <ac:spMk id="7" creationId="{ABE528BD-6765-41EB-BCFF-23AD5C22DABE}"/>
          </ac:spMkLst>
        </pc:spChg>
      </pc:sldChg>
      <pc:sldChg chg="modSp">
        <pc:chgData name="Wood, Lucy" userId="fc26114c-1456-4dbd-af7e-8d6f300a5a38" providerId="ADAL" clId="{7C5B3612-355B-402B-9D15-44616F66E866}" dt="2020-05-26T16:43:50.222" v="21" actId="6549"/>
        <pc:sldMkLst>
          <pc:docMk/>
          <pc:sldMk cId="2047519736" sldId="279"/>
        </pc:sldMkLst>
        <pc:spChg chg="mod">
          <ac:chgData name="Wood, Lucy" userId="fc26114c-1456-4dbd-af7e-8d6f300a5a38" providerId="ADAL" clId="{7C5B3612-355B-402B-9D15-44616F66E866}" dt="2020-05-26T16:43:50.222" v="21" actId="6549"/>
          <ac:spMkLst>
            <pc:docMk/>
            <pc:sldMk cId="2047519736" sldId="279"/>
            <ac:spMk id="3" creationId="{DA687533-4E22-44F3-B854-2C1935F343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1" descr="A gold and blue neck tie&#10;&#10;Description automatically generated">
            <a:extLst>
              <a:ext uri="{FF2B5EF4-FFF2-40B4-BE49-F238E27FC236}">
                <a16:creationId xmlns:a16="http://schemas.microsoft.com/office/drawing/2014/main" id="{8F45A21E-395F-4D24-82CF-EFB974683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7" b="20845"/>
          <a:stretch/>
        </p:blipFill>
        <p:spPr>
          <a:xfrm>
            <a:off x="2989580" y="466821"/>
            <a:ext cx="9202420" cy="596606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A66894-5BDA-42C7-9C56-B221BACF2E90}"/>
              </a:ext>
            </a:extLst>
          </p:cNvPr>
          <p:cNvSpPr/>
          <p:nvPr userDrawn="1"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4653011-51ED-431E-9C8A-9EA8E02609B3}"/>
              </a:ext>
            </a:extLst>
          </p:cNvPr>
          <p:cNvSpPr/>
          <p:nvPr userDrawn="1"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BE1E0-278E-4B95-BD44-45F1BD5C5BB9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872A2C9-815B-48AD-B7A4-ED683CFBD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21FF40-5C85-4BAD-B578-9497888F3D55}"/>
              </a:ext>
            </a:extLst>
          </p:cNvPr>
          <p:cNvSpPr/>
          <p:nvPr userDrawn="1"/>
        </p:nvSpPr>
        <p:spPr>
          <a:xfrm>
            <a:off x="0" y="155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EDDCC-7ABD-464D-8544-B582D53FCB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896988-8E9D-4748-A38C-8584500B48C1}"/>
              </a:ext>
            </a:extLst>
          </p:cNvPr>
          <p:cNvSpPr txBox="1"/>
          <p:nvPr userDrawn="1"/>
        </p:nvSpPr>
        <p:spPr>
          <a:xfrm>
            <a:off x="7461250" y="797021"/>
            <a:ext cx="4438650" cy="120032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supporting your child’s learning in science.</a:t>
            </a:r>
          </a:p>
          <a:p>
            <a:pPr algn="l"/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A958827-0B4B-4C81-97FC-47BD712B2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0" y="2368550"/>
            <a:ext cx="5473700" cy="13144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2-4 line sub-head giving context goes</a:t>
            </a:r>
            <a:br>
              <a:rPr lang="en-US" dirty="0"/>
            </a:br>
            <a:r>
              <a:rPr lang="en-US" dirty="0"/>
              <a:t>in here, using soft returns in order</a:t>
            </a:r>
            <a:br>
              <a:rPr lang="en-US" dirty="0"/>
            </a:br>
            <a:r>
              <a:rPr lang="en-US" dirty="0"/>
              <a:t>to follow the edge if possible</a:t>
            </a:r>
          </a:p>
          <a:p>
            <a:pPr lvl="0"/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6A3046-759C-4E24-95D6-CF9C15920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410200"/>
            <a:ext cx="5473700" cy="850900"/>
          </a:xfrm>
        </p:spPr>
        <p:txBody>
          <a:bodyPr anchor="ctr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 ? </a:t>
            </a:r>
            <a:br>
              <a:rPr lang="en-US" dirty="0"/>
            </a:br>
            <a:r>
              <a:rPr lang="en-US" dirty="0"/>
              <a:t>Age ?? - ??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7196C0DD-3AE5-48A5-B94A-349E485B0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558768"/>
            <a:ext cx="5473700" cy="1395842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Lesson plan main title in here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5614147-8486-4B4F-AFE4-8D1FD66939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6769" y="1805354"/>
            <a:ext cx="4391025" cy="4657359"/>
          </a:xfrm>
        </p:spPr>
        <p:txBody>
          <a:bodyPr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Before the session:</a:t>
            </a:r>
          </a:p>
          <a:p>
            <a:pPr lvl="1"/>
            <a:r>
              <a:rPr lang="en-US" dirty="0"/>
              <a:t>Please read slide 2</a:t>
            </a:r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DC67356-C01B-4857-B787-F7594B7EC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484" y="879794"/>
            <a:ext cx="10515601" cy="327033"/>
          </a:xfrm>
        </p:spPr>
        <p:txBody>
          <a:bodyPr>
            <a:normAutofit/>
          </a:bodyPr>
          <a:lstStyle>
            <a:lvl1pPr marL="0" indent="0" rtl="0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(additional information - always in brackets)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15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F5CB9-9E61-4B57-8544-30C6997F8314}"/>
              </a:ext>
            </a:extLst>
          </p:cNvPr>
          <p:cNvSpPr/>
          <p:nvPr userDrawn="1"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CBAED82-2212-45F3-A4AB-22D57CA37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7" name="Slide Number Placeholder 29">
            <a:extLst>
              <a:ext uri="{FF2B5EF4-FFF2-40B4-BE49-F238E27FC236}">
                <a16:creationId xmlns:a16="http://schemas.microsoft.com/office/drawing/2014/main" id="{45B1E787-C8F0-4FBF-997A-FC54DF86F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EEFDF487-C62E-47A1-9C76-3CB9A89BA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60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www.bbc.co.uk/bitesize/topics/zcvv4wx/articles/zw7tv9q" TargetMode="External"/><Relationship Id="rId7" Type="http://schemas.openxmlformats.org/officeDocument/2006/relationships/image" Target="../media/image15.jpeg"/><Relationship Id="rId2" Type="http://schemas.openxmlformats.org/officeDocument/2006/relationships/hyperlink" Target="https://www.bbc.co.uk/bitesize/clips/z9jd7t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stt.org.uk/resources/curriculum-materials/Science-Fun-at-Home" TargetMode="External"/><Relationship Id="rId2" Type="http://schemas.openxmlformats.org/officeDocument/2006/relationships/hyperlink" Target="https://www.youtube.com/watch?v=sgRnDK4CFX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Modern kitchen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t="8731" b="7944"/>
          <a:stretch/>
        </p:blipFill>
        <p:spPr>
          <a:xfrm flipH="1">
            <a:off x="3844991" y="463998"/>
            <a:ext cx="8347009" cy="5927182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Properties and changes of materials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Investigating reversible changes by separating materials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5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9 - 10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022237" y="388560"/>
            <a:ext cx="5021981" cy="6047290"/>
            <a:chOff x="7291389" y="567405"/>
            <a:chExt cx="4352921" cy="57304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390923" y="567405"/>
              <a:ext cx="4040517" cy="5337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</a:rPr>
                <a:t>For parents</a:t>
              </a:r>
            </a:p>
            <a:p>
              <a:r>
                <a:rPr lang="en-GB" i="1" dirty="0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 dirty="0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Please read slide 2 so you know what your child is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 an alternative to lined paper, slide 7 may be printed for your child to record on.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Support your child with the main activities on slides 3 - 7,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8 has further, optional activities.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9 has a glossary of key terms.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10 gives an idea of what your child may produce.</a:t>
              </a:r>
            </a:p>
            <a:p>
              <a:pPr fontAlgn="base"/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1AC0B-F95B-411A-A3D2-8532F29829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6B00-DB0C-4453-AC3D-00D5840809E8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Possible learning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outcome for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reviewing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your work:</a:t>
            </a:r>
            <a:endParaRPr lang="en-GB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FD630-0888-496B-BF4F-5B83B04BF4F9}"/>
              </a:ext>
            </a:extLst>
          </p:cNvPr>
          <p:cNvGrpSpPr/>
          <p:nvPr/>
        </p:nvGrpSpPr>
        <p:grpSpPr>
          <a:xfrm>
            <a:off x="276238" y="433157"/>
            <a:ext cx="1544715" cy="2081443"/>
            <a:chOff x="368514" y="114341"/>
            <a:chExt cx="1544715" cy="242360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65BD5AE-2D6E-401A-A562-C0345405AF31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55A1B-278A-4117-9286-F0033FC3B480}"/>
                </a:ext>
              </a:extLst>
            </p:cNvPr>
            <p:cNvSpPr txBox="1"/>
            <p:nvPr/>
          </p:nvSpPr>
          <p:spPr>
            <a:xfrm>
              <a:off x="418939" y="188282"/>
              <a:ext cx="1453718" cy="22265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The kitchen paper acts as a filter. It can take quite a long time for all the salt solution to drip through, leaving the flour behind.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C8857D-A55C-4B3F-8F71-18C5E0010DC5}"/>
              </a:ext>
            </a:extLst>
          </p:cNvPr>
          <p:cNvGrpSpPr/>
          <p:nvPr/>
        </p:nvGrpSpPr>
        <p:grpSpPr>
          <a:xfrm>
            <a:off x="276238" y="2784416"/>
            <a:ext cx="1544715" cy="2511484"/>
            <a:chOff x="368514" y="114341"/>
            <a:chExt cx="1544715" cy="2454953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C3EA894-567B-4C39-9A4A-0EA07CCEEB70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30A18-B63F-4F2A-9DA0-05B321E12E2B}"/>
                </a:ext>
              </a:extLst>
            </p:cNvPr>
            <p:cNvSpPr txBox="1"/>
            <p:nvPr/>
          </p:nvSpPr>
          <p:spPr>
            <a:xfrm>
              <a:off x="418939" y="188281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The rice and salt can also be separated by dissolving the salt and then sieving or filtering. In this case, the salt solution needs evaporating too.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5DDC4-4A7C-4776-8D25-E37345778615}"/>
              </a:ext>
            </a:extLst>
          </p:cNvPr>
          <p:cNvGrpSpPr/>
          <p:nvPr/>
        </p:nvGrpSpPr>
        <p:grpSpPr>
          <a:xfrm>
            <a:off x="9923463" y="464506"/>
            <a:ext cx="1544715" cy="2250119"/>
            <a:chOff x="9923463" y="464506"/>
            <a:chExt cx="1544715" cy="245495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EB48AE49-A635-4CC8-82A8-15269ED21A7E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88E62-CA30-4F83-B0E6-5E647C371897}"/>
                </a:ext>
              </a:extLst>
            </p:cNvPr>
            <p:cNvSpPr txBox="1"/>
            <p:nvPr/>
          </p:nvSpPr>
          <p:spPr>
            <a:xfrm>
              <a:off x="9973888" y="538446"/>
              <a:ext cx="1494290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Don’t worry if you use a method that does not work! </a:t>
              </a:r>
            </a:p>
            <a:p>
              <a:endParaRPr lang="en-GB" sz="1400" dirty="0">
                <a:solidFill>
                  <a:srgbClr val="0070C0"/>
                </a:solidFill>
              </a:endParaRPr>
            </a:p>
            <a:p>
              <a:r>
                <a:rPr lang="en-GB" sz="1400" dirty="0">
                  <a:solidFill>
                    <a:srgbClr val="0070C0"/>
                  </a:solidFill>
                </a:rPr>
                <a:t>Record what happened and then try a different method.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B7FF5-A450-4C2D-A310-8513FD696301}"/>
              </a:ext>
            </a:extLst>
          </p:cNvPr>
          <p:cNvGrpSpPr/>
          <p:nvPr/>
        </p:nvGrpSpPr>
        <p:grpSpPr>
          <a:xfrm>
            <a:off x="9923463" y="3047999"/>
            <a:ext cx="1544715" cy="2635016"/>
            <a:chOff x="9923463" y="464506"/>
            <a:chExt cx="1544715" cy="245495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2C44037-9E7C-4468-B891-D8D1BAC50164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1BFD52-C813-4AA8-8869-788FA4F1284A}"/>
                </a:ext>
              </a:extLst>
            </p:cNvPr>
            <p:cNvSpPr txBox="1"/>
            <p:nvPr/>
          </p:nvSpPr>
          <p:spPr>
            <a:xfrm>
              <a:off x="9973888" y="538446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It can take a few hours for the water to evaporate and leave the salt behind. Put the plate on a sunny windowsill to help speed up the evaporation. </a:t>
              </a:r>
            </a:p>
          </p:txBody>
        </p:sp>
      </p:grp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52A744E6-FBD9-4969-985D-F481FDEB7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93" y="305972"/>
            <a:ext cx="5462552" cy="62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F61F-CA84-48FC-923C-C18F5755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Properties and changes of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BB7E4-5010-4AED-94E3-9DA2E07AB4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161EA-2DD3-4E66-9DB5-68706A8F5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484" y="557939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Investigating reversible changes by </a:t>
            </a:r>
            <a:r>
              <a:rPr lang="en-GB"/>
              <a:t>separating materials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5636A-B5B7-492C-BB81-DF5FAB2B165E}"/>
              </a:ext>
            </a:extLst>
          </p:cNvPr>
          <p:cNvSpPr txBox="1">
            <a:spLocks/>
          </p:cNvSpPr>
          <p:nvPr/>
        </p:nvSpPr>
        <p:spPr>
          <a:xfrm>
            <a:off x="838200" y="1644141"/>
            <a:ext cx="5181600" cy="2937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Key Learning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/>
              <a:t>Some changes to materials such as dissolving and mixing are</a:t>
            </a:r>
            <a:r>
              <a:rPr lang="en-GB" sz="2000" b="1" dirty="0"/>
              <a:t> reversible</a:t>
            </a:r>
            <a:r>
              <a:rPr lang="en-GB" sz="2000" dirty="0"/>
              <a:t>. The materials can be separated, as no new materials have been formed.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/>
              <a:t>Insoluble materials </a:t>
            </a:r>
            <a:r>
              <a:rPr lang="en-GB" sz="2000" dirty="0"/>
              <a:t>can be separated from a liquid by </a:t>
            </a:r>
            <a:r>
              <a:rPr lang="en-GB" sz="2000" b="1" dirty="0"/>
              <a:t>sieving</a:t>
            </a:r>
            <a:r>
              <a:rPr lang="en-GB" sz="2000" dirty="0"/>
              <a:t> or </a:t>
            </a:r>
            <a:r>
              <a:rPr lang="en-GB" sz="2000" b="1" dirty="0"/>
              <a:t>filtering</a:t>
            </a:r>
            <a:r>
              <a:rPr lang="en-GB" sz="2000" dirty="0"/>
              <a:t>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b="1" dirty="0"/>
              <a:t>Soluble materials </a:t>
            </a:r>
            <a:r>
              <a:rPr lang="en-GB" sz="2000" dirty="0"/>
              <a:t>can be separated from a liquid by the process of </a:t>
            </a:r>
            <a:r>
              <a:rPr lang="en-GB" sz="2000" b="1" dirty="0"/>
              <a:t>evaporation</a:t>
            </a:r>
            <a:r>
              <a:rPr lang="en-GB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A0C3EB-047A-46DE-8E70-CE2935951BF1}"/>
              </a:ext>
            </a:extLst>
          </p:cNvPr>
          <p:cNvSpPr txBox="1">
            <a:spLocks/>
          </p:cNvSpPr>
          <p:nvPr/>
        </p:nvSpPr>
        <p:spPr>
          <a:xfrm>
            <a:off x="838198" y="4687485"/>
            <a:ext cx="5181600" cy="148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can…</a:t>
            </a: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equipment to separate two or more materials by sieving, filtering and/or evaporating.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2DF2BE-4D15-49DB-89B6-ED5A16E80E1E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Activities </a:t>
            </a:r>
            <a:r>
              <a:rPr lang="en-GB" sz="1800" dirty="0">
                <a:solidFill>
                  <a:schemeClr val="accent1"/>
                </a:solidFill>
              </a:rPr>
              <a:t>(pages 3-7): 30 - 45 mins, </a:t>
            </a:r>
            <a:r>
              <a:rPr lang="en-GB" sz="1400" dirty="0">
                <a:solidFill>
                  <a:schemeClr val="accent1"/>
                </a:solidFill>
              </a:rPr>
              <a:t>plus evaporation time!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</a:rPr>
              <a:t>Household items to support learning:</a:t>
            </a:r>
          </a:p>
          <a:p>
            <a:r>
              <a:rPr lang="en-GB" sz="1800" dirty="0">
                <a:solidFill>
                  <a:srgbClr val="0070C0"/>
                </a:solidFill>
              </a:rPr>
              <a:t>Kitchen paper, sieve, bowls, cups. </a:t>
            </a:r>
          </a:p>
          <a:p>
            <a:r>
              <a:rPr lang="en-GB" sz="1800" dirty="0">
                <a:solidFill>
                  <a:srgbClr val="0070C0"/>
                </a:solidFill>
              </a:rPr>
              <a:t>Salt, flour and uncooked rice (or other dried grain/pulse).</a:t>
            </a:r>
          </a:p>
          <a:p>
            <a:r>
              <a:rPr lang="en-GB" sz="1800" dirty="0">
                <a:solidFill>
                  <a:srgbClr val="0070C0"/>
                </a:solidFill>
              </a:rPr>
              <a:t>Teaspoon and water.</a:t>
            </a:r>
          </a:p>
          <a:p>
            <a:r>
              <a:rPr lang="en-GB" sz="1800" dirty="0">
                <a:solidFill>
                  <a:schemeClr val="tx1"/>
                </a:solidFill>
              </a:rPr>
              <a:t>Use lined paper and a pencil for recording. </a:t>
            </a:r>
            <a:r>
              <a:rPr lang="en-GB" sz="1800" i="1" dirty="0">
                <a:solidFill>
                  <a:schemeClr val="tx1"/>
                </a:solidFill>
              </a:rPr>
              <a:t>Alternatively you may wish to print page 7 </a:t>
            </a:r>
            <a:br>
              <a:rPr lang="en-GB" sz="1800" i="1" dirty="0">
                <a:solidFill>
                  <a:schemeClr val="tx1"/>
                </a:solidFill>
              </a:rPr>
            </a:br>
            <a:r>
              <a:rPr lang="en-GB" sz="1800" i="1" dirty="0">
                <a:solidFill>
                  <a:schemeClr val="tx1"/>
                </a:solidFill>
              </a:rPr>
              <a:t>as a worksheet.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0070C0"/>
                </a:solidFill>
              </a:rPr>
              <a:t>Taking it further… </a:t>
            </a:r>
            <a:r>
              <a:rPr lang="en-GB" sz="1800" dirty="0">
                <a:solidFill>
                  <a:srgbClr val="0070C0"/>
                </a:solidFill>
              </a:rPr>
              <a:t>(</a:t>
            </a:r>
            <a:r>
              <a:rPr lang="en-GB" sz="1800">
                <a:solidFill>
                  <a:schemeClr val="accent1"/>
                </a:solidFill>
              </a:rPr>
              <a:t>page 8): </a:t>
            </a:r>
            <a:r>
              <a:rPr lang="en-GB" sz="1800" dirty="0">
                <a:solidFill>
                  <a:schemeClr val="accent1"/>
                </a:solidFill>
              </a:rPr>
              <a:t>20 - 30 </a:t>
            </a:r>
            <a:r>
              <a:rPr lang="en-GB" sz="1800" dirty="0">
                <a:solidFill>
                  <a:srgbClr val="0070C0"/>
                </a:solidFill>
              </a:rPr>
              <a:t>mins </a:t>
            </a:r>
          </a:p>
          <a:p>
            <a:r>
              <a:rPr lang="en-GB" sz="1800" dirty="0">
                <a:solidFill>
                  <a:srgbClr val="0070C0"/>
                </a:solidFill>
              </a:rPr>
              <a:t>You may like to try mixing and separating other insoluble materials. Alternatively, explore more about evaporating salty water.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E8248F5B-1F33-4090-BE02-5D64CC396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9" name="Picture 8" descr="Notepad, Memo, Pencil, Writing, Note">
            <a:extLst>
              <a:ext uri="{FF2B5EF4-FFF2-40B4-BE49-F238E27FC236}">
                <a16:creationId xmlns:a16="http://schemas.microsoft.com/office/drawing/2014/main" id="{D90CB70A-CBBA-4A63-9F6C-09B869F646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86" y="3750753"/>
            <a:ext cx="648647" cy="613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Explore, review, think, talk…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2598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How do we use sieves and colanders in the kitchen?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Sieves and colanders are useful pieces of kitchen equipment.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Think or talk about some different ways sieves or colanders are used.</a:t>
            </a:r>
            <a:endParaRPr lang="en-GB" sz="2200" dirty="0">
              <a:solidFill>
                <a:srgbClr val="0070C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sz="22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46AC2-87E5-4792-B4B5-8EEC446DFCD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minutes)</a:t>
            </a:r>
          </a:p>
        </p:txBody>
      </p:sp>
      <p:pic>
        <p:nvPicPr>
          <p:cNvPr id="12" name="Picture 11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A640D8F7-698F-46B7-A5E7-6D8866258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0" name="Picture 9" descr="white collander">
            <a:extLst>
              <a:ext uri="{FF2B5EF4-FFF2-40B4-BE49-F238E27FC236}">
                <a16:creationId xmlns:a16="http://schemas.microsoft.com/office/drawing/2014/main" id="{700C8387-FBAE-47DF-8A66-727A4321A42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2" r="47352"/>
          <a:stretch/>
        </p:blipFill>
        <p:spPr bwMode="auto">
          <a:xfrm>
            <a:off x="3328003" y="3356686"/>
            <a:ext cx="2415540" cy="1587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12BA0E-BD7E-4130-BEB6-530222979B43}"/>
              </a:ext>
            </a:extLst>
          </p:cNvPr>
          <p:cNvGrpSpPr/>
          <p:nvPr/>
        </p:nvGrpSpPr>
        <p:grpSpPr>
          <a:xfrm>
            <a:off x="6649117" y="1714330"/>
            <a:ext cx="4217530" cy="4270005"/>
            <a:chOff x="6649117" y="1714330"/>
            <a:chExt cx="4217530" cy="4270005"/>
          </a:xfrm>
        </p:grpSpPr>
        <p:pic>
          <p:nvPicPr>
            <p:cNvPr id="11" name="Picture 10" descr="person pouring chocolate powder on cake">
              <a:extLst>
                <a:ext uri="{FF2B5EF4-FFF2-40B4-BE49-F238E27FC236}">
                  <a16:creationId xmlns:a16="http://schemas.microsoft.com/office/drawing/2014/main" id="{229E8E48-034D-4C1D-974E-AEFD83888AA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838" y="3218910"/>
              <a:ext cx="1675765" cy="276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Salad, Wash, Water, Water Jet">
              <a:extLst>
                <a:ext uri="{FF2B5EF4-FFF2-40B4-BE49-F238E27FC236}">
                  <a16:creationId xmlns:a16="http://schemas.microsoft.com/office/drawing/2014/main" id="{AABCA84B-B31A-4971-9DC6-5B9923CCDFF8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17" y="1714330"/>
              <a:ext cx="2098040" cy="1402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Person Holding Stainless Steel Cooking Pot">
              <a:extLst>
                <a:ext uri="{FF2B5EF4-FFF2-40B4-BE49-F238E27FC236}">
                  <a16:creationId xmlns:a16="http://schemas.microsoft.com/office/drawing/2014/main" id="{01566D58-F978-4B9F-A568-7B13DBFD015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55"/>
            <a:stretch/>
          </p:blipFill>
          <p:spPr bwMode="auto">
            <a:xfrm>
              <a:off x="9190882" y="1714330"/>
              <a:ext cx="1675765" cy="2289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Grey and Yellow Tea Set">
              <a:extLst>
                <a:ext uri="{FF2B5EF4-FFF2-40B4-BE49-F238E27FC236}">
                  <a16:creationId xmlns:a16="http://schemas.microsoft.com/office/drawing/2014/main" id="{2186342A-1D8A-42F8-9140-F7187ABD32EB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15" b="18547"/>
            <a:stretch/>
          </p:blipFill>
          <p:spPr bwMode="auto">
            <a:xfrm>
              <a:off x="9190882" y="4303004"/>
              <a:ext cx="1675765" cy="1681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DD3C42-6780-4314-AAD3-58A1FA435054}"/>
                </a:ext>
              </a:extLst>
            </p:cNvPr>
            <p:cNvSpPr txBox="1"/>
            <p:nvPr/>
          </p:nvSpPr>
          <p:spPr>
            <a:xfrm>
              <a:off x="7087235" y="2751997"/>
              <a:ext cx="1675765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washing salad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CFE798-46B3-43D1-A103-AAAE673F1E71}"/>
                </a:ext>
              </a:extLst>
            </p:cNvPr>
            <p:cNvSpPr txBox="1"/>
            <p:nvPr/>
          </p:nvSpPr>
          <p:spPr>
            <a:xfrm>
              <a:off x="6894080" y="5592813"/>
              <a:ext cx="1220500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sprinkling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1683A9-CF54-455A-BFEB-425500F7F940}"/>
                </a:ext>
              </a:extLst>
            </p:cNvPr>
            <p:cNvSpPr txBox="1"/>
            <p:nvPr/>
          </p:nvSpPr>
          <p:spPr>
            <a:xfrm>
              <a:off x="9256364" y="5327294"/>
              <a:ext cx="985772" cy="61555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straining tea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A728F7-E733-476B-9003-040AADD1701B}"/>
                </a:ext>
              </a:extLst>
            </p:cNvPr>
            <p:cNvSpPr txBox="1"/>
            <p:nvPr/>
          </p:nvSpPr>
          <p:spPr>
            <a:xfrm>
              <a:off x="9327385" y="3356686"/>
              <a:ext cx="1402757" cy="61555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draining cooked food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D44D43-33BF-43DE-81C1-88FA6796C017}"/>
                </a:ext>
              </a:extLst>
            </p:cNvPr>
            <p:cNvSpPr txBox="1"/>
            <p:nvPr/>
          </p:nvSpPr>
          <p:spPr>
            <a:xfrm>
              <a:off x="7196993" y="3218910"/>
              <a:ext cx="1220500" cy="61555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removing lumps </a:t>
              </a:r>
            </a:p>
          </p:txBody>
        </p:sp>
      </p:grpSp>
      <p:pic>
        <p:nvPicPr>
          <p:cNvPr id="9" name="Picture 8" descr="Sieve, Flour, Metal, Seven, Eat, Prepare">
            <a:extLst>
              <a:ext uri="{FF2B5EF4-FFF2-40B4-BE49-F238E27FC236}">
                <a16:creationId xmlns:a16="http://schemas.microsoft.com/office/drawing/2014/main" id="{04BE620C-2712-4908-BC50-EF1768A03DF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81" y="2536889"/>
            <a:ext cx="2415540" cy="1613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5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Separating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How do you separate materials that are mixed together?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23743" y="155312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100" dirty="0">
                <a:solidFill>
                  <a:schemeClr val="tx1"/>
                </a:solidFill>
              </a:rPr>
              <a:t>Sieves have a mesh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or small holes.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100" dirty="0">
                <a:solidFill>
                  <a:schemeClr val="tx1"/>
                </a:solidFill>
              </a:rPr>
              <a:t>Different sized meshes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are used depending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on the size of the grains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being separated.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100" dirty="0">
                <a:solidFill>
                  <a:schemeClr val="tx1"/>
                </a:solidFill>
              </a:rPr>
              <a:t>Fine grained solids or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powders can pass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through a small mesh.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100" dirty="0">
                <a:solidFill>
                  <a:schemeClr val="tx1"/>
                </a:solidFill>
              </a:rPr>
              <a:t>Sometimes more than </a:t>
            </a:r>
            <a:br>
              <a:rPr lang="en-GB" sz="2100" dirty="0">
                <a:solidFill>
                  <a:schemeClr val="tx1"/>
                </a:solidFill>
              </a:rPr>
            </a:br>
            <a:r>
              <a:rPr lang="en-GB" sz="2100" dirty="0">
                <a:solidFill>
                  <a:schemeClr val="tx1"/>
                </a:solidFill>
              </a:rPr>
              <a:t>one sieve size may be needed, for example, removing different sized stones from soil.</a:t>
            </a:r>
            <a:endParaRPr lang="en-GB" sz="1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89472" y="155312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Sieves can also separate many solids from a liquid.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0070C0"/>
                </a:solidFill>
              </a:rPr>
              <a:t>Think or talk about when a sieve might not be suitable for separating a solid from a liquid.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0070C0"/>
                </a:solidFill>
              </a:rPr>
              <a:t>Watch these two clips: </a:t>
            </a:r>
            <a:r>
              <a:rPr lang="en-GB" sz="1800" dirty="0">
                <a:solidFill>
                  <a:srgbClr val="0070C0"/>
                </a:solidFill>
                <a:hlinkClick r:id="rId2"/>
              </a:rPr>
              <a:t>https://www.bbc.co.uk/bitesize/clips/z9jd7ty</a:t>
            </a: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hlinkClick r:id="rId3"/>
              </a:rPr>
              <a:t>https://www.bbc.co.uk/bitesize/topics/zcvv4wx/articles/zw7tv9q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2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0AF59-747B-42F0-BC02-9A95F6C0CA16}"/>
              </a:ext>
            </a:extLst>
          </p:cNvPr>
          <p:cNvSpPr txBox="1"/>
          <p:nvPr/>
        </p:nvSpPr>
        <p:spPr>
          <a:xfrm>
            <a:off x="1468072" y="800778"/>
            <a:ext cx="822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(pages 4-7: 30 - 40 minutes) </a:t>
            </a:r>
          </a:p>
        </p:txBody>
      </p:sp>
      <p:pic>
        <p:nvPicPr>
          <p:cNvPr id="15" name="Picture 1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089C36C8-5DE8-4FB7-B20A-4EC35865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1" name="Picture 10" descr="Sieve, Icing Sugar, Kitchen Help, Metal">
            <a:extLst>
              <a:ext uri="{FF2B5EF4-FFF2-40B4-BE49-F238E27FC236}">
                <a16:creationId xmlns:a16="http://schemas.microsoft.com/office/drawing/2014/main" id="{9A08ED4F-3351-4AC1-96F9-4BD091408F5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4" b="20706"/>
          <a:stretch/>
        </p:blipFill>
        <p:spPr bwMode="auto">
          <a:xfrm>
            <a:off x="3877229" y="1697727"/>
            <a:ext cx="1970843" cy="1522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green leaves">
            <a:extLst>
              <a:ext uri="{FF2B5EF4-FFF2-40B4-BE49-F238E27FC236}">
                <a16:creationId xmlns:a16="http://schemas.microsoft.com/office/drawing/2014/main" id="{D3DC1401-5B0E-4AB1-95D8-93C2487A430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272" y="2370338"/>
            <a:ext cx="1828287" cy="12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Boiled, Vegetables, Blanch, Chopped">
            <a:extLst>
              <a:ext uri="{FF2B5EF4-FFF2-40B4-BE49-F238E27FC236}">
                <a16:creationId xmlns:a16="http://schemas.microsoft.com/office/drawing/2014/main" id="{0A7AFEFD-AC0A-436B-A07B-E26F533DEE1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84" y="2370338"/>
            <a:ext cx="1828287" cy="12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person, outdoor, grass, man&#10;&#10;Description automatically generated">
            <a:extLst>
              <a:ext uri="{FF2B5EF4-FFF2-40B4-BE49-F238E27FC236}">
                <a16:creationId xmlns:a16="http://schemas.microsoft.com/office/drawing/2014/main" id="{A9DB5152-0BD0-4721-A9A3-D983955EAC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5600"/>
          <a:stretch/>
        </p:blipFill>
        <p:spPr>
          <a:xfrm>
            <a:off x="3877228" y="3393098"/>
            <a:ext cx="1970843" cy="145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Separating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How do you separate insoluble and soluble materials from a liquid?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800" b="1" dirty="0">
                <a:solidFill>
                  <a:srgbClr val="0070C0"/>
                </a:solidFill>
              </a:rPr>
              <a:t>Insoluble materials </a:t>
            </a:r>
            <a:r>
              <a:rPr lang="en-GB" sz="1800" dirty="0">
                <a:solidFill>
                  <a:srgbClr val="0070C0"/>
                </a:solidFill>
              </a:rPr>
              <a:t>can be separated from a liquid by </a:t>
            </a:r>
            <a:r>
              <a:rPr lang="en-GB" sz="1800" b="1" dirty="0">
                <a:solidFill>
                  <a:srgbClr val="0070C0"/>
                </a:solidFill>
              </a:rPr>
              <a:t>sieving</a:t>
            </a:r>
            <a:r>
              <a:rPr lang="en-GB" sz="1800" dirty="0">
                <a:solidFill>
                  <a:srgbClr val="0070C0"/>
                </a:solidFill>
              </a:rPr>
              <a:t> or </a:t>
            </a:r>
            <a:r>
              <a:rPr lang="en-GB" sz="1800" b="1" dirty="0">
                <a:solidFill>
                  <a:srgbClr val="0070C0"/>
                </a:solidFill>
              </a:rPr>
              <a:t>filtering</a:t>
            </a:r>
            <a:r>
              <a:rPr lang="en-GB" sz="1800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sz="1800" b="1" dirty="0"/>
              <a:t>Sieving</a:t>
            </a:r>
            <a:r>
              <a:rPr lang="en-GB" sz="1800" dirty="0"/>
              <a:t> is suitable for </a:t>
            </a:r>
            <a:br>
              <a:rPr lang="en-GB" sz="1800" dirty="0"/>
            </a:br>
            <a:r>
              <a:rPr lang="en-GB" sz="1800" dirty="0"/>
              <a:t>larger-sized objects or </a:t>
            </a:r>
            <a:br>
              <a:rPr lang="en-GB" sz="1800" dirty="0"/>
            </a:br>
            <a:r>
              <a:rPr lang="en-GB" sz="1800" dirty="0"/>
              <a:t>grains, such as cooked </a:t>
            </a:r>
            <a:br>
              <a:rPr lang="en-GB" sz="1800" dirty="0"/>
            </a:br>
            <a:r>
              <a:rPr lang="en-GB" sz="1800" dirty="0"/>
              <a:t>vegetables or rice.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en-GB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b="1" dirty="0">
                <a:solidFill>
                  <a:schemeClr val="tx1"/>
                </a:solidFill>
              </a:rPr>
              <a:t>Filtering </a:t>
            </a:r>
            <a:r>
              <a:rPr lang="en-GB" sz="1800" dirty="0">
                <a:solidFill>
                  <a:schemeClr val="tx1"/>
                </a:solidFill>
              </a:rPr>
              <a:t>can separate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small grains of an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insoluble material from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a liquid.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solidFill>
                  <a:schemeClr val="tx1"/>
                </a:solidFill>
              </a:rPr>
              <a:t>For example, a </a:t>
            </a:r>
            <a:r>
              <a:rPr lang="en-GB" sz="1800" b="1" dirty="0">
                <a:solidFill>
                  <a:schemeClr val="tx1"/>
                </a:solidFill>
              </a:rPr>
              <a:t>filter </a:t>
            </a:r>
            <a:br>
              <a:rPr lang="en-GB" sz="1800" b="1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separates coffee grains 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from liquid coffee.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800" dirty="0"/>
              <a:t>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endParaRPr lang="en-GB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800" b="1" dirty="0">
                <a:solidFill>
                  <a:srgbClr val="0070C0"/>
                </a:solidFill>
              </a:rPr>
              <a:t>Soluble materials </a:t>
            </a:r>
            <a:r>
              <a:rPr lang="en-GB" sz="1800" dirty="0">
                <a:solidFill>
                  <a:srgbClr val="0070C0"/>
                </a:solidFill>
              </a:rPr>
              <a:t>can be separated from a liquid by the process of </a:t>
            </a:r>
            <a:r>
              <a:rPr lang="en-GB" sz="1800" b="1" dirty="0">
                <a:solidFill>
                  <a:srgbClr val="0070C0"/>
                </a:solidFill>
              </a:rPr>
              <a:t>evaporation</a:t>
            </a:r>
            <a:r>
              <a:rPr lang="en-GB" sz="1800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sz="1800" dirty="0"/>
              <a:t>Soluble solids like salt </a:t>
            </a:r>
            <a:br>
              <a:rPr lang="en-GB" sz="1800" dirty="0"/>
            </a:br>
            <a:r>
              <a:rPr lang="en-GB" sz="1800" dirty="0"/>
              <a:t>dissolve in water to make </a:t>
            </a:r>
            <a:br>
              <a:rPr lang="en-GB" sz="1800" dirty="0"/>
            </a:br>
            <a:r>
              <a:rPr lang="en-GB" sz="1800" dirty="0"/>
              <a:t>a clear solution which will </a:t>
            </a:r>
            <a:br>
              <a:rPr lang="en-GB" sz="1800" dirty="0"/>
            </a:br>
            <a:r>
              <a:rPr lang="en-GB" sz="1800" dirty="0"/>
              <a:t>pass through a filter.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sz="1800" dirty="0"/>
              <a:t>The salt can still be </a:t>
            </a:r>
            <a:br>
              <a:rPr lang="en-GB" sz="1800" dirty="0"/>
            </a:br>
            <a:r>
              <a:rPr lang="en-GB" sz="1800" dirty="0"/>
              <a:t>separated because the </a:t>
            </a:r>
            <a:br>
              <a:rPr lang="en-GB" sz="1800" dirty="0"/>
            </a:br>
            <a:r>
              <a:rPr lang="en-GB" sz="1800" dirty="0"/>
              <a:t>water can be allowed to </a:t>
            </a:r>
            <a:br>
              <a:rPr lang="en-GB" sz="1800" dirty="0"/>
            </a:br>
            <a:r>
              <a:rPr lang="en-GB" sz="1800" b="1" dirty="0"/>
              <a:t>evaporate</a:t>
            </a:r>
            <a:r>
              <a:rPr lang="en-GB" sz="1800" dirty="0"/>
              <a:t>, leaving the </a:t>
            </a:r>
            <a:br>
              <a:rPr lang="en-GB" sz="1800" dirty="0"/>
            </a:br>
            <a:r>
              <a:rPr lang="en-GB" sz="1800" dirty="0"/>
              <a:t>salt behind.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800" dirty="0">
                <a:solidFill>
                  <a:srgbClr val="0070C0"/>
                </a:solidFill>
              </a:rPr>
              <a:t>Insoluble and soluble solids can be separated from a liquid when </a:t>
            </a:r>
            <a:r>
              <a:rPr lang="en-GB" sz="1800" i="1" dirty="0">
                <a:solidFill>
                  <a:srgbClr val="0070C0"/>
                </a:solidFill>
              </a:rPr>
              <a:t>no new material has formed</a:t>
            </a:r>
            <a:r>
              <a:rPr lang="en-GB" sz="1800" dirty="0">
                <a:solidFill>
                  <a:srgbClr val="0070C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800" dirty="0">
                <a:solidFill>
                  <a:srgbClr val="0070C0"/>
                </a:solidFill>
              </a:rPr>
              <a:t>Mixing and dissolving are </a:t>
            </a:r>
            <a:r>
              <a:rPr lang="en-GB" sz="1800" b="1" dirty="0">
                <a:solidFill>
                  <a:srgbClr val="0070C0"/>
                </a:solidFill>
              </a:rPr>
              <a:t>reversible changes.</a:t>
            </a: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0AF59-747B-42F0-BC02-9A95F6C0CA16}"/>
              </a:ext>
            </a:extLst>
          </p:cNvPr>
          <p:cNvSpPr txBox="1"/>
          <p:nvPr/>
        </p:nvSpPr>
        <p:spPr>
          <a:xfrm>
            <a:off x="1468072" y="800778"/>
            <a:ext cx="822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pic>
        <p:nvPicPr>
          <p:cNvPr id="16" name="Picture 15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91F1CC0D-124C-4FCB-80BD-0AC4C006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8" name="Picture 17" descr="shallow focus photography of funnel with brown liquid">
            <a:extLst>
              <a:ext uri="{FF2B5EF4-FFF2-40B4-BE49-F238E27FC236}">
                <a16:creationId xmlns:a16="http://schemas.microsoft.com/office/drawing/2014/main" id="{0B571681-9EA8-445B-B0C9-58CE089D127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/>
          <a:stretch/>
        </p:blipFill>
        <p:spPr bwMode="auto">
          <a:xfrm>
            <a:off x="3950564" y="3675355"/>
            <a:ext cx="1630680" cy="229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olander, Cooking, Food, Food Prep">
            <a:extLst>
              <a:ext uri="{FF2B5EF4-FFF2-40B4-BE49-F238E27FC236}">
                <a16:creationId xmlns:a16="http://schemas.microsoft.com/office/drawing/2014/main" id="{F68C06FC-CB60-4435-90B4-4483B8F977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84" y="2212291"/>
            <a:ext cx="222504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cup, table, glass, coffee&#10;&#10;Description automatically generated">
            <a:extLst>
              <a:ext uri="{FF2B5EF4-FFF2-40B4-BE49-F238E27FC236}">
                <a16:creationId xmlns:a16="http://schemas.microsoft.com/office/drawing/2014/main" id="{6675C4F5-F513-45A1-AB8B-57DB7BE83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438" y="2191043"/>
            <a:ext cx="1081965" cy="1204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46CF3-F6B4-4E94-8F51-AFDA4A77C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64" y="3558564"/>
            <a:ext cx="1678631" cy="12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566C-1F10-4C8B-8609-FC4A26683B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837" y="6492875"/>
            <a:ext cx="529209" cy="365125"/>
          </a:xfrm>
        </p:spPr>
        <p:txBody>
          <a:bodyPr/>
          <a:lstStyle/>
          <a:p>
            <a:fld id="{F378E5E1-2CB7-4E78-9DCC-07AB1886650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C298-E2AB-48E7-8261-F666934466FF}"/>
              </a:ext>
            </a:extLst>
          </p:cNvPr>
          <p:cNvSpPr txBox="1">
            <a:spLocks/>
          </p:cNvSpPr>
          <p:nvPr/>
        </p:nvSpPr>
        <p:spPr>
          <a:xfrm>
            <a:off x="251535" y="146767"/>
            <a:ext cx="3841072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b="1" dirty="0">
                <a:solidFill>
                  <a:schemeClr val="tx1"/>
                </a:solidFill>
              </a:rPr>
              <a:t>Separating </a:t>
            </a:r>
            <a:r>
              <a:rPr lang="en-GB" sz="1800" b="1">
                <a:solidFill>
                  <a:schemeClr val="tx1"/>
                </a:solidFill>
              </a:rPr>
              <a:t>materials by </a:t>
            </a:r>
            <a:r>
              <a:rPr lang="en-GB" sz="1800" b="1" dirty="0">
                <a:solidFill>
                  <a:schemeClr val="tx1"/>
                </a:solidFill>
              </a:rPr>
              <a:t>sieving, filtering and evaporating.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rgbClr val="FF0000"/>
                </a:solidFill>
              </a:rPr>
              <a:t>Ask an adult to work with you.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solidFill>
                  <a:srgbClr val="7030A0"/>
                </a:solidFill>
              </a:rPr>
              <a:t>You will 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7030A0"/>
                </a:solidFill>
              </a:rPr>
              <a:t>salt, flour, uncooked rice (or other  dried grain/pulse) and a cup/bowl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600" dirty="0">
                <a:solidFill>
                  <a:srgbClr val="7030A0"/>
                </a:solidFill>
              </a:rPr>
              <a:t>(to make your mixtures).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6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7030A0"/>
                </a:solidFill>
              </a:rPr>
              <a:t>a sieve over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800" dirty="0">
                <a:solidFill>
                  <a:srgbClr val="7030A0"/>
                </a:solidFill>
              </a:rPr>
              <a:t>a bowl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600" dirty="0">
                <a:solidFill>
                  <a:srgbClr val="7030A0"/>
                </a:solidFill>
              </a:rPr>
              <a:t>(for sieving).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7030A0"/>
                </a:solidFill>
              </a:rPr>
              <a:t>kitchen paper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800" dirty="0">
                <a:solidFill>
                  <a:srgbClr val="7030A0"/>
                </a:solidFill>
              </a:rPr>
              <a:t>over a cup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600" dirty="0">
                <a:solidFill>
                  <a:srgbClr val="7030A0"/>
                </a:solidFill>
              </a:rPr>
              <a:t>(for filtering).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7030A0"/>
                </a:solidFill>
              </a:rPr>
              <a:t>a wide bowl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800" dirty="0">
                <a:solidFill>
                  <a:srgbClr val="7030A0"/>
                </a:solidFill>
              </a:rPr>
              <a:t>or plate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600" dirty="0">
                <a:solidFill>
                  <a:srgbClr val="7030A0"/>
                </a:solidFill>
              </a:rPr>
              <a:t>(for evaporating).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rgbClr val="7030A0"/>
                </a:solidFill>
              </a:rPr>
              <a:t>a teaspoon </a:t>
            </a:r>
            <a:br>
              <a:rPr lang="en-GB" sz="1800" dirty="0">
                <a:solidFill>
                  <a:srgbClr val="7030A0"/>
                </a:solidFill>
              </a:rPr>
            </a:br>
            <a:r>
              <a:rPr lang="en-GB" sz="1800" dirty="0">
                <a:solidFill>
                  <a:srgbClr val="7030A0"/>
                </a:solidFill>
              </a:rPr>
              <a:t>and some water.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3C878-0145-4B39-83A1-0FA000DA3A76}"/>
              </a:ext>
            </a:extLst>
          </p:cNvPr>
          <p:cNvSpPr txBox="1">
            <a:spLocks/>
          </p:cNvSpPr>
          <p:nvPr/>
        </p:nvSpPr>
        <p:spPr>
          <a:xfrm>
            <a:off x="4172505" y="146767"/>
            <a:ext cx="7291137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I can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equipment to separate two or more materials.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Mix one teaspoon of </a:t>
            </a:r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rice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flour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a cup or bowl.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your separation method or methods: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dry sieving only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filtering only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sieving and filtering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filtering and evaporating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sieving, filtering and evaporating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Choose your equipment to separate the mix of solids. </a:t>
            </a:r>
            <a:b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Record what happens (see suggested results table on page 7).</a:t>
            </a:r>
          </a:p>
          <a:p>
            <a:pPr lvl="1"/>
            <a:r>
              <a:rPr lang="en-GB" sz="1600" i="1" dirty="0">
                <a:solidFill>
                  <a:srgbClr val="0070C0"/>
                </a:solidFill>
              </a:rPr>
              <a:t>Remember you will need to add water for some of the methods.</a:t>
            </a:r>
          </a:p>
          <a:p>
            <a:pPr lvl="1"/>
            <a:r>
              <a:rPr lang="en-GB" sz="1600" i="1" dirty="0">
                <a:solidFill>
                  <a:srgbClr val="0070C0"/>
                </a:solidFill>
              </a:rPr>
              <a:t>If you decide to evaporate the water, leave the plate in a warm place. </a:t>
            </a:r>
            <a:br>
              <a:rPr lang="en-GB" sz="1600" i="1" dirty="0">
                <a:solidFill>
                  <a:srgbClr val="0070C0"/>
                </a:solidFill>
              </a:rPr>
            </a:br>
            <a:r>
              <a:rPr lang="en-GB" sz="1600" i="1" dirty="0">
                <a:solidFill>
                  <a:srgbClr val="0070C0"/>
                </a:solidFill>
              </a:rPr>
              <a:t>It may take a few hours for the water to evaporate.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Make different mixes of solids and try separating them.</a:t>
            </a:r>
          </a:p>
          <a:p>
            <a:pPr marL="0" indent="0">
              <a:buNone/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A blue bowl on a table&#10;&#10;Description automatically generated">
            <a:extLst>
              <a:ext uri="{FF2B5EF4-FFF2-40B4-BE49-F238E27FC236}">
                <a16:creationId xmlns:a16="http://schemas.microsoft.com/office/drawing/2014/main" id="{EB4F08B7-FDA8-4333-9A01-35C0BDD44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79" y="2316804"/>
            <a:ext cx="1202841" cy="1161024"/>
          </a:xfrm>
          <a:prstGeom prst="rect">
            <a:avLst/>
          </a:prstGeom>
        </p:spPr>
      </p:pic>
      <p:pic>
        <p:nvPicPr>
          <p:cNvPr id="12" name="Picture 11" descr="A close up of a coffee cup on a plate&#10;&#10;Description automatically generated">
            <a:extLst>
              <a:ext uri="{FF2B5EF4-FFF2-40B4-BE49-F238E27FC236}">
                <a16:creationId xmlns:a16="http://schemas.microsoft.com/office/drawing/2014/main" id="{326049D6-04F1-4FDB-9B95-FC84A45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54" y="4921215"/>
            <a:ext cx="1400995" cy="919603"/>
          </a:xfrm>
          <a:prstGeom prst="rect">
            <a:avLst/>
          </a:prstGeom>
        </p:spPr>
      </p:pic>
      <p:pic>
        <p:nvPicPr>
          <p:cNvPr id="16" name="Picture 15" descr="A spoon in it&#10;&#10;Description automatically generated">
            <a:extLst>
              <a:ext uri="{FF2B5EF4-FFF2-40B4-BE49-F238E27FC236}">
                <a16:creationId xmlns:a16="http://schemas.microsoft.com/office/drawing/2014/main" id="{78284AD3-889A-45E4-9C3D-F368445236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4" b="26456"/>
          <a:stretch/>
        </p:blipFill>
        <p:spPr>
          <a:xfrm>
            <a:off x="2548179" y="5980948"/>
            <a:ext cx="1202841" cy="5260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EC48C6-F719-427A-8F41-91D1BA79A6C8}"/>
              </a:ext>
            </a:extLst>
          </p:cNvPr>
          <p:cNvGrpSpPr/>
          <p:nvPr/>
        </p:nvGrpSpPr>
        <p:grpSpPr>
          <a:xfrm>
            <a:off x="4402360" y="4777552"/>
            <a:ext cx="6831426" cy="1845921"/>
            <a:chOff x="4428768" y="4531204"/>
            <a:chExt cx="6831426" cy="1845921"/>
          </a:xfrm>
        </p:grpSpPr>
        <p:pic>
          <p:nvPicPr>
            <p:cNvPr id="18" name="Picture 17" descr="A bowl of food on a plate&#10;&#10;Description automatically generated">
              <a:extLst>
                <a:ext uri="{FF2B5EF4-FFF2-40B4-BE49-F238E27FC236}">
                  <a16:creationId xmlns:a16="http://schemas.microsoft.com/office/drawing/2014/main" id="{60033E5B-0134-485D-83D1-682F38EF0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768" y="4531205"/>
              <a:ext cx="1460967" cy="1467282"/>
            </a:xfrm>
            <a:prstGeom prst="rect">
              <a:avLst/>
            </a:prstGeom>
          </p:spPr>
        </p:pic>
        <p:pic>
          <p:nvPicPr>
            <p:cNvPr id="20" name="Picture 19" descr="A picture containing table, indoor, red, food&#10;&#10;Description automatically generated">
              <a:extLst>
                <a:ext uri="{FF2B5EF4-FFF2-40B4-BE49-F238E27FC236}">
                  <a16:creationId xmlns:a16="http://schemas.microsoft.com/office/drawing/2014/main" id="{75515EDB-7F48-4B5E-9878-E18B79B7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296" y="4531205"/>
              <a:ext cx="1582363" cy="1467282"/>
            </a:xfrm>
            <a:prstGeom prst="rect">
              <a:avLst/>
            </a:prstGeom>
          </p:spPr>
        </p:pic>
        <p:pic>
          <p:nvPicPr>
            <p:cNvPr id="22" name="Picture 21" descr="A picture containing doughnut, table, coffee, cup&#10;&#10;Description automatically generated">
              <a:extLst>
                <a:ext uri="{FF2B5EF4-FFF2-40B4-BE49-F238E27FC236}">
                  <a16:creationId xmlns:a16="http://schemas.microsoft.com/office/drawing/2014/main" id="{96A4855E-EE22-43FE-8597-B18849F8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998" y="4531205"/>
              <a:ext cx="1489035" cy="1467283"/>
            </a:xfrm>
            <a:prstGeom prst="rect">
              <a:avLst/>
            </a:prstGeom>
          </p:spPr>
        </p:pic>
        <p:pic>
          <p:nvPicPr>
            <p:cNvPr id="24" name="Picture 23" descr="A bowl of food on a plate&#10;&#10;Description automatically generated">
              <a:extLst>
                <a:ext uri="{FF2B5EF4-FFF2-40B4-BE49-F238E27FC236}">
                  <a16:creationId xmlns:a16="http://schemas.microsoft.com/office/drawing/2014/main" id="{7D5BE5B6-270D-4BE4-9530-6E1DB4B77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29922" y="4531204"/>
              <a:ext cx="1475412" cy="146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C352BB-A278-4A34-B43F-0733FCA106CA}"/>
                </a:ext>
              </a:extLst>
            </p:cNvPr>
            <p:cNvSpPr txBox="1"/>
            <p:nvPr/>
          </p:nvSpPr>
          <p:spPr>
            <a:xfrm>
              <a:off x="4475260" y="6100126"/>
              <a:ext cx="1460967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Rice and flour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B56BDB-4B62-4070-894B-C04A7E7B8D5F}"/>
                </a:ext>
              </a:extLst>
            </p:cNvPr>
            <p:cNvSpPr txBox="1"/>
            <p:nvPr/>
          </p:nvSpPr>
          <p:spPr>
            <a:xfrm>
              <a:off x="8085229" y="6092415"/>
              <a:ext cx="1460967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Rice and salt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77FFE9-49D9-4B3A-8AF2-CA4CC3B92D7E}"/>
                </a:ext>
              </a:extLst>
            </p:cNvPr>
            <p:cNvSpPr txBox="1"/>
            <p:nvPr/>
          </p:nvSpPr>
          <p:spPr>
            <a:xfrm>
              <a:off x="6217781" y="6100126"/>
              <a:ext cx="1460967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Salt and flour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2B2B86-6003-4611-B5C4-0D9435DC673F}"/>
                </a:ext>
              </a:extLst>
            </p:cNvPr>
            <p:cNvSpPr txBox="1"/>
            <p:nvPr/>
          </p:nvSpPr>
          <p:spPr>
            <a:xfrm>
              <a:off x="9694410" y="6092414"/>
              <a:ext cx="1565784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Rice, salt &amp; flour</a:t>
              </a:r>
            </a:p>
          </p:txBody>
        </p:sp>
      </p:grpSp>
      <p:pic>
        <p:nvPicPr>
          <p:cNvPr id="11" name="Picture 10" descr="A picture containing indoor, table, paper, sitting&#10;&#10;Description automatically generated">
            <a:extLst>
              <a:ext uri="{FF2B5EF4-FFF2-40B4-BE49-F238E27FC236}">
                <a16:creationId xmlns:a16="http://schemas.microsoft.com/office/drawing/2014/main" id="{62C7F475-50AB-4A64-ACAB-7A54AC7384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27" y="3619009"/>
            <a:ext cx="1199093" cy="11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4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65F796-867C-49CB-BE1B-2CF89FA66F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4A3906-9DEE-4FA0-8A8B-F8FD8A696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362863"/>
              </p:ext>
            </p:extLst>
          </p:nvPr>
        </p:nvGraphicFramePr>
        <p:xfrm>
          <a:off x="651509" y="719093"/>
          <a:ext cx="10786369" cy="5830840"/>
        </p:xfrm>
        <a:graphic>
          <a:graphicData uri="http://schemas.openxmlformats.org/drawingml/2006/table">
            <a:tbl>
              <a:tblPr firstRow="1" firstCol="1" bandRow="1"/>
              <a:tblGrid>
                <a:gridCol w="1715772">
                  <a:extLst>
                    <a:ext uri="{9D8B030D-6E8A-4147-A177-3AD203B41FA5}">
                      <a16:colId xmlns:a16="http://schemas.microsoft.com/office/drawing/2014/main" val="3606406498"/>
                    </a:ext>
                  </a:extLst>
                </a:gridCol>
                <a:gridCol w="2781768">
                  <a:extLst>
                    <a:ext uri="{9D8B030D-6E8A-4147-A177-3AD203B41FA5}">
                      <a16:colId xmlns:a16="http://schemas.microsoft.com/office/drawing/2014/main" val="2985180411"/>
                    </a:ext>
                  </a:extLst>
                </a:gridCol>
                <a:gridCol w="1865429">
                  <a:extLst>
                    <a:ext uri="{9D8B030D-6E8A-4147-A177-3AD203B41FA5}">
                      <a16:colId xmlns:a16="http://schemas.microsoft.com/office/drawing/2014/main" val="3655926903"/>
                    </a:ext>
                  </a:extLst>
                </a:gridCol>
                <a:gridCol w="4423400">
                  <a:extLst>
                    <a:ext uri="{9D8B030D-6E8A-4147-A177-3AD203B41FA5}">
                      <a16:colId xmlns:a16="http://schemas.microsoft.com/office/drawing/2014/main" val="584895000"/>
                    </a:ext>
                  </a:extLst>
                </a:gridCol>
              </a:tblGrid>
              <a:tr h="756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Mix of solid materials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57387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Equipment selected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 separating the solid materials</a:t>
                      </a:r>
                    </a:p>
                  </a:txBody>
                  <a:tcPr marL="108000" marR="57387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Separating method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(or methods) </a:t>
                      </a:r>
                    </a:p>
                  </a:txBody>
                  <a:tcPr marL="108000" marR="57387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Observations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happened? 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Was it successful?</a:t>
                      </a:r>
                    </a:p>
                  </a:txBody>
                  <a:tcPr marL="108000" marR="57387" marT="72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648787"/>
                  </a:ext>
                </a:extLst>
              </a:tr>
              <a:tr h="1268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513109"/>
                  </a:ext>
                </a:extLst>
              </a:tr>
              <a:tr h="1268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913782"/>
                  </a:ext>
                </a:extLst>
              </a:tr>
              <a:tr h="1268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699250"/>
                  </a:ext>
                </a:extLst>
              </a:tr>
              <a:tr h="1268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387" marR="57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753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CB2483-A8FE-4ED7-8168-1DF73056BBE7}"/>
              </a:ext>
            </a:extLst>
          </p:cNvPr>
          <p:cNvSpPr txBox="1"/>
          <p:nvPr/>
        </p:nvSpPr>
        <p:spPr>
          <a:xfrm>
            <a:off x="651509" y="168676"/>
            <a:ext cx="9211582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/>
              <a:t>I can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equipment to separate two or more materials.</a:t>
            </a: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out more…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Try mixing and separating other materials or explore more about ‘salty water’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i="1" dirty="0">
                <a:solidFill>
                  <a:srgbClr val="FF0000"/>
                </a:solidFill>
              </a:rPr>
              <a:t>Ask an adult to work with you.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There are many different types of sieves and filters which you can use to separate insoluble materials</a:t>
            </a:r>
            <a:r>
              <a:rPr lang="en-GB" sz="2000" i="1" dirty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Watch the link to the RSC’s Chemistry in your Cupboard ‘Separating techniques’ activity.</a:t>
            </a:r>
            <a:endParaRPr lang="en-GB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800" dirty="0">
                <a:hlinkClick r:id="rId2"/>
              </a:rPr>
              <a:t>https://www.youtube.com/watch?v=sgRnDK4CFX4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r>
              <a:rPr lang="en-GB" sz="2000" i="1" dirty="0">
                <a:solidFill>
                  <a:schemeClr val="tx1"/>
                </a:solidFill>
              </a:rPr>
              <a:t>Try mixing and then separating some different insoluble materials using sieves and filters.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i="1" dirty="0">
                <a:solidFill>
                  <a:schemeClr val="tx1"/>
                </a:solidFill>
              </a:rPr>
              <a:t>Alternatively, explore more about the evaporation of water from a salt solution: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Use the link to PSTT ‘Science Fun at Home’.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>
                <a:hlinkClick r:id="rId3"/>
              </a:rPr>
              <a:t>https://pstt.org.uk/resources/curriculum-materials/Science-Fun-at-Home</a:t>
            </a:r>
            <a:endParaRPr lang="en-GB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Download activity 9: ‘Salty Science’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0625B-72B0-4798-8B8E-48BFBC15835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(20 – 30 minutes)</a:t>
            </a:r>
          </a:p>
        </p:txBody>
      </p:sp>
      <p:pic>
        <p:nvPicPr>
          <p:cNvPr id="10" name="Picture 9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EE4B812A-5D81-4A5F-8020-A12CE206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A61116-CFF8-4675-B5D7-3168982E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84" y="3858210"/>
            <a:ext cx="3706848" cy="142126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0EE1550-6A2F-4992-ABD1-EAF096993A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0" b="20838"/>
          <a:stretch/>
        </p:blipFill>
        <p:spPr>
          <a:xfrm>
            <a:off x="1468072" y="4151744"/>
            <a:ext cx="3595457" cy="93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2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831A5-1104-4DFF-9A91-885E65D44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7533-4E22-44F3-B854-2C1935F34336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tx1"/>
                </a:solidFill>
              </a:rPr>
              <a:t>Glossary of terms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rgbClr val="0070C0"/>
                </a:solidFill>
              </a:rPr>
              <a:t>Dissolve: </a:t>
            </a:r>
            <a:r>
              <a:rPr lang="en-GB" sz="2400" dirty="0">
                <a:solidFill>
                  <a:schemeClr val="tx1"/>
                </a:solidFill>
              </a:rPr>
              <a:t>Some materials will </a:t>
            </a:r>
            <a:r>
              <a:rPr lang="en-GB" sz="2400" b="1" dirty="0">
                <a:solidFill>
                  <a:schemeClr val="tx1"/>
                </a:solidFill>
              </a:rPr>
              <a:t>dissolve </a:t>
            </a:r>
            <a:r>
              <a:rPr lang="en-GB" sz="2400" dirty="0">
                <a:solidFill>
                  <a:schemeClr val="tx1"/>
                </a:solidFill>
              </a:rPr>
              <a:t>in a liquid. For example, salt dissolves in water to form a clear, transparent solution.</a:t>
            </a:r>
            <a:endParaRPr lang="en-GB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rgbClr val="0070C0"/>
                </a:solidFill>
              </a:rPr>
              <a:t>Soluble: </a:t>
            </a:r>
            <a:r>
              <a:rPr lang="en-GB" sz="2400" dirty="0">
                <a:solidFill>
                  <a:schemeClr val="tx1"/>
                </a:solidFill>
              </a:rPr>
              <a:t>A material is </a:t>
            </a:r>
            <a:r>
              <a:rPr lang="en-GB" sz="2400" b="1" dirty="0">
                <a:solidFill>
                  <a:schemeClr val="tx1"/>
                </a:solidFill>
              </a:rPr>
              <a:t>soluble </a:t>
            </a:r>
            <a:r>
              <a:rPr lang="en-GB" sz="2400" dirty="0">
                <a:solidFill>
                  <a:schemeClr val="tx1"/>
                </a:solidFill>
              </a:rPr>
              <a:t>in a liquid if it dissolves in that liquid.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rgbClr val="0070C0"/>
                </a:solidFill>
              </a:rPr>
              <a:t>Insoluble: </a:t>
            </a:r>
            <a:r>
              <a:rPr lang="en-GB" sz="2400" dirty="0">
                <a:solidFill>
                  <a:schemeClr val="tx1"/>
                </a:solidFill>
              </a:rPr>
              <a:t>A material is </a:t>
            </a:r>
            <a:r>
              <a:rPr lang="en-GB" sz="2400" b="1" dirty="0">
                <a:solidFill>
                  <a:schemeClr val="tx1"/>
                </a:solidFill>
              </a:rPr>
              <a:t>insoluble </a:t>
            </a:r>
            <a:r>
              <a:rPr lang="en-GB" sz="2400" dirty="0">
                <a:solidFill>
                  <a:schemeClr val="tx1"/>
                </a:solidFill>
              </a:rPr>
              <a:t>in a liquid if it does not dissolve in that liquid. </a:t>
            </a:r>
            <a:endParaRPr lang="en-GB" sz="24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rgbClr val="0070C0"/>
                </a:solidFill>
              </a:rPr>
              <a:t>Sieve/sieving: </a:t>
            </a:r>
            <a:r>
              <a:rPr lang="en-GB" sz="2400" dirty="0">
                <a:solidFill>
                  <a:schemeClr val="tx1"/>
                </a:solidFill>
              </a:rPr>
              <a:t>A</a:t>
            </a:r>
            <a:r>
              <a:rPr lang="en-GB" sz="2400" b="1" dirty="0">
                <a:solidFill>
                  <a:schemeClr val="tx1"/>
                </a:solidFill>
              </a:rPr>
              <a:t> sieve </a:t>
            </a:r>
            <a:r>
              <a:rPr lang="en-GB" sz="2400" dirty="0">
                <a:solidFill>
                  <a:schemeClr val="tx1"/>
                </a:solidFill>
              </a:rPr>
              <a:t>has a mesh or holes so it can separate different sized solids. </a:t>
            </a:r>
            <a:r>
              <a:rPr lang="en-GB" sz="2400" b="1" dirty="0">
                <a:solidFill>
                  <a:schemeClr val="tx1"/>
                </a:solidFill>
              </a:rPr>
              <a:t>Sieving </a:t>
            </a:r>
            <a:r>
              <a:rPr lang="en-GB" sz="2400" dirty="0">
                <a:solidFill>
                  <a:schemeClr val="tx1"/>
                </a:solidFill>
              </a:rPr>
              <a:t>can also separate an insoluble material from a liquid</a:t>
            </a:r>
            <a:r>
              <a:rPr lang="en-GB" sz="2400" b="1" dirty="0">
                <a:solidFill>
                  <a:schemeClr val="tx1"/>
                </a:solidFill>
              </a:rPr>
              <a:t> -</a:t>
            </a:r>
            <a:r>
              <a:rPr lang="en-GB" sz="2400" dirty="0">
                <a:solidFill>
                  <a:schemeClr val="tx1"/>
                </a:solidFill>
              </a:rPr>
              <a:t> for example, rice and water.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rgbClr val="0070C0"/>
                </a:solidFill>
              </a:rPr>
              <a:t>Filter/filtering: </a:t>
            </a:r>
            <a:r>
              <a:rPr lang="en-GB" sz="2400" b="1" dirty="0">
                <a:solidFill>
                  <a:schemeClr val="tx1"/>
                </a:solidFill>
              </a:rPr>
              <a:t>Filtering </a:t>
            </a:r>
            <a:r>
              <a:rPr lang="en-GB" sz="2400" dirty="0">
                <a:solidFill>
                  <a:schemeClr val="tx1"/>
                </a:solidFill>
              </a:rPr>
              <a:t>can separate small grains of an insoluble material from a liquid</a:t>
            </a:r>
            <a:r>
              <a:rPr lang="en-GB" sz="2400" b="1" dirty="0">
                <a:solidFill>
                  <a:schemeClr val="tx1"/>
                </a:solidFill>
              </a:rPr>
              <a:t>. </a:t>
            </a:r>
            <a:r>
              <a:rPr lang="en-GB" sz="2400" dirty="0">
                <a:solidFill>
                  <a:schemeClr val="tx1"/>
                </a:solidFill>
              </a:rPr>
              <a:t>For example, a </a:t>
            </a:r>
            <a:r>
              <a:rPr lang="en-GB" sz="2400" b="1" dirty="0">
                <a:solidFill>
                  <a:schemeClr val="tx1"/>
                </a:solidFill>
              </a:rPr>
              <a:t>filter </a:t>
            </a:r>
            <a:r>
              <a:rPr lang="en-GB" sz="2400" dirty="0">
                <a:solidFill>
                  <a:schemeClr val="tx1"/>
                </a:solidFill>
              </a:rPr>
              <a:t>separates coffee grains from liquid coffee.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2400" b="1" dirty="0">
                <a:solidFill>
                  <a:srgbClr val="0070C0"/>
                </a:solidFill>
              </a:rPr>
              <a:t>Evaporation: </a:t>
            </a:r>
            <a:r>
              <a:rPr lang="en-GB" sz="2400" b="1" dirty="0">
                <a:solidFill>
                  <a:schemeClr val="tx1"/>
                </a:solidFill>
              </a:rPr>
              <a:t>Evaporation</a:t>
            </a:r>
            <a:r>
              <a:rPr lang="en-GB" sz="2400" dirty="0">
                <a:solidFill>
                  <a:schemeClr val="tx1"/>
                </a:solidFill>
              </a:rPr>
              <a:t> is a change of state from liquid to gas. Water can </a:t>
            </a:r>
            <a:r>
              <a:rPr lang="en-GB" sz="2400" b="1" dirty="0">
                <a:solidFill>
                  <a:schemeClr val="tx1"/>
                </a:solidFill>
              </a:rPr>
              <a:t>evaporate</a:t>
            </a:r>
            <a:r>
              <a:rPr lang="en-GB" sz="2400" dirty="0">
                <a:solidFill>
                  <a:schemeClr val="tx1"/>
                </a:solidFill>
              </a:rPr>
              <a:t> from a salt solution, leaving the salt behind</a:t>
            </a:r>
            <a:r>
              <a:rPr lang="en-GB" sz="2400">
                <a:solidFill>
                  <a:schemeClr val="tx1"/>
                </a:solidFill>
              </a:rPr>
              <a:t>. </a:t>
            </a:r>
            <a:endParaRPr lang="en-GB" sz="2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2400" b="1" dirty="0">
                <a:solidFill>
                  <a:srgbClr val="0070C0"/>
                </a:solidFill>
              </a:rPr>
              <a:t>Reversible: </a:t>
            </a:r>
            <a:r>
              <a:rPr lang="en-GB" sz="2400" dirty="0">
                <a:solidFill>
                  <a:schemeClr val="tx1"/>
                </a:solidFill>
              </a:rPr>
              <a:t>A </a:t>
            </a:r>
            <a:r>
              <a:rPr lang="en-GB" sz="2400" b="1" dirty="0">
                <a:solidFill>
                  <a:schemeClr val="tx1"/>
                </a:solidFill>
              </a:rPr>
              <a:t>reversible </a:t>
            </a:r>
            <a:r>
              <a:rPr lang="en-GB" sz="2400" dirty="0">
                <a:solidFill>
                  <a:schemeClr val="tx1"/>
                </a:solidFill>
              </a:rPr>
              <a:t>change can be undone or reversed; no new materials are formed. </a:t>
            </a:r>
            <a:r>
              <a:rPr lang="en-GB" sz="2400" dirty="0"/>
              <a:t>Some changes to materials such as dissolving and mixing are</a:t>
            </a:r>
            <a:r>
              <a:rPr lang="en-GB" sz="2400" b="1" dirty="0"/>
              <a:t> reversible</a:t>
            </a:r>
            <a:r>
              <a:rPr lang="en-GB" sz="2400" dirty="0"/>
              <a:t>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1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algn="l">
          <a:defRPr sz="2400" i="1" kern="0" dirty="0">
            <a:solidFill>
              <a:schemeClr val="bg1"/>
            </a:solidFill>
            <a:ea typeface="Lato Black" panose="020F0502020204030203" pitchFamily="34" charset="0"/>
            <a:cs typeface="Lato Black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5 template lesson PriSci Resource" id="{728A4D97-30B4-4A29-8607-D4731488DC2B}" vid="{0D102C8D-00A0-471F-9CA8-16435CBAEA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DCF73391-01D3-40E7-A626-8345B7F7C51C}"/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62C40-ACB1-464D-9655-61DD85FFCCBE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9114d93-40b0-4de1-aa32-14ecbdb0e84d"/>
    <ds:schemaRef ds:uri="http://purl.org/dc/elements/1.1/"/>
    <ds:schemaRef ds:uri="http://www.w3.org/XML/1998/namespace"/>
    <ds:schemaRef ds:uri="http://schemas.microsoft.com/office/2006/documentManagement/types"/>
    <ds:schemaRef ds:uri="0ff8adc4-58f0-4cfe-ad48-79a46b32a9f8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v5 template lesson PriSci Resource</Template>
  <TotalTime>1841</TotalTime>
  <Words>1438</Words>
  <Application>Microsoft Office PowerPoint</Application>
  <PresentationFormat>Widescreen</PresentationFormat>
  <Paragraphs>197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 Black</vt:lpstr>
      <vt:lpstr>Office Theme</vt:lpstr>
      <vt:lpstr>PowerPoint Presentation</vt:lpstr>
      <vt:lpstr>Properties and changes of materials</vt:lpstr>
      <vt:lpstr>Explore, review, think, talk…</vt:lpstr>
      <vt:lpstr>Separating materials</vt:lpstr>
      <vt:lpstr>Separating materials</vt:lpstr>
      <vt:lpstr>PowerPoint Presentation</vt:lpstr>
      <vt:lpstr>PowerPoint Presentation</vt:lpstr>
      <vt:lpstr>Find out more…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2</cp:revision>
  <cp:lastPrinted>2020-03-28T17:18:56Z</cp:lastPrinted>
  <dcterms:created xsi:type="dcterms:W3CDTF">2020-05-15T09:54:03Z</dcterms:created>
  <dcterms:modified xsi:type="dcterms:W3CDTF">2020-05-27T17:24:22Z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