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63" r:id="rId5"/>
    <p:sldId id="269" r:id="rId6"/>
    <p:sldId id="270" r:id="rId7"/>
    <p:sldId id="280" r:id="rId8"/>
    <p:sldId id="281" r:id="rId9"/>
    <p:sldId id="282" r:id="rId10"/>
    <p:sldId id="283" r:id="rId11"/>
    <p:sldId id="284" r:id="rId12"/>
    <p:sldId id="28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C039F1-E247-4698-869A-63590F33C392}" v="42" dt="2020-05-26T10:13:18.1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od, Lucy" userId="fc26114c-1456-4dbd-af7e-8d6f300a5a38" providerId="ADAL" clId="{E6C039F1-E247-4698-869A-63590F33C392}"/>
    <pc:docChg chg="modSld">
      <pc:chgData name="Wood, Lucy" userId="fc26114c-1456-4dbd-af7e-8d6f300a5a38" providerId="ADAL" clId="{E6C039F1-E247-4698-869A-63590F33C392}" dt="2020-05-26T12:06:51.109" v="320" actId="20577"/>
      <pc:docMkLst>
        <pc:docMk/>
      </pc:docMkLst>
      <pc:sldChg chg="modSp">
        <pc:chgData name="Wood, Lucy" userId="fc26114c-1456-4dbd-af7e-8d6f300a5a38" providerId="ADAL" clId="{E6C039F1-E247-4698-869A-63590F33C392}" dt="2020-05-26T11:57:56.315" v="43" actId="5793"/>
        <pc:sldMkLst>
          <pc:docMk/>
          <pc:sldMk cId="727651397" sldId="280"/>
        </pc:sldMkLst>
        <pc:spChg chg="mod">
          <ac:chgData name="Wood, Lucy" userId="fc26114c-1456-4dbd-af7e-8d6f300a5a38" providerId="ADAL" clId="{E6C039F1-E247-4698-869A-63590F33C392}" dt="2020-05-26T11:57:56.315" v="43" actId="5793"/>
          <ac:spMkLst>
            <pc:docMk/>
            <pc:sldMk cId="727651397" sldId="280"/>
            <ac:spMk id="5" creationId="{0E25636A-B5B7-492C-BB81-DF5FAB2B165E}"/>
          </ac:spMkLst>
        </pc:spChg>
      </pc:sldChg>
      <pc:sldChg chg="modSp">
        <pc:chgData name="Wood, Lucy" userId="fc26114c-1456-4dbd-af7e-8d6f300a5a38" providerId="ADAL" clId="{E6C039F1-E247-4698-869A-63590F33C392}" dt="2020-05-26T12:01:19.076" v="173" actId="20577"/>
        <pc:sldMkLst>
          <pc:docMk/>
          <pc:sldMk cId="3914825904" sldId="281"/>
        </pc:sldMkLst>
        <pc:spChg chg="mod">
          <ac:chgData name="Wood, Lucy" userId="fc26114c-1456-4dbd-af7e-8d6f300a5a38" providerId="ADAL" clId="{E6C039F1-E247-4698-869A-63590F33C392}" dt="2020-05-26T12:01:19.076" v="173" actId="20577"/>
          <ac:spMkLst>
            <pc:docMk/>
            <pc:sldMk cId="3914825904" sldId="281"/>
            <ac:spMk id="7" creationId="{BA2DF2BE-4D15-49DB-89B6-ED5A16E80E1E}"/>
          </ac:spMkLst>
        </pc:spChg>
      </pc:sldChg>
      <pc:sldChg chg="modSp">
        <pc:chgData name="Wood, Lucy" userId="fc26114c-1456-4dbd-af7e-8d6f300a5a38" providerId="ADAL" clId="{E6C039F1-E247-4698-869A-63590F33C392}" dt="2020-05-26T12:02:38.191" v="189" actId="20577"/>
        <pc:sldMkLst>
          <pc:docMk/>
          <pc:sldMk cId="973792993" sldId="283"/>
        </pc:sldMkLst>
        <pc:spChg chg="mod">
          <ac:chgData name="Wood, Lucy" userId="fc26114c-1456-4dbd-af7e-8d6f300a5a38" providerId="ADAL" clId="{E6C039F1-E247-4698-869A-63590F33C392}" dt="2020-05-26T12:02:38.191" v="189" actId="20577"/>
          <ac:spMkLst>
            <pc:docMk/>
            <pc:sldMk cId="973792993" sldId="283"/>
            <ac:spMk id="7" creationId="{BA2DF2BE-4D15-49DB-89B6-ED5A16E80E1E}"/>
          </ac:spMkLst>
        </pc:spChg>
      </pc:sldChg>
      <pc:sldChg chg="modSp">
        <pc:chgData name="Wood, Lucy" userId="fc26114c-1456-4dbd-af7e-8d6f300a5a38" providerId="ADAL" clId="{E6C039F1-E247-4698-869A-63590F33C392}" dt="2020-05-26T12:03:53.316" v="193" actId="20577"/>
        <pc:sldMkLst>
          <pc:docMk/>
          <pc:sldMk cId="2125779939" sldId="284"/>
        </pc:sldMkLst>
        <pc:spChg chg="mod">
          <ac:chgData name="Wood, Lucy" userId="fc26114c-1456-4dbd-af7e-8d6f300a5a38" providerId="ADAL" clId="{E6C039F1-E247-4698-869A-63590F33C392}" dt="2020-05-26T12:03:53.316" v="193" actId="20577"/>
          <ac:spMkLst>
            <pc:docMk/>
            <pc:sldMk cId="2125779939" sldId="284"/>
            <ac:spMk id="7" creationId="{BA2DF2BE-4D15-49DB-89B6-ED5A16E80E1E}"/>
          </ac:spMkLst>
        </pc:spChg>
      </pc:sldChg>
      <pc:sldChg chg="modSp">
        <pc:chgData name="Wood, Lucy" userId="fc26114c-1456-4dbd-af7e-8d6f300a5a38" providerId="ADAL" clId="{E6C039F1-E247-4698-869A-63590F33C392}" dt="2020-05-26T12:06:51.109" v="320" actId="20577"/>
        <pc:sldMkLst>
          <pc:docMk/>
          <pc:sldMk cId="546806210" sldId="285"/>
        </pc:sldMkLst>
        <pc:spChg chg="mod">
          <ac:chgData name="Wood, Lucy" userId="fc26114c-1456-4dbd-af7e-8d6f300a5a38" providerId="ADAL" clId="{E6C039F1-E247-4698-869A-63590F33C392}" dt="2020-05-26T12:06:51.109" v="320" actId="20577"/>
          <ac:spMkLst>
            <pc:docMk/>
            <pc:sldMk cId="546806210" sldId="285"/>
            <ac:spMk id="7" creationId="{BA2DF2BE-4D15-49DB-89B6-ED5A16E80E1E}"/>
          </ac:spMkLst>
        </pc:spChg>
      </pc:sldChg>
    </pc:docChg>
  </pc:docChgLst>
  <pc:docChgLst>
    <pc:chgData name="Wood, Lucy" userId="fc26114c-1456-4dbd-af7e-8d6f300a5a38" providerId="ADAL" clId="{5A3924F0-2858-4CDB-BF11-AC9BB4F2865F}"/>
    <pc:docChg chg="custSel addSld delSld modSld">
      <pc:chgData name="Wood, Lucy" userId="fc26114c-1456-4dbd-af7e-8d6f300a5a38" providerId="ADAL" clId="{5A3924F0-2858-4CDB-BF11-AC9BB4F2865F}" dt="2020-05-26T10:14:40.538" v="1944" actId="20577"/>
      <pc:docMkLst>
        <pc:docMk/>
      </pc:docMkLst>
      <pc:sldChg chg="del">
        <pc:chgData name="Wood, Lucy" userId="fc26114c-1456-4dbd-af7e-8d6f300a5a38" providerId="ADAL" clId="{5A3924F0-2858-4CDB-BF11-AC9BB4F2865F}" dt="2020-05-26T09:29:45.830" v="0" actId="2696"/>
        <pc:sldMkLst>
          <pc:docMk/>
          <pc:sldMk cId="3753615483" sldId="257"/>
        </pc:sldMkLst>
      </pc:sldChg>
      <pc:sldChg chg="del">
        <pc:chgData name="Wood, Lucy" userId="fc26114c-1456-4dbd-af7e-8d6f300a5a38" providerId="ADAL" clId="{5A3924F0-2858-4CDB-BF11-AC9BB4F2865F}" dt="2020-05-26T09:29:46.838" v="1" actId="2696"/>
        <pc:sldMkLst>
          <pc:docMk/>
          <pc:sldMk cId="1320857618" sldId="271"/>
        </pc:sldMkLst>
      </pc:sldChg>
      <pc:sldChg chg="del">
        <pc:chgData name="Wood, Lucy" userId="fc26114c-1456-4dbd-af7e-8d6f300a5a38" providerId="ADAL" clId="{5A3924F0-2858-4CDB-BF11-AC9BB4F2865F}" dt="2020-05-26T09:29:47.465" v="2" actId="2696"/>
        <pc:sldMkLst>
          <pc:docMk/>
          <pc:sldMk cId="3476693048" sldId="272"/>
        </pc:sldMkLst>
      </pc:sldChg>
      <pc:sldChg chg="del">
        <pc:chgData name="Wood, Lucy" userId="fc26114c-1456-4dbd-af7e-8d6f300a5a38" providerId="ADAL" clId="{5A3924F0-2858-4CDB-BF11-AC9BB4F2865F}" dt="2020-05-26T09:29:48.052" v="3" actId="2696"/>
        <pc:sldMkLst>
          <pc:docMk/>
          <pc:sldMk cId="1935592898" sldId="273"/>
        </pc:sldMkLst>
      </pc:sldChg>
      <pc:sldChg chg="del">
        <pc:chgData name="Wood, Lucy" userId="fc26114c-1456-4dbd-af7e-8d6f300a5a38" providerId="ADAL" clId="{5A3924F0-2858-4CDB-BF11-AC9BB4F2865F}" dt="2020-05-26T09:29:48.835" v="4" actId="2696"/>
        <pc:sldMkLst>
          <pc:docMk/>
          <pc:sldMk cId="84904314" sldId="274"/>
        </pc:sldMkLst>
      </pc:sldChg>
      <pc:sldChg chg="del">
        <pc:chgData name="Wood, Lucy" userId="fc26114c-1456-4dbd-af7e-8d6f300a5a38" providerId="ADAL" clId="{5A3924F0-2858-4CDB-BF11-AC9BB4F2865F}" dt="2020-05-26T09:29:49.599" v="5" actId="2696"/>
        <pc:sldMkLst>
          <pc:docMk/>
          <pc:sldMk cId="1528762596" sldId="275"/>
        </pc:sldMkLst>
      </pc:sldChg>
      <pc:sldChg chg="delSp modSp add">
        <pc:chgData name="Wood, Lucy" userId="fc26114c-1456-4dbd-af7e-8d6f300a5a38" providerId="ADAL" clId="{5A3924F0-2858-4CDB-BF11-AC9BB4F2865F}" dt="2020-05-26T09:48:25.759" v="887" actId="255"/>
        <pc:sldMkLst>
          <pc:docMk/>
          <pc:sldMk cId="727651397" sldId="280"/>
        </pc:sldMkLst>
        <pc:spChg chg="mod">
          <ac:chgData name="Wood, Lucy" userId="fc26114c-1456-4dbd-af7e-8d6f300a5a38" providerId="ADAL" clId="{5A3924F0-2858-4CDB-BF11-AC9BB4F2865F}" dt="2020-05-26T09:48:25.759" v="887" actId="255"/>
          <ac:spMkLst>
            <pc:docMk/>
            <pc:sldMk cId="727651397" sldId="280"/>
            <ac:spMk id="7" creationId="{BA2DF2BE-4D15-49DB-89B6-ED5A16E80E1E}"/>
          </ac:spMkLst>
        </pc:spChg>
        <pc:picChg chg="del">
          <ac:chgData name="Wood, Lucy" userId="fc26114c-1456-4dbd-af7e-8d6f300a5a38" providerId="ADAL" clId="{5A3924F0-2858-4CDB-BF11-AC9BB4F2865F}" dt="2020-05-26T09:30:33.269" v="7" actId="478"/>
          <ac:picMkLst>
            <pc:docMk/>
            <pc:sldMk cId="727651397" sldId="280"/>
            <ac:picMk id="10" creationId="{5DA48B17-0C4A-4BD0-B932-07CA4BBF7E02}"/>
          </ac:picMkLst>
        </pc:picChg>
      </pc:sldChg>
      <pc:sldChg chg="delSp modSp add">
        <pc:chgData name="Wood, Lucy" userId="fc26114c-1456-4dbd-af7e-8d6f300a5a38" providerId="ADAL" clId="{5A3924F0-2858-4CDB-BF11-AC9BB4F2865F}" dt="2020-05-26T09:48:33.313" v="888" actId="255"/>
        <pc:sldMkLst>
          <pc:docMk/>
          <pc:sldMk cId="3914825904" sldId="281"/>
        </pc:sldMkLst>
        <pc:spChg chg="mod">
          <ac:chgData name="Wood, Lucy" userId="fc26114c-1456-4dbd-af7e-8d6f300a5a38" providerId="ADAL" clId="{5A3924F0-2858-4CDB-BF11-AC9BB4F2865F}" dt="2020-05-26T09:48:33.313" v="888" actId="255"/>
          <ac:spMkLst>
            <pc:docMk/>
            <pc:sldMk cId="3914825904" sldId="281"/>
            <ac:spMk id="7" creationId="{BA2DF2BE-4D15-49DB-89B6-ED5A16E80E1E}"/>
          </ac:spMkLst>
        </pc:spChg>
        <pc:picChg chg="del">
          <ac:chgData name="Wood, Lucy" userId="fc26114c-1456-4dbd-af7e-8d6f300a5a38" providerId="ADAL" clId="{5A3924F0-2858-4CDB-BF11-AC9BB4F2865F}" dt="2020-05-26T09:35:27.367" v="328" actId="478"/>
          <ac:picMkLst>
            <pc:docMk/>
            <pc:sldMk cId="3914825904" sldId="281"/>
            <ac:picMk id="9" creationId="{032CACF9-31BB-4307-8499-8D2D0F58D2C2}"/>
          </ac:picMkLst>
        </pc:picChg>
      </pc:sldChg>
      <pc:sldChg chg="delSp modSp add">
        <pc:chgData name="Wood, Lucy" userId="fc26114c-1456-4dbd-af7e-8d6f300a5a38" providerId="ADAL" clId="{5A3924F0-2858-4CDB-BF11-AC9BB4F2865F}" dt="2020-05-26T09:51:43.145" v="985" actId="20577"/>
        <pc:sldMkLst>
          <pc:docMk/>
          <pc:sldMk cId="3957889671" sldId="282"/>
        </pc:sldMkLst>
        <pc:spChg chg="mod">
          <ac:chgData name="Wood, Lucy" userId="fc26114c-1456-4dbd-af7e-8d6f300a5a38" providerId="ADAL" clId="{5A3924F0-2858-4CDB-BF11-AC9BB4F2865F}" dt="2020-05-26T09:51:43.145" v="985" actId="20577"/>
          <ac:spMkLst>
            <pc:docMk/>
            <pc:sldMk cId="3957889671" sldId="282"/>
            <ac:spMk id="7" creationId="{BA2DF2BE-4D15-49DB-89B6-ED5A16E80E1E}"/>
          </ac:spMkLst>
        </pc:spChg>
        <pc:picChg chg="del">
          <ac:chgData name="Wood, Lucy" userId="fc26114c-1456-4dbd-af7e-8d6f300a5a38" providerId="ADAL" clId="{5A3924F0-2858-4CDB-BF11-AC9BB4F2865F}" dt="2020-05-26T09:45:57.412" v="736" actId="478"/>
          <ac:picMkLst>
            <pc:docMk/>
            <pc:sldMk cId="3957889671" sldId="282"/>
            <ac:picMk id="9" creationId="{FFF034AB-FBB3-4C30-BF02-B2138CA6646B}"/>
          </ac:picMkLst>
        </pc:picChg>
      </pc:sldChg>
      <pc:sldChg chg="delSp modSp add">
        <pc:chgData name="Wood, Lucy" userId="fc26114c-1456-4dbd-af7e-8d6f300a5a38" providerId="ADAL" clId="{5A3924F0-2858-4CDB-BF11-AC9BB4F2865F}" dt="2020-05-26T10:00:22.167" v="1348" actId="113"/>
        <pc:sldMkLst>
          <pc:docMk/>
          <pc:sldMk cId="973792993" sldId="283"/>
        </pc:sldMkLst>
        <pc:spChg chg="mod">
          <ac:chgData name="Wood, Lucy" userId="fc26114c-1456-4dbd-af7e-8d6f300a5a38" providerId="ADAL" clId="{5A3924F0-2858-4CDB-BF11-AC9BB4F2865F}" dt="2020-05-26T10:00:22.167" v="1348" actId="113"/>
          <ac:spMkLst>
            <pc:docMk/>
            <pc:sldMk cId="973792993" sldId="283"/>
            <ac:spMk id="7" creationId="{BA2DF2BE-4D15-49DB-89B6-ED5A16E80E1E}"/>
          </ac:spMkLst>
        </pc:spChg>
        <pc:picChg chg="del">
          <ac:chgData name="Wood, Lucy" userId="fc26114c-1456-4dbd-af7e-8d6f300a5a38" providerId="ADAL" clId="{5A3924F0-2858-4CDB-BF11-AC9BB4F2865F}" dt="2020-05-26T09:52:30.176" v="1003" actId="478"/>
          <ac:picMkLst>
            <pc:docMk/>
            <pc:sldMk cId="973792993" sldId="283"/>
            <ac:picMk id="9" creationId="{D90CB70A-CBBA-4A63-9F6C-09B869F64678}"/>
          </ac:picMkLst>
        </pc:picChg>
      </pc:sldChg>
      <pc:sldChg chg="delSp modSp add">
        <pc:chgData name="Wood, Lucy" userId="fc26114c-1456-4dbd-af7e-8d6f300a5a38" providerId="ADAL" clId="{5A3924F0-2858-4CDB-BF11-AC9BB4F2865F}" dt="2020-05-26T10:08:16.358" v="1686" actId="255"/>
        <pc:sldMkLst>
          <pc:docMk/>
          <pc:sldMk cId="2125779939" sldId="284"/>
        </pc:sldMkLst>
        <pc:spChg chg="mod">
          <ac:chgData name="Wood, Lucy" userId="fc26114c-1456-4dbd-af7e-8d6f300a5a38" providerId="ADAL" clId="{5A3924F0-2858-4CDB-BF11-AC9BB4F2865F}" dt="2020-05-26T10:08:16.358" v="1686" actId="255"/>
          <ac:spMkLst>
            <pc:docMk/>
            <pc:sldMk cId="2125779939" sldId="284"/>
            <ac:spMk id="7" creationId="{BA2DF2BE-4D15-49DB-89B6-ED5A16E80E1E}"/>
          </ac:spMkLst>
        </pc:spChg>
        <pc:picChg chg="del">
          <ac:chgData name="Wood, Lucy" userId="fc26114c-1456-4dbd-af7e-8d6f300a5a38" providerId="ADAL" clId="{5A3924F0-2858-4CDB-BF11-AC9BB4F2865F}" dt="2020-05-26T10:01:20.453" v="1367" actId="478"/>
          <ac:picMkLst>
            <pc:docMk/>
            <pc:sldMk cId="2125779939" sldId="284"/>
            <ac:picMk id="13" creationId="{2EBAF62A-DA9D-40C4-AFEC-EFC555A205A1}"/>
          </ac:picMkLst>
        </pc:picChg>
      </pc:sldChg>
      <pc:sldChg chg="delSp modSp add">
        <pc:chgData name="Wood, Lucy" userId="fc26114c-1456-4dbd-af7e-8d6f300a5a38" providerId="ADAL" clId="{5A3924F0-2858-4CDB-BF11-AC9BB4F2865F}" dt="2020-05-26T10:14:40.538" v="1944" actId="20577"/>
        <pc:sldMkLst>
          <pc:docMk/>
          <pc:sldMk cId="546806210" sldId="285"/>
        </pc:sldMkLst>
        <pc:spChg chg="mod">
          <ac:chgData name="Wood, Lucy" userId="fc26114c-1456-4dbd-af7e-8d6f300a5a38" providerId="ADAL" clId="{5A3924F0-2858-4CDB-BF11-AC9BB4F2865F}" dt="2020-05-26T10:14:40.538" v="1944" actId="20577"/>
          <ac:spMkLst>
            <pc:docMk/>
            <pc:sldMk cId="546806210" sldId="285"/>
            <ac:spMk id="7" creationId="{BA2DF2BE-4D15-49DB-89B6-ED5A16E80E1E}"/>
          </ac:spMkLst>
        </pc:spChg>
        <pc:picChg chg="del">
          <ac:chgData name="Wood, Lucy" userId="fc26114c-1456-4dbd-af7e-8d6f300a5a38" providerId="ADAL" clId="{5A3924F0-2858-4CDB-BF11-AC9BB4F2865F}" dt="2020-05-26T10:09:01.186" v="1688" actId="478"/>
          <ac:picMkLst>
            <pc:docMk/>
            <pc:sldMk cId="546806210" sldId="285"/>
            <ac:picMk id="9" creationId="{63D2B9E5-6DE3-4D55-8619-10285B33E75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EA50D-1011-4FFB-B436-8305F0411CC4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C9990-B50C-4317-B23B-4F0133BDF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233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AF5D8-1F05-48ED-8E4A-12DF23A77C8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2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AF5D8-1F05-48ED-8E4A-12DF23A77C8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413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423A4-2405-4860-B8D3-F8438F915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26261-A1C0-40D4-A403-035495E79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EE223-054F-4EFE-AFD0-661C5E72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1CDB4-E520-466C-B782-70CF3C8EC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BFC3F-56B2-4733-B17E-1C673F327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29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4C940-B8C8-4793-8B89-711CCFC94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8AE34-AEC8-4542-8D9E-CEAC88A60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4B3DF-27A6-4D38-98CD-55E3A2F51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08895-00FB-4BCE-A1E9-B3981CA68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BA0CB-0935-43EB-8B7B-FE40C845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187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4B7098-8400-4CE6-8AB7-815D36B41F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B0EF87-9913-4C54-B7B8-D6D795EA0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96BFC-A581-4217-83CD-11BDAF0E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4E89A-45E9-425D-A605-E93589BA8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AE61E-7D04-4653-985D-968FC2D85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846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ith Heade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DAA8FE-847F-4D9E-A81C-C849605A36B8}"/>
              </a:ext>
            </a:extLst>
          </p:cNvPr>
          <p:cNvSpPr/>
          <p:nvPr userDrawn="1"/>
        </p:nvSpPr>
        <p:spPr>
          <a:xfrm>
            <a:off x="0" y="0"/>
            <a:ext cx="12192000" cy="1179375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9034C9-0D7A-45E7-979E-10B045F13D55}"/>
              </a:ext>
            </a:extLst>
          </p:cNvPr>
          <p:cNvSpPr/>
          <p:nvPr userDrawn="1"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2AEF78-1F04-41CD-944E-8A24CCA7650C}"/>
              </a:ext>
            </a:extLst>
          </p:cNvPr>
          <p:cNvSpPr/>
          <p:nvPr userDrawn="1"/>
        </p:nvSpPr>
        <p:spPr>
          <a:xfrm>
            <a:off x="838198" y="495283"/>
            <a:ext cx="10515604" cy="538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9659736-92C2-4CCE-B9B2-15817212ABF5}"/>
              </a:ext>
            </a:extLst>
          </p:cNvPr>
          <p:cNvSpPr/>
          <p:nvPr userDrawn="1"/>
        </p:nvSpPr>
        <p:spPr>
          <a:xfrm>
            <a:off x="177916" y="37402"/>
            <a:ext cx="1112241" cy="1112241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2972D602-3319-4623-97D7-2346F2D3BF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6466169"/>
            <a:ext cx="1985819" cy="295699"/>
          </a:xfrm>
          <a:prstGeom prst="rect">
            <a:avLst/>
          </a:prstGeom>
        </p:spPr>
      </p:pic>
      <p:sp>
        <p:nvSpPr>
          <p:cNvPr id="23" name="Title 22">
            <a:extLst>
              <a:ext uri="{FF2B5EF4-FFF2-40B4-BE49-F238E27FC236}">
                <a16:creationId xmlns:a16="http://schemas.microsoft.com/office/drawing/2014/main" id="{B434DC55-B6EE-4077-99D8-06592D76FE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8484" y="-147"/>
            <a:ext cx="10515600" cy="532130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Lato Black" panose="020F0502020204030203"/>
              </a:defRPr>
            </a:lvl1pPr>
          </a:lstStyle>
          <a:p>
            <a:r>
              <a:rPr lang="en-US" dirty="0"/>
              <a:t>Header</a:t>
            </a:r>
            <a:endParaRPr lang="en-GB" dirty="0"/>
          </a:p>
        </p:txBody>
      </p:sp>
      <p:sp>
        <p:nvSpPr>
          <p:cNvPr id="30" name="Slide Number Placeholder 29">
            <a:extLst>
              <a:ext uri="{FF2B5EF4-FFF2-40B4-BE49-F238E27FC236}">
                <a16:creationId xmlns:a16="http://schemas.microsoft.com/office/drawing/2014/main" id="{9156D177-5801-4EA1-8527-B2D4421346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22300" y="6431455"/>
            <a:ext cx="529209" cy="365125"/>
          </a:xfrm>
        </p:spPr>
        <p:txBody>
          <a:bodyPr/>
          <a:lstStyle>
            <a:lvl1pPr algn="l">
              <a:defRPr sz="1800" b="0">
                <a:solidFill>
                  <a:schemeClr val="bg1"/>
                </a:solidFill>
              </a:defRPr>
            </a:lvl1pPr>
          </a:lstStyle>
          <a:p>
            <a:fld id="{F378E5E1-2CB7-4E78-9DCC-07AB1886650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7200B17B-2760-4364-B7FE-B044503A21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98600" y="520700"/>
            <a:ext cx="10515484" cy="387672"/>
          </a:xfrm>
        </p:spPr>
        <p:txBody>
          <a:bodyPr/>
          <a:lstStyle>
            <a:lvl1pPr marL="0" indent="0">
              <a:buNone/>
              <a:defRPr sz="2400" b="1" i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Sub header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5798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5FB2A-0E78-482D-8AD9-3B1FED010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32793-B1BE-4DF8-87F9-C7D9AB7A5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5F6A-4F44-4BFE-AEFC-719C582BF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BC24D-ECA0-4187-BBA0-6216C8F4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DEF03-54FB-4CF8-B1B3-6F454E7B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54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E90BD-D0F3-4AA8-8039-6F90E2453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811A8-ACF0-407D-B427-0C45BBF07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C5F5D-0E79-4758-809C-8FEE6714A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1637F-AFD4-4608-9CAC-0941BFEB1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187DB-A948-4EEA-9E97-27F2AA3E0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13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CDC87-EDB5-49EE-8875-BE52EFEE0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ADBEB-64DC-4488-9294-FCF042E7E4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7C363-086B-4E26-96DC-D7DDDCF11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42EB8F-1B98-43EB-B1FA-EAC7A68C9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5E62F-80B2-4B9D-BBC4-0563AD143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46571-6748-40A4-A08E-8EE739692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707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10FB3-181A-4C3E-88C4-6C494DA75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D78D1-56DD-4552-A12A-4167127F0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FAF394-6347-41D4-946E-0CDF4F47F7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52825B-EBB5-4630-8568-A5C843B9AC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54D33E-8DED-4431-8DB4-A7E7176D07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6770CF-84B6-4842-A26F-5DD0EA5D5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0368CF-C214-45A4-881D-B0D01EA53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8BEB6E-7981-4002-AE6A-272E8A407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633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918B9-510D-4B46-BC01-55717CD58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3EDD36-14AA-451A-866F-F68FA3F4A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08C81A-3A6F-4387-BA98-3CD3FAFA7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FDC4C0-4FF3-4FAC-B6D5-2A19CDBD8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434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3F3436-433D-43D6-8C1A-2327E05C6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FCF6FF-A300-4727-8010-69B0BD542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BCF8B-B9B9-4E8F-8B36-122244FD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47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9AA2C-F15C-4DF6-BAA2-FB448D81A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4B2F8-1B6C-4DA6-B966-DC52927A4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B7F05D-B4E0-4FD1-BFF4-62804AAF3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1A427-F0A3-4622-9A37-B544F6AAA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38E40-86D6-4E28-A237-F2A1352FA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C5981-9196-4924-AE12-F4D19F43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65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A1085-F064-42B2-9D82-18CE6B0F8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F9685E-2628-4396-834A-08731B89D8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ECFB6-18C1-4C2B-A6BE-83C042FBB1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46067E-9E98-4215-8256-BAB38306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41287-05F1-44D5-8A64-890BFCE5A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704F18-AD53-4C1F-98F5-6E40D4846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78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700E79-7C6B-4977-93CC-D1E496821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AB1E5-9F76-4256-8A5E-F02F5790F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CAA83-572D-4327-904F-A0E31D9376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93356-27F5-46BC-8B48-9D021AFB45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9D4EC-9FA5-4FD7-968B-10F72903F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069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planassessment.com/properties-changes-of-materials-y5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kfindout.com/uk/science/materials/" TargetMode="External"/><Relationship Id="rId2" Type="http://schemas.openxmlformats.org/officeDocument/2006/relationships/hyperlink" Target="https://www.bbc.co.uk/bitesize/topics/z4339j6/articles/zx8hhv4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stt.org.uk/application/files/6115/8633/7142/3._EGG-CITING_SCIENCE.pdf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ww.bbc.co.uk/bitesize/topics/zcvv4wx/articles/zpbdpbk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nhm.ac.uk/discover/quick-questions/why-is-the-sea-salty.html" TargetMode="External"/><Relationship Id="rId5" Type="http://schemas.openxmlformats.org/officeDocument/2006/relationships/hyperlink" Target="https://www.wildlifetrusts.org/why-sea-salty-and-why-sea-blue" TargetMode="External"/><Relationship Id="rId4" Type="http://schemas.openxmlformats.org/officeDocument/2006/relationships/hyperlink" Target="https://www.dkfindout.com/uk/earth/oceans-and-seas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cvv4wx/articles/zw7tv9q" TargetMode="External"/><Relationship Id="rId2" Type="http://schemas.openxmlformats.org/officeDocument/2006/relationships/hyperlink" Target="https://www.bbc.co.uk/bitesize/clips/z9jd7ty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s://pstt.org.uk/resources/curriculum-materials/Science-Fun-at-Home" TargetMode="External"/><Relationship Id="rId4" Type="http://schemas.openxmlformats.org/officeDocument/2006/relationships/hyperlink" Target="https://www.youtube.com/watch?v=sgRnDK4CFX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kgg87h/articles/zydxmnb" TargetMode="External"/><Relationship Id="rId2" Type="http://schemas.openxmlformats.org/officeDocument/2006/relationships/hyperlink" Target="https://www.bbc.co.uk/bitesize/topics/zkgg87h/articles/z9ck9qt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hyperlink" Target="https://www.youtube.com/watch?v=-JcNMN0uvvE" TargetMode="External"/><Relationship Id="rId4" Type="http://schemas.openxmlformats.org/officeDocument/2006/relationships/hyperlink" Target="https://www.youtube.com/watch?v=OnE_84GtPdU&amp;list=PLg7f-TkW11iV563gfcXjRlafm2jlklQOc&amp;index=12&amp;t=0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cvv4wx/articles/z9brcwx" TargetMode="External"/><Relationship Id="rId2" Type="http://schemas.openxmlformats.org/officeDocument/2006/relationships/hyperlink" Target="https://www.bbc.co.uk/bitesize/clips/zc84d2p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s://www.bbc.co.uk/bitesize/clips/z9wkjxs" TargetMode="External"/><Relationship Id="rId4" Type="http://schemas.openxmlformats.org/officeDocument/2006/relationships/hyperlink" Target="https://www.bbc.co.uk/bitesize/clips/zc89wm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Content Placeholder 21" descr="Building windows lined in a pattern">
            <a:extLst>
              <a:ext uri="{FF2B5EF4-FFF2-40B4-BE49-F238E27FC236}">
                <a16:creationId xmlns:a16="http://schemas.microsoft.com/office/drawing/2014/main" id="{7CEEB49D-698B-4C1C-A5DA-04047682DBB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0721" y="459807"/>
            <a:ext cx="8951279" cy="5966063"/>
          </a:xfrm>
        </p:spPr>
      </p:pic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F6FC01-7A4C-42A0-A671-9933A7CC75A2}"/>
              </a:ext>
            </a:extLst>
          </p:cNvPr>
          <p:cNvSpPr/>
          <p:nvPr/>
        </p:nvSpPr>
        <p:spPr>
          <a:xfrm>
            <a:off x="-19050" y="30500"/>
            <a:ext cx="7219950" cy="6824678"/>
          </a:xfrm>
          <a:custGeom>
            <a:avLst/>
            <a:gdLst>
              <a:gd name="connsiteX0" fmla="*/ 5164852 w 5265336"/>
              <a:gd name="connsiteY0" fmla="*/ 90435 h 7355394"/>
              <a:gd name="connsiteX1" fmla="*/ 2642716 w 5265336"/>
              <a:gd name="connsiteY1" fmla="*/ 7285055 h 7355394"/>
              <a:gd name="connsiteX2" fmla="*/ 0 w 5265336"/>
              <a:gd name="connsiteY2" fmla="*/ 7355394 h 7355394"/>
              <a:gd name="connsiteX3" fmla="*/ 10048 w 5265336"/>
              <a:gd name="connsiteY3" fmla="*/ 20097 h 7355394"/>
              <a:gd name="connsiteX4" fmla="*/ 5265336 w 5265336"/>
              <a:gd name="connsiteY4" fmla="*/ 0 h 7355394"/>
              <a:gd name="connsiteX5" fmla="*/ 5255288 w 5265336"/>
              <a:gd name="connsiteY5" fmla="*/ 0 h 735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65336" h="7355394">
                <a:moveTo>
                  <a:pt x="5164852" y="90435"/>
                </a:moveTo>
                <a:lnTo>
                  <a:pt x="2642716" y="7285055"/>
                </a:lnTo>
                <a:lnTo>
                  <a:pt x="0" y="7355394"/>
                </a:lnTo>
                <a:cubicBezTo>
                  <a:pt x="3349" y="4910295"/>
                  <a:pt x="6699" y="2465196"/>
                  <a:pt x="10048" y="20097"/>
                </a:cubicBezTo>
                <a:lnTo>
                  <a:pt x="5265336" y="0"/>
                </a:lnTo>
                <a:lnTo>
                  <a:pt x="5255288" y="0"/>
                </a:lnTo>
              </a:path>
            </a:pathLst>
          </a:cu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alibri" panose="020F0502020204030204" pitchFamily="34" charset="0"/>
            </a:endParaRPr>
          </a:p>
        </p:txBody>
      </p:sp>
      <p:sp>
        <p:nvSpPr>
          <p:cNvPr id="8" name="Title 6">
            <a:extLst>
              <a:ext uri="{FF2B5EF4-FFF2-40B4-BE49-F238E27FC236}">
                <a16:creationId xmlns:a16="http://schemas.microsoft.com/office/drawing/2014/main" id="{4E50E18B-F434-4647-9123-D05FAAB53E96}"/>
              </a:ext>
            </a:extLst>
          </p:cNvPr>
          <p:cNvSpPr txBox="1">
            <a:spLocks/>
          </p:cNvSpPr>
          <p:nvPr/>
        </p:nvSpPr>
        <p:spPr>
          <a:xfrm>
            <a:off x="722630" y="641564"/>
            <a:ext cx="5422900" cy="2031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231F20"/>
                </a:solidFill>
                <a:latin typeface="+mj-lt"/>
                <a:ea typeface="+mj-ea"/>
                <a:cs typeface="Lato Heavy"/>
              </a:defRPr>
            </a:lvl1pPr>
          </a:lstStyle>
          <a:p>
            <a:r>
              <a:rPr lang="en-GB" sz="4400" kern="0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Year 5: Properties and changes of materials</a:t>
            </a: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8DA896D1-C048-4C77-9F3B-54911F60C082}"/>
              </a:ext>
            </a:extLst>
          </p:cNvPr>
          <p:cNvSpPr/>
          <p:nvPr/>
        </p:nvSpPr>
        <p:spPr>
          <a:xfrm>
            <a:off x="717550" y="2747046"/>
            <a:ext cx="810260" cy="67314"/>
          </a:xfrm>
          <a:custGeom>
            <a:avLst/>
            <a:gdLst/>
            <a:ahLst/>
            <a:cxnLst/>
            <a:rect l="l" t="t" r="r" b="b"/>
            <a:pathLst>
              <a:path w="810260">
                <a:moveTo>
                  <a:pt x="0" y="0"/>
                </a:moveTo>
                <a:lnTo>
                  <a:pt x="810006" y="0"/>
                </a:lnTo>
              </a:path>
            </a:pathLst>
          </a:custGeom>
          <a:ln w="762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alibri" panose="020F05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571E163-626D-475E-A518-59C3025AF857}"/>
              </a:ext>
            </a:extLst>
          </p:cNvPr>
          <p:cNvSpPr/>
          <p:nvPr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6" name="Picture 15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9FD0E528-065B-4B07-8252-55F07F81D4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6466169"/>
            <a:ext cx="1985819" cy="295699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8C883CF-17F6-4C7B-A00B-B3E4BA853FC3}"/>
              </a:ext>
            </a:extLst>
          </p:cNvPr>
          <p:cNvSpPr/>
          <p:nvPr/>
        </p:nvSpPr>
        <p:spPr>
          <a:xfrm>
            <a:off x="0" y="2823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itle 6">
            <a:extLst>
              <a:ext uri="{FF2B5EF4-FFF2-40B4-BE49-F238E27FC236}">
                <a16:creationId xmlns:a16="http://schemas.microsoft.com/office/drawing/2014/main" id="{B370D3A3-4B18-46A8-9623-BCE4A8D48555}"/>
              </a:ext>
            </a:extLst>
          </p:cNvPr>
          <p:cNvSpPr txBox="1">
            <a:spLocks/>
          </p:cNvSpPr>
          <p:nvPr/>
        </p:nvSpPr>
        <p:spPr>
          <a:xfrm>
            <a:off x="717550" y="2952221"/>
            <a:ext cx="54229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231F20"/>
                </a:solidFill>
                <a:latin typeface="+mj-lt"/>
                <a:ea typeface="+mj-ea"/>
                <a:cs typeface="Lato Heavy"/>
              </a:defRPr>
            </a:lvl1pPr>
          </a:lstStyle>
          <a:p>
            <a:r>
              <a:rPr lang="en-GB" sz="2400" i="1" kern="0" dirty="0">
                <a:solidFill>
                  <a:schemeClr val="bg1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Topic overview for teachers</a:t>
            </a:r>
          </a:p>
        </p:txBody>
      </p:sp>
      <p:sp>
        <p:nvSpPr>
          <p:cNvPr id="20" name="Title 6">
            <a:extLst>
              <a:ext uri="{FF2B5EF4-FFF2-40B4-BE49-F238E27FC236}">
                <a16:creationId xmlns:a16="http://schemas.microsoft.com/office/drawing/2014/main" id="{84AD8CF2-1F27-4141-A103-04168FC7AC96}"/>
              </a:ext>
            </a:extLst>
          </p:cNvPr>
          <p:cNvSpPr txBox="1">
            <a:spLocks/>
          </p:cNvSpPr>
          <p:nvPr/>
        </p:nvSpPr>
        <p:spPr>
          <a:xfrm>
            <a:off x="717550" y="5439710"/>
            <a:ext cx="5422900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231F20"/>
                </a:solidFill>
                <a:latin typeface="+mj-lt"/>
                <a:ea typeface="+mj-ea"/>
                <a:cs typeface="Lato Heavy"/>
              </a:defRPr>
            </a:lvl1pPr>
          </a:lstStyle>
          <a:p>
            <a:br>
              <a:rPr lang="en-GB" sz="2400" i="1" kern="0" dirty="0">
                <a:solidFill>
                  <a:schemeClr val="bg1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en-GB" sz="2400" i="1" kern="0" dirty="0">
                <a:solidFill>
                  <a:schemeClr val="bg1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Age 9-10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AF0C587-26AA-4439-B1E6-7689BCF8CAC6}"/>
              </a:ext>
            </a:extLst>
          </p:cNvPr>
          <p:cNvGrpSpPr/>
          <p:nvPr/>
        </p:nvGrpSpPr>
        <p:grpSpPr>
          <a:xfrm>
            <a:off x="7291388" y="466820"/>
            <a:ext cx="4622446" cy="5969030"/>
            <a:chOff x="7291389" y="641565"/>
            <a:chExt cx="4352921" cy="565630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8CB53FB-648D-4E9F-BF0E-AD68265C8A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85000"/>
            </a:blip>
            <a:stretch>
              <a:fillRect/>
            </a:stretch>
          </p:blipFill>
          <p:spPr>
            <a:xfrm>
              <a:off x="7291389" y="641565"/>
              <a:ext cx="4352921" cy="5656306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D7C7D8B-3E2D-40BF-8D11-7997DD81E41F}"/>
                </a:ext>
              </a:extLst>
            </p:cNvPr>
            <p:cNvSpPr txBox="1"/>
            <p:nvPr/>
          </p:nvSpPr>
          <p:spPr>
            <a:xfrm>
              <a:off x="7453312" y="697498"/>
              <a:ext cx="3923476" cy="51622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GB" b="1" dirty="0">
                <a:solidFill>
                  <a:schemeClr val="bg1"/>
                </a:solidFill>
              </a:endParaRPr>
            </a:p>
            <a:p>
              <a:r>
                <a:rPr lang="en-GB" sz="2400" dirty="0">
                  <a:solidFill>
                    <a:schemeClr val="bg1"/>
                  </a:solidFill>
                </a:rPr>
                <a:t>This topic overview is based on the PLAN knowledge matrix (for England). Please use link: </a:t>
              </a:r>
              <a:r>
                <a:rPr lang="en-GB" sz="2400" dirty="0">
                  <a:solidFill>
                    <a:schemeClr val="bg1"/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https://www.planassessment.com/properties-changes-of-materials-y5</a:t>
              </a:r>
              <a:endParaRPr lang="en-GB" sz="2400" dirty="0">
                <a:solidFill>
                  <a:schemeClr val="bg1"/>
                </a:solidFill>
              </a:endParaRPr>
            </a:p>
            <a:p>
              <a:r>
                <a:rPr lang="en-GB" sz="2400" dirty="0">
                  <a:solidFill>
                    <a:schemeClr val="bg1"/>
                  </a:solidFill>
                </a:rPr>
                <a:t>The matrix includes: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National Curriculum learning objectives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Key learning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Key vocabulary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Common misconceptions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Possible activities &amp; evidence</a:t>
              </a:r>
            </a:p>
            <a:p>
              <a:endParaRPr lang="en-GB" i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839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383873-1ACC-4285-9071-305DE9E2508F}"/>
              </a:ext>
            </a:extLst>
          </p:cNvPr>
          <p:cNvSpPr txBox="1">
            <a:spLocks/>
          </p:cNvSpPr>
          <p:nvPr/>
        </p:nvSpPr>
        <p:spPr>
          <a:xfrm>
            <a:off x="648070" y="295184"/>
            <a:ext cx="10697592" cy="6400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>
                <a:solidFill>
                  <a:srgbClr val="0070C0"/>
                </a:solidFill>
              </a:rPr>
              <a:t> Year 5 – Properties and changes of materials</a:t>
            </a:r>
          </a:p>
          <a:p>
            <a:pPr marL="0" indent="0">
              <a:buNone/>
            </a:pPr>
            <a:endParaRPr lang="en-GB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35D3255-F0A5-4F6E-8307-C2ECD988BDF3}"/>
              </a:ext>
            </a:extLst>
          </p:cNvPr>
          <p:cNvSpPr/>
          <p:nvPr/>
        </p:nvSpPr>
        <p:spPr>
          <a:xfrm rot="5400000">
            <a:off x="8527472" y="3193472"/>
            <a:ext cx="6858000" cy="471056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4" name="Picture 23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0EE25CAF-C579-48C2-9CA1-CC51C2EFBD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529"/>
          <a:stretch/>
        </p:blipFill>
        <p:spPr>
          <a:xfrm>
            <a:off x="11800605" y="6481550"/>
            <a:ext cx="346945" cy="29569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C7A6832-0ED3-4245-83DB-D3AD92D15CCB}"/>
              </a:ext>
            </a:extLst>
          </p:cNvPr>
          <p:cNvSpPr txBox="1"/>
          <p:nvPr/>
        </p:nvSpPr>
        <p:spPr>
          <a:xfrm>
            <a:off x="177916" y="6444733"/>
            <a:ext cx="47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8820719-B322-4428-9BCE-2C4D3A7F3F33}" type="slidenum">
              <a:rPr lang="en-GB" smtClean="0"/>
              <a:t>2</a:t>
            </a:fld>
            <a:endParaRPr lang="en-GB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D48CE82-8A2F-4131-8545-DF48CC325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470395"/>
              </p:ext>
            </p:extLst>
          </p:nvPr>
        </p:nvGraphicFramePr>
        <p:xfrm>
          <a:off x="813319" y="866278"/>
          <a:ext cx="10367094" cy="51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591">
                  <a:extLst>
                    <a:ext uri="{9D8B030D-6E8A-4147-A177-3AD203B41FA5}">
                      <a16:colId xmlns:a16="http://schemas.microsoft.com/office/drawing/2014/main" val="3134297768"/>
                    </a:ext>
                  </a:extLst>
                </a:gridCol>
                <a:gridCol w="7620627">
                  <a:extLst>
                    <a:ext uri="{9D8B030D-6E8A-4147-A177-3AD203B41FA5}">
                      <a16:colId xmlns:a16="http://schemas.microsoft.com/office/drawing/2014/main" val="1702010485"/>
                    </a:ext>
                  </a:extLst>
                </a:gridCol>
                <a:gridCol w="688876">
                  <a:extLst>
                    <a:ext uri="{9D8B030D-6E8A-4147-A177-3AD203B41FA5}">
                      <a16:colId xmlns:a16="http://schemas.microsoft.com/office/drawing/2014/main" val="905426534"/>
                    </a:ext>
                  </a:extLst>
                </a:gridCol>
              </a:tblGrid>
              <a:tr h="350775">
                <a:tc>
                  <a:txBody>
                    <a:bodyPr/>
                    <a:lstStyle/>
                    <a:p>
                      <a:r>
                        <a:rPr lang="en-GB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Key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991029"/>
                  </a:ext>
                </a:extLst>
              </a:tr>
              <a:tr h="1666182">
                <a:tc>
                  <a:txBody>
                    <a:bodyPr/>
                    <a:lstStyle/>
                    <a:p>
                      <a:r>
                        <a:rPr lang="en-GB" sz="1800" b="1" i="1" dirty="0">
                          <a:solidFill>
                            <a:schemeClr val="tx1"/>
                          </a:solidFill>
                        </a:rPr>
                        <a:t>Exploring properties and </a:t>
                      </a:r>
                      <a:br>
                        <a:rPr lang="en-GB" sz="1800" b="1" i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GB" sz="1800" b="1" i="1" dirty="0">
                          <a:solidFill>
                            <a:schemeClr val="tx1"/>
                          </a:solidFill>
                        </a:rPr>
                        <a:t>uses of 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Materials have different uses depending on their properties.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Properties include hardness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, flexibility, absorbency, strength, transparency, electrical and thermal conductivity and </a:t>
                      </a:r>
                      <a:r>
                        <a:rPr lang="en-GB" sz="1800" dirty="0"/>
                        <a:t>attraction to magnets.</a:t>
                      </a:r>
                    </a:p>
                    <a:p>
                      <a:endParaRPr lang="en-GB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518273"/>
                  </a:ext>
                </a:extLst>
              </a:tr>
              <a:tr h="1403101">
                <a:tc>
                  <a:txBody>
                    <a:bodyPr/>
                    <a:lstStyle/>
                    <a:p>
                      <a:r>
                        <a:rPr lang="en-GB" sz="1800" b="1" i="1" dirty="0">
                          <a:solidFill>
                            <a:schemeClr val="tx1"/>
                          </a:solidFill>
                        </a:rPr>
                        <a:t>Investigating thermal insulators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Thermal insulators do not allow heat to pass through them easily.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Materials which trap air inside them are good thermal insulators.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863283"/>
                  </a:ext>
                </a:extLst>
              </a:tr>
              <a:tr h="17294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1" dirty="0">
                          <a:solidFill>
                            <a:schemeClr val="tx1"/>
                          </a:solidFill>
                        </a:rPr>
                        <a:t>Comparing soluble and insoluble 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dirty="0"/>
                        <a:t>Some materials will dissolve in a liquid and form a solution. They are soluble materials.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dirty="0"/>
                        <a:t>Other materials do not dissolve in a liquid. They form 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a s</a:t>
                      </a:r>
                      <a:r>
                        <a:rPr lang="en-GB" sz="1800" b="0" dirty="0"/>
                        <a:t>ediment. These materials are insoluble.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376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889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383873-1ACC-4285-9071-305DE9E2508F}"/>
              </a:ext>
            </a:extLst>
          </p:cNvPr>
          <p:cNvSpPr txBox="1">
            <a:spLocks/>
          </p:cNvSpPr>
          <p:nvPr/>
        </p:nvSpPr>
        <p:spPr>
          <a:xfrm>
            <a:off x="648070" y="295184"/>
            <a:ext cx="10697592" cy="6400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>
                <a:solidFill>
                  <a:srgbClr val="0070C0"/>
                </a:solidFill>
              </a:rPr>
              <a:t> Year 5 – Properties and changes of materials</a:t>
            </a:r>
          </a:p>
          <a:p>
            <a:pPr marL="0" indent="0">
              <a:buNone/>
            </a:pPr>
            <a:endParaRPr lang="en-GB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35D3255-F0A5-4F6E-8307-C2ECD988BDF3}"/>
              </a:ext>
            </a:extLst>
          </p:cNvPr>
          <p:cNvSpPr/>
          <p:nvPr/>
        </p:nvSpPr>
        <p:spPr>
          <a:xfrm rot="5400000">
            <a:off x="8527472" y="3193472"/>
            <a:ext cx="6858000" cy="471056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4" name="Picture 23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0EE25CAF-C579-48C2-9CA1-CC51C2EFBD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529"/>
          <a:stretch/>
        </p:blipFill>
        <p:spPr>
          <a:xfrm>
            <a:off x="11800605" y="6481550"/>
            <a:ext cx="346945" cy="29569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C7A6832-0ED3-4245-83DB-D3AD92D15CCB}"/>
              </a:ext>
            </a:extLst>
          </p:cNvPr>
          <p:cNvSpPr txBox="1"/>
          <p:nvPr/>
        </p:nvSpPr>
        <p:spPr>
          <a:xfrm>
            <a:off x="177916" y="6444733"/>
            <a:ext cx="47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8820719-B322-4428-9BCE-2C4D3A7F3F33}" type="slidenum">
              <a:rPr lang="en-GB" smtClean="0"/>
              <a:t>3</a:t>
            </a:fld>
            <a:endParaRPr lang="en-GB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D48CE82-8A2F-4131-8545-DF48CC325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014877"/>
              </p:ext>
            </p:extLst>
          </p:nvPr>
        </p:nvGraphicFramePr>
        <p:xfrm>
          <a:off x="813319" y="866278"/>
          <a:ext cx="10367094" cy="5315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591">
                  <a:extLst>
                    <a:ext uri="{9D8B030D-6E8A-4147-A177-3AD203B41FA5}">
                      <a16:colId xmlns:a16="http://schemas.microsoft.com/office/drawing/2014/main" val="3134297768"/>
                    </a:ext>
                  </a:extLst>
                </a:gridCol>
                <a:gridCol w="7620627">
                  <a:extLst>
                    <a:ext uri="{9D8B030D-6E8A-4147-A177-3AD203B41FA5}">
                      <a16:colId xmlns:a16="http://schemas.microsoft.com/office/drawing/2014/main" val="1702010485"/>
                    </a:ext>
                  </a:extLst>
                </a:gridCol>
                <a:gridCol w="688876">
                  <a:extLst>
                    <a:ext uri="{9D8B030D-6E8A-4147-A177-3AD203B41FA5}">
                      <a16:colId xmlns:a16="http://schemas.microsoft.com/office/drawing/2014/main" val="905426534"/>
                    </a:ext>
                  </a:extLst>
                </a:gridCol>
              </a:tblGrid>
              <a:tr h="350775">
                <a:tc>
                  <a:txBody>
                    <a:bodyPr/>
                    <a:lstStyle/>
                    <a:p>
                      <a:r>
                        <a:rPr lang="en-GB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Key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991029"/>
                  </a:ext>
                </a:extLst>
              </a:tr>
              <a:tr h="1666182">
                <a:tc>
                  <a:txBody>
                    <a:bodyPr/>
                    <a:lstStyle/>
                    <a:p>
                      <a:r>
                        <a:rPr lang="en-GB" sz="1800" b="1" i="1" dirty="0">
                          <a:solidFill>
                            <a:schemeClr val="tx1"/>
                          </a:solidFill>
                        </a:rPr>
                        <a:t>Investigating reversible changes by separating 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 changes to materials such as dissolving and mixing are reversible. </a:t>
                      </a:r>
                      <a:r>
                        <a:rPr lang="en-GB" sz="1800" dirty="0"/>
                        <a:t>The materials can be separated, as no new materials have been formed.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Insoluble materials can be separated from a liquid by sieving or filtering.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Soluble materials can be separated from a liquid by the process of evaporation.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518273"/>
                  </a:ext>
                </a:extLst>
              </a:tr>
              <a:tr h="14031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1" dirty="0">
                          <a:solidFill>
                            <a:schemeClr val="tx1"/>
                          </a:solidFill>
                        </a:rPr>
                        <a:t>Understanding that changes of state are reversible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1" dirty="0">
                          <a:solidFill>
                            <a:schemeClr val="tx1"/>
                          </a:solidFill>
                        </a:rPr>
                        <a:t>(see Year 4 topic for a more detailed set of lessons)</a:t>
                      </a:r>
                      <a:endParaRPr lang="en-GB" sz="1400" b="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dirty="0"/>
                        <a:t>Melting is a change of state from solid to liquid. Freezing is a change of state from liquid to solid.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Boiling and evaporating are both a change of state from liquid to gas. Condensing is a change of state from gas to liquid.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All changes of state are reversible.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863283"/>
                  </a:ext>
                </a:extLst>
              </a:tr>
              <a:tr h="17294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1">
                          <a:solidFill>
                            <a:schemeClr val="tx1"/>
                          </a:solidFill>
                        </a:rPr>
                        <a:t>Exploring irreversible changes </a:t>
                      </a:r>
                      <a:endParaRPr lang="en-GB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 changes to materials are not reversible. New materials are formed. These are called irreversible changes.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Burning </a:t>
                      </a:r>
                      <a:r>
                        <a:rPr lang="en-GB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wood</a:t>
                      </a:r>
                      <a:r>
                        <a:rPr lang="en-GB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rusting, cooking food </a:t>
                      </a: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mixing vinegar with bicarbonate of soda are examples of irreversible changes.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376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211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Properties and changes of materials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Exploring properties and uses of materials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0"/>
            <a:ext cx="5181600" cy="27834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/>
              <a:t>Key Learning</a:t>
            </a:r>
          </a:p>
          <a:p>
            <a:r>
              <a:rPr lang="en-GB" sz="2000" dirty="0"/>
              <a:t>Materials have different uses depending on their properties.</a:t>
            </a:r>
          </a:p>
          <a:p>
            <a:r>
              <a:rPr lang="en-GB" sz="2000" dirty="0"/>
              <a:t>Properties include hardness</a:t>
            </a:r>
            <a:r>
              <a:rPr lang="en-GB" sz="2000" dirty="0">
                <a:solidFill>
                  <a:schemeClr val="tx1"/>
                </a:solidFill>
              </a:rPr>
              <a:t>, flexibility, absorbency, strength, transparency, electrical and thermal conductivity and </a:t>
            </a:r>
            <a:r>
              <a:rPr lang="en-GB" sz="2000" dirty="0"/>
              <a:t>attraction to magnets. 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4580021"/>
            <a:ext cx="5181600" cy="159694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I can…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use Carroll diagrams to classify materials by their properties. 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>
                <a:solidFill>
                  <a:schemeClr val="accent1"/>
                </a:solidFill>
              </a:rPr>
              <a:t>Activities and websites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Exploring prior knowledge about properties of materials.</a:t>
            </a:r>
            <a:endParaRPr lang="en-GB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000" dirty="0">
                <a:hlinkClick r:id="rId2"/>
              </a:rPr>
              <a:t>https://www.bbc.co.uk/bitesize/topics/z4339j6/articles/zx8hhv4</a:t>
            </a:r>
            <a:endParaRPr lang="en-GB" sz="2000" dirty="0"/>
          </a:p>
          <a:p>
            <a:r>
              <a:rPr lang="en-GB" sz="2000" b="1" dirty="0">
                <a:solidFill>
                  <a:schemeClr val="tx1"/>
                </a:solidFill>
              </a:rPr>
              <a:t>Using Carroll diagrams to classify household items/materials by their properties.</a:t>
            </a:r>
          </a:p>
          <a:p>
            <a:r>
              <a:rPr lang="en-GB" sz="2000" i="1" dirty="0">
                <a:solidFill>
                  <a:schemeClr val="tx1"/>
                </a:solidFill>
              </a:rPr>
              <a:t>Optional activity to investigate an object made of two or more materials, such as a bike or skateboard.</a:t>
            </a:r>
          </a:p>
          <a:p>
            <a:pPr marL="0" indent="0">
              <a:buNone/>
            </a:pPr>
            <a:r>
              <a:rPr lang="en-GB" sz="2000" dirty="0">
                <a:hlinkClick r:id="rId3"/>
              </a:rPr>
              <a:t>https://www.dkfindout.com/uk/science/materials/</a:t>
            </a:r>
            <a:endParaRPr lang="en-GB" sz="20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20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9" name="Picture 8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6DE249D9-48B7-4963-9BA9-0E0C094216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93" y="52542"/>
            <a:ext cx="1080518" cy="10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651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Properties and changes of materials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/>
              <a:t>Investigating </a:t>
            </a:r>
            <a:r>
              <a:rPr lang="en-GB" dirty="0"/>
              <a:t>thermal insulators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0"/>
            <a:ext cx="5181600" cy="26348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/>
              <a:t>Key Learning</a:t>
            </a:r>
          </a:p>
          <a:p>
            <a:r>
              <a:rPr lang="en-GB" sz="2000" dirty="0"/>
              <a:t>Thermal insulators do not allow heat to pass through them easily.</a:t>
            </a:r>
          </a:p>
          <a:p>
            <a:r>
              <a:rPr lang="en-GB" sz="2000" dirty="0">
                <a:solidFill>
                  <a:schemeClr val="tx1"/>
                </a:solidFill>
              </a:rPr>
              <a:t>Materials which trap air inside them are good thermal insulators.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4367815"/>
            <a:ext cx="5181600" cy="180914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I can…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investigate how to stop a snowman melting using a comparative test.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plot a bar chart or a line graph with my results. 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>
                <a:solidFill>
                  <a:schemeClr val="accent1"/>
                </a:solidFill>
              </a:rPr>
              <a:t>Activities and websites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Exploring ideas about how you might stop a snowman from melting.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Investigating how quickly an ice cube melts with or without a ‘jacket’ on. This is a comparative test.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Plotting a bar chart or a line graph.</a:t>
            </a:r>
          </a:p>
          <a:p>
            <a:r>
              <a:rPr lang="en-GB" sz="2000" i="1" dirty="0">
                <a:solidFill>
                  <a:schemeClr val="tx1"/>
                </a:solidFill>
              </a:rPr>
              <a:t>Optional activity to try a further investigation: How else could you investigate the time it takes for a ‘snowman’ to melt? </a:t>
            </a: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" name="Picture 9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049F29F3-09B7-46A1-8E1F-1F1D9C7DB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16" y="65177"/>
            <a:ext cx="1080518" cy="10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825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Properties and changes of materials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Comparing soluble and insoluble materials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0"/>
            <a:ext cx="5181600" cy="29332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/>
              <a:t>Key Learning</a:t>
            </a:r>
          </a:p>
          <a:p>
            <a:r>
              <a:rPr lang="en-GB" sz="2000" dirty="0"/>
              <a:t>Some materials will </a:t>
            </a:r>
            <a:r>
              <a:rPr lang="en-GB" sz="2000" b="1" dirty="0"/>
              <a:t>dissolve </a:t>
            </a:r>
            <a:r>
              <a:rPr lang="en-GB" sz="2000" dirty="0"/>
              <a:t>in a liquid and form a </a:t>
            </a:r>
            <a:r>
              <a:rPr lang="en-GB" sz="2000" b="1" dirty="0"/>
              <a:t>solution</a:t>
            </a:r>
            <a:r>
              <a:rPr lang="en-GB" sz="2000" dirty="0"/>
              <a:t>. They are </a:t>
            </a:r>
            <a:r>
              <a:rPr lang="en-GB" sz="2000" b="1" dirty="0"/>
              <a:t>soluble</a:t>
            </a:r>
            <a:r>
              <a:rPr lang="en-GB" sz="2000" dirty="0"/>
              <a:t> materials.</a:t>
            </a:r>
          </a:p>
          <a:p>
            <a:r>
              <a:rPr lang="en-GB" sz="2000" dirty="0"/>
              <a:t>Other materials do not dissolve in a liquid. They form </a:t>
            </a:r>
            <a:r>
              <a:rPr lang="en-GB" sz="2000" dirty="0">
                <a:solidFill>
                  <a:schemeClr val="tx1"/>
                </a:solidFill>
              </a:rPr>
              <a:t>a </a:t>
            </a:r>
            <a:r>
              <a:rPr lang="en-GB" sz="2000" b="1" dirty="0">
                <a:solidFill>
                  <a:schemeClr val="tx1"/>
                </a:solidFill>
              </a:rPr>
              <a:t>s</a:t>
            </a:r>
            <a:r>
              <a:rPr lang="en-GB" sz="2000" b="1" dirty="0"/>
              <a:t>ediment</a:t>
            </a:r>
            <a:r>
              <a:rPr lang="en-GB" sz="2000" dirty="0"/>
              <a:t>. These materials are </a:t>
            </a:r>
            <a:r>
              <a:rPr lang="en-GB" sz="2000" b="1" dirty="0"/>
              <a:t>insoluble.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4777481"/>
            <a:ext cx="5181600" cy="13994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I can…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identify and compare soluble and insoluble materials.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b="1" dirty="0">
                <a:solidFill>
                  <a:schemeClr val="accent1"/>
                </a:solidFill>
              </a:rPr>
              <a:t>Activities and websites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Exploring what happens when you add sugar to a warm drink.</a:t>
            </a:r>
            <a:endParaRPr lang="en-GB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1800" dirty="0">
                <a:hlinkClick r:id="rId2"/>
              </a:rPr>
              <a:t>https://www.bbc.co.uk/bitesize/topics/zcvv4wx/articles/zpbdpbk</a:t>
            </a:r>
            <a:endParaRPr lang="en-GB" sz="1800" dirty="0"/>
          </a:p>
          <a:p>
            <a:r>
              <a:rPr lang="en-GB" sz="1800" b="1" dirty="0"/>
              <a:t>Comparing soluble and insoluble materials we use in the kitchen.</a:t>
            </a:r>
          </a:p>
          <a:p>
            <a:r>
              <a:rPr lang="en-GB" sz="1800" i="1" dirty="0"/>
              <a:t>Optional activities to find out more about the properties of salty water.</a:t>
            </a:r>
          </a:p>
          <a:p>
            <a:pPr marL="0" indent="0">
              <a:buNone/>
            </a:pPr>
            <a:r>
              <a:rPr lang="en-GB" sz="1400" dirty="0">
                <a:hlinkClick r:id="rId3"/>
              </a:rPr>
              <a:t>https://pstt.org.uk/application/files/6115/8633/7142/3._EGG-CITING_SCIENCE.pdf</a:t>
            </a:r>
            <a:endParaRPr lang="en-GB" sz="1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400" dirty="0">
                <a:hlinkClick r:id="rId4"/>
              </a:rPr>
              <a:t>https://www.dkfindout.com/uk/earth/oceans-and-seas/</a:t>
            </a:r>
            <a:endParaRPr lang="en-GB" sz="1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400" dirty="0">
                <a:hlinkClick r:id="rId5"/>
              </a:rPr>
              <a:t>https://www.wildlifetrusts.org/why-sea-salty-and-why-sea-blue</a:t>
            </a:r>
            <a:endParaRPr lang="en-GB" sz="14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400" dirty="0">
                <a:hlinkClick r:id="rId6"/>
              </a:rPr>
              <a:t>https://www.nhm.ac.uk/discover/quick-questions/why-is-the-sea-salty.html</a:t>
            </a:r>
            <a:endParaRPr lang="en-GB" sz="14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2000" dirty="0"/>
          </a:p>
          <a:p>
            <a:endParaRPr lang="en-GB" sz="2000" i="1" dirty="0"/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8" name="Picture 7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E8248F5B-1F33-4090-BE02-5D64CC39616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93" y="52542"/>
            <a:ext cx="1080518" cy="10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889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Properties and changes of materials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Investigating reversible changes by </a:t>
            </a:r>
            <a:r>
              <a:rPr lang="en-GB"/>
              <a:t>separating materials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1"/>
            <a:ext cx="5181600" cy="293738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/>
              <a:t>Key Learning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000" dirty="0"/>
              <a:t>Some changes to materials such as dissolving and mixing are</a:t>
            </a:r>
            <a:r>
              <a:rPr lang="en-GB" sz="2000" b="1" dirty="0"/>
              <a:t> reversible</a:t>
            </a:r>
            <a:r>
              <a:rPr lang="en-GB" sz="2000" dirty="0"/>
              <a:t>. The materials can be separated, as no new materials have been formed.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000" b="1" dirty="0"/>
              <a:t>Insoluble materials </a:t>
            </a:r>
            <a:r>
              <a:rPr lang="en-GB" sz="2000" dirty="0"/>
              <a:t>can be separated from a liquid by </a:t>
            </a:r>
            <a:r>
              <a:rPr lang="en-GB" sz="2000" b="1" dirty="0"/>
              <a:t>sieving</a:t>
            </a:r>
            <a:r>
              <a:rPr lang="en-GB" sz="2000" dirty="0"/>
              <a:t> or </a:t>
            </a:r>
            <a:r>
              <a:rPr lang="en-GB" sz="2000" b="1" dirty="0"/>
              <a:t>filtering</a:t>
            </a:r>
            <a:r>
              <a:rPr lang="en-GB" sz="2000" dirty="0"/>
              <a:t>.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000" b="1" dirty="0"/>
              <a:t>Soluble materials </a:t>
            </a:r>
            <a:r>
              <a:rPr lang="en-GB" sz="2000" dirty="0"/>
              <a:t>can be separated from a liquid by the process of </a:t>
            </a:r>
            <a:r>
              <a:rPr lang="en-GB" sz="2000" b="1" dirty="0"/>
              <a:t>evaporation</a:t>
            </a:r>
            <a:r>
              <a:rPr lang="en-GB" sz="20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4687485"/>
            <a:ext cx="5181600" cy="14894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I can…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select equipment to separate two or more materials using sieving, filtering and/or evaporating.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b="1" dirty="0">
                <a:solidFill>
                  <a:schemeClr val="accent1"/>
                </a:solidFill>
              </a:rPr>
              <a:t>Activities and websites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Exploring how sieves and colanders are used in the kitchen.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Considering how you can separate materials that are mixed together.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400" dirty="0">
                <a:solidFill>
                  <a:srgbClr val="0070C0"/>
                </a:solidFill>
                <a:hlinkClick r:id="rId2"/>
              </a:rPr>
              <a:t>https://www.bbc.co.uk/bitesize/clips/z9jd7ty</a:t>
            </a:r>
            <a:endParaRPr lang="en-GB" sz="14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400" dirty="0">
                <a:hlinkClick r:id="rId3"/>
              </a:rPr>
              <a:t>https://www.bbc.co.uk/bitesize/topics/zcvv4wx/articles/zw7tv9q</a:t>
            </a:r>
            <a:endParaRPr lang="en-GB" sz="1400" dirty="0"/>
          </a:p>
          <a:p>
            <a:r>
              <a:rPr lang="en-GB" sz="1800" b="1" dirty="0">
                <a:solidFill>
                  <a:schemeClr val="tx1"/>
                </a:solidFill>
              </a:rPr>
              <a:t>Separating materials using sieving, filtering and evaporating.</a:t>
            </a:r>
          </a:p>
          <a:p>
            <a:r>
              <a:rPr lang="en-GB" sz="1800" i="1" dirty="0">
                <a:solidFill>
                  <a:schemeClr val="tx1"/>
                </a:solidFill>
              </a:rPr>
              <a:t>Optional further activities to explore separating mixtures.</a:t>
            </a:r>
          </a:p>
          <a:p>
            <a:pPr marL="0" indent="0">
              <a:buNone/>
            </a:pPr>
            <a:r>
              <a:rPr lang="en-GB" sz="1400" dirty="0">
                <a:hlinkClick r:id="rId4"/>
              </a:rPr>
              <a:t>https://www.youtube.com/watch?v=sgRnDK4CFX4</a:t>
            </a:r>
            <a:endParaRPr lang="en-GB" sz="1400" dirty="0"/>
          </a:p>
          <a:p>
            <a:pPr marL="0" indent="0">
              <a:buNone/>
            </a:pPr>
            <a:r>
              <a:rPr lang="en-GB" sz="1400" dirty="0">
                <a:hlinkClick r:id="rId5"/>
              </a:rPr>
              <a:t>https://pstt.org.uk/resources/curriculum-materials/Science-Fun-at-Home</a:t>
            </a:r>
            <a:endParaRPr lang="en-GB" sz="1400" dirty="0"/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8" name="Picture 7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E8248F5B-1F33-4090-BE02-5D64CC3961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93" y="52542"/>
            <a:ext cx="1080518" cy="10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792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Properties and changes of materials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Understanding that changes of state are reversible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1"/>
            <a:ext cx="5181600" cy="28071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GB" sz="2000" dirty="0"/>
              <a:t>Key Learning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000" b="1" dirty="0"/>
              <a:t>Melting</a:t>
            </a:r>
            <a:r>
              <a:rPr lang="en-GB" sz="2000" dirty="0"/>
              <a:t> is a </a:t>
            </a:r>
            <a:r>
              <a:rPr lang="en-GB" sz="2000" b="1" dirty="0"/>
              <a:t>change of state </a:t>
            </a:r>
            <a:r>
              <a:rPr lang="en-GB" sz="2000" dirty="0"/>
              <a:t>from solid to liquid. </a:t>
            </a:r>
            <a:r>
              <a:rPr lang="en-GB" sz="2000" b="1" dirty="0"/>
              <a:t>Freezing</a:t>
            </a:r>
            <a:r>
              <a:rPr lang="en-GB" sz="2000" dirty="0"/>
              <a:t> is a change of state from liquid to solid. 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000" b="1" dirty="0">
                <a:solidFill>
                  <a:schemeClr val="tx1"/>
                </a:solidFill>
              </a:rPr>
              <a:t>Boiling</a:t>
            </a:r>
            <a:r>
              <a:rPr lang="en-GB" sz="2000" dirty="0">
                <a:solidFill>
                  <a:schemeClr val="tx1"/>
                </a:solidFill>
              </a:rPr>
              <a:t> and </a:t>
            </a:r>
            <a:r>
              <a:rPr lang="en-GB" sz="2000" b="1" dirty="0">
                <a:solidFill>
                  <a:schemeClr val="tx1"/>
                </a:solidFill>
              </a:rPr>
              <a:t>evaporating</a:t>
            </a:r>
            <a:r>
              <a:rPr lang="en-GB" sz="2000" dirty="0">
                <a:solidFill>
                  <a:schemeClr val="tx1"/>
                </a:solidFill>
              </a:rPr>
              <a:t> are both a change of state from liquid to gas. </a:t>
            </a:r>
            <a:r>
              <a:rPr lang="en-GB" sz="2000" b="1" dirty="0">
                <a:solidFill>
                  <a:schemeClr val="tx1"/>
                </a:solidFill>
              </a:rPr>
              <a:t>Condensing</a:t>
            </a:r>
            <a:r>
              <a:rPr lang="en-GB" sz="2000" dirty="0">
                <a:solidFill>
                  <a:schemeClr val="tx1"/>
                </a:solidFill>
              </a:rPr>
              <a:t> is a change of state from gas to liquid.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All </a:t>
            </a:r>
            <a:r>
              <a:rPr lang="en-GB" sz="2000" b="1" dirty="0">
                <a:solidFill>
                  <a:schemeClr val="tx1"/>
                </a:solidFill>
              </a:rPr>
              <a:t>changes of state </a:t>
            </a:r>
            <a:r>
              <a:rPr lang="en-GB" sz="2000" dirty="0">
                <a:solidFill>
                  <a:schemeClr val="tx1"/>
                </a:solidFill>
              </a:rPr>
              <a:t>are </a:t>
            </a:r>
            <a:r>
              <a:rPr lang="en-GB" sz="2000" b="1" dirty="0">
                <a:solidFill>
                  <a:schemeClr val="tx1"/>
                </a:solidFill>
              </a:rPr>
              <a:t>reversible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  <a:endParaRPr lang="en-GB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GB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GB" sz="2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4604085"/>
            <a:ext cx="5181600" cy="157287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GB" sz="2000" dirty="0"/>
              <a:t>I can…</a:t>
            </a:r>
          </a:p>
          <a:p>
            <a:pPr>
              <a:lnSpc>
                <a:spcPct val="100000"/>
              </a:lnSpc>
            </a:pP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observe and describe changes of state, including melting, freezing, evaporating and condensing.</a:t>
            </a:r>
          </a:p>
          <a:p>
            <a:pPr marL="0" indent="0">
              <a:buNone/>
            </a:pP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 </a:t>
            </a: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b="1" dirty="0">
                <a:solidFill>
                  <a:srgbClr val="0070C0"/>
                </a:solidFill>
              </a:rPr>
              <a:t>Activities and websites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Exploring prior knowledge about melting, freezing, boiling, evaporating and condensing.</a:t>
            </a:r>
          </a:p>
          <a:p>
            <a:pPr marL="0" indent="0">
              <a:buNone/>
            </a:pPr>
            <a:r>
              <a:rPr lang="en-GB" sz="1400" dirty="0">
                <a:hlinkClick r:id="rId2"/>
              </a:rPr>
              <a:t>https://www.bbc.co.uk/bitesize/topics/zkgg87h/articles/z9ck9qt</a:t>
            </a:r>
            <a:endParaRPr lang="en-GB" sz="1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1400" dirty="0">
                <a:hlinkClick r:id="rId3"/>
              </a:rPr>
              <a:t>https://www.bbc.co.uk/bitesize/topics/zkgg87h/articles/zydxmnb</a:t>
            </a:r>
            <a:endParaRPr lang="en-GB" sz="1400" dirty="0"/>
          </a:p>
          <a:p>
            <a:r>
              <a:rPr lang="en-GB" sz="1800" b="1" dirty="0">
                <a:solidFill>
                  <a:schemeClr val="tx1"/>
                </a:solidFill>
              </a:rPr>
              <a:t>Observing and describing changes of state including melting, freezing, evaporating and condensing.</a:t>
            </a:r>
          </a:p>
          <a:p>
            <a:r>
              <a:rPr lang="en-GB" sz="1800" i="1" dirty="0">
                <a:solidFill>
                  <a:schemeClr val="tx1"/>
                </a:solidFill>
              </a:rPr>
              <a:t>Optional activities to find out more about how chocolate is made or to try making chocolate ice cream.</a:t>
            </a:r>
          </a:p>
          <a:p>
            <a:pPr marL="0" indent="0">
              <a:buNone/>
            </a:pPr>
            <a:r>
              <a:rPr lang="en-GB" sz="1400" dirty="0">
                <a:hlinkClick r:id="rId4"/>
              </a:rPr>
              <a:t>https://www.youtube.com/watch?v=OnE_84GtPdU&amp;list=PLg7f-TkW11iV563gfcXjRlafm2jlklQOc&amp;index=12&amp;t=0s</a:t>
            </a:r>
            <a:endParaRPr lang="en-GB" sz="1400" dirty="0"/>
          </a:p>
          <a:p>
            <a:pPr marL="0" indent="0">
              <a:buNone/>
            </a:pPr>
            <a:r>
              <a:rPr lang="en-GB" sz="1400" dirty="0">
                <a:hlinkClick r:id="rId5"/>
              </a:rPr>
              <a:t>https://www.youtube.com/watch?v=-JcNMN0uvvE</a:t>
            </a:r>
            <a:endParaRPr lang="en-GB" sz="14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2" name="Picture 11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34D7BA0E-C4F0-4180-9FD9-57EDACD8C0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98" y="57506"/>
            <a:ext cx="1080518" cy="10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779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Properties and changes of materials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Exploring irreversible changes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0"/>
            <a:ext cx="5181600" cy="27834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/>
              <a:t>Key Learning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000" dirty="0"/>
              <a:t>Some changes to materials are not reversible. New materials are formed. These are called </a:t>
            </a:r>
            <a:r>
              <a:rPr lang="en-GB" sz="2000" b="1" dirty="0"/>
              <a:t>irreversible changes</a:t>
            </a:r>
            <a:r>
              <a:rPr lang="en-GB" sz="2000" dirty="0"/>
              <a:t>.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000" dirty="0"/>
              <a:t>Burning </a:t>
            </a:r>
            <a:r>
              <a:rPr lang="en-GB" sz="2000" dirty="0" err="1"/>
              <a:t>wood,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>
                <a:solidFill>
                  <a:schemeClr val="tx1"/>
                </a:solidFill>
              </a:rPr>
              <a:t>rusting, cooking food </a:t>
            </a:r>
            <a:r>
              <a:rPr lang="en-GB" sz="2000" dirty="0"/>
              <a:t>and mixing vinegar with bicarbonate of soda are examples of irreversible changes.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4580021"/>
            <a:ext cx="5181600" cy="159694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I can…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compare reversible and irreversible changes.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recognise that new materials are formed during an irreversible change. 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>
                <a:solidFill>
                  <a:srgbClr val="0070C0"/>
                </a:solidFill>
              </a:rPr>
              <a:t>Activities and websites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Exploring different types of change which can be made to materials.</a:t>
            </a:r>
            <a:endParaRPr lang="en-GB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1800" dirty="0">
                <a:hlinkClick r:id="rId2"/>
              </a:rPr>
              <a:t>https://www.bbc.co.uk/bitesize/clips/zc84d2p</a:t>
            </a:r>
            <a:endParaRPr lang="en-GB" sz="1800" dirty="0"/>
          </a:p>
          <a:p>
            <a:r>
              <a:rPr lang="en-GB" sz="2000" b="1" dirty="0">
                <a:solidFill>
                  <a:schemeClr val="tx1"/>
                </a:solidFill>
              </a:rPr>
              <a:t>Identifying and comparing reversible and irreversible changes.</a:t>
            </a:r>
          </a:p>
          <a:p>
            <a:pPr marL="0" indent="0">
              <a:buNone/>
            </a:pPr>
            <a:r>
              <a:rPr lang="en-GB" sz="1800" dirty="0">
                <a:hlinkClick r:id="rId3"/>
              </a:rPr>
              <a:t>https://www.bbc.co.uk/bitesize/topics/zcvv4wx/articles/z9brcwx</a:t>
            </a:r>
            <a:endParaRPr lang="en-GB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1800" dirty="0">
                <a:hlinkClick r:id="rId4"/>
              </a:rPr>
              <a:t>https://www.bbc.co.uk/bitesize/clips/zc89wmn</a:t>
            </a:r>
            <a:r>
              <a:rPr lang="en-GB" sz="1800" dirty="0"/>
              <a:t> 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1"/>
                </a:solidFill>
                <a:hlinkClick r:id="rId5"/>
              </a:rPr>
              <a:t>https://www.bbc.co.uk/bitesize/clips/z9wkjxs</a:t>
            </a:r>
            <a:endParaRPr lang="en-GB" sz="1800" dirty="0">
              <a:solidFill>
                <a:schemeClr val="tx1"/>
              </a:solidFill>
            </a:endParaRPr>
          </a:p>
          <a:p>
            <a:r>
              <a:rPr lang="en-GB" sz="2000" i="1">
                <a:solidFill>
                  <a:schemeClr val="tx1"/>
                </a:solidFill>
              </a:rPr>
              <a:t>Optional further </a:t>
            </a:r>
            <a:r>
              <a:rPr lang="en-GB" sz="2000" i="1" dirty="0">
                <a:solidFill>
                  <a:schemeClr val="tx1"/>
                </a:solidFill>
              </a:rPr>
              <a:t>activities to explore irreversible changes.</a:t>
            </a:r>
            <a:br>
              <a:rPr lang="en-GB" sz="2000" i="1" dirty="0">
                <a:solidFill>
                  <a:schemeClr val="tx1"/>
                </a:solidFill>
              </a:rPr>
            </a:br>
            <a:r>
              <a:rPr lang="en-GB" sz="2000" i="1" dirty="0">
                <a:solidFill>
                  <a:schemeClr val="tx1"/>
                </a:solidFill>
              </a:rPr>
              <a:t>(See website links on page 7 of this lesson.)</a:t>
            </a: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8" name="Picture 7" descr="A picture containing room, drawing&#10;&#10;Description automatically generated">
            <a:extLst>
              <a:ext uri="{FF2B5EF4-FFF2-40B4-BE49-F238E27FC236}">
                <a16:creationId xmlns:a16="http://schemas.microsoft.com/office/drawing/2014/main" id="{ADAA1537-917D-4C6E-96CD-37DC96BC99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93" y="52542"/>
            <a:ext cx="1080518" cy="10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806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A16988A4411D43993AF1AD54B21A42" ma:contentTypeVersion="18" ma:contentTypeDescription="Create a new document." ma:contentTypeScope="" ma:versionID="7d3cd43ba70f36fa3c37690c706d8f06">
  <xsd:schema xmlns:xsd="http://www.w3.org/2001/XMLSchema" xmlns:xs="http://www.w3.org/2001/XMLSchema" xmlns:p="http://schemas.microsoft.com/office/2006/metadata/properties" xmlns:ns2="595e4c87-8aad-4424-8d13-4e1a0ac8f772" xmlns:ns3="a06a9706-ad8f-4101-9ff4-bb1986540cca" targetNamespace="http://schemas.microsoft.com/office/2006/metadata/properties" ma:root="true" ma:fieldsID="98fd641a8cfad8eba1586fc43b07f76d" ns2:_="" ns3:_="">
    <xsd:import namespace="595e4c87-8aad-4424-8d13-4e1a0ac8f772"/>
    <xsd:import namespace="a06a9706-ad8f-4101-9ff4-bb1986540c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5e4c87-8aad-4424-8d13-4e1a0ac8f7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b860b5a-276f-4e20-a60a-049ecf2d2c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6a9706-ad8f-4101-9ff4-bb1986540cc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c8a0f90-a25b-428a-ba85-bf7ee30a594a}" ma:internalName="TaxCatchAll" ma:showField="CatchAllData" ma:web="a06a9706-ad8f-4101-9ff4-bb1986540c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5e4c87-8aad-4424-8d13-4e1a0ac8f772">
      <Terms xmlns="http://schemas.microsoft.com/office/infopath/2007/PartnerControls"/>
    </lcf76f155ced4ddcb4097134ff3c332f>
    <TaxCatchAll xmlns="a06a9706-ad8f-4101-9ff4-bb1986540cca" xsi:nil="true"/>
  </documentManagement>
</p:properties>
</file>

<file path=customXml/itemProps1.xml><?xml version="1.0" encoding="utf-8"?>
<ds:datastoreItem xmlns:ds="http://schemas.openxmlformats.org/officeDocument/2006/customXml" ds:itemID="{145A15D7-C3C3-4024-9AF2-0D6E04BC3C07}"/>
</file>

<file path=customXml/itemProps2.xml><?xml version="1.0" encoding="utf-8"?>
<ds:datastoreItem xmlns:ds="http://schemas.openxmlformats.org/officeDocument/2006/customXml" ds:itemID="{E0AD8199-5E08-42E8-9B65-0C38DD0AE6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6C43C6-5170-4388-A4D6-8289FCC553AD}">
  <ds:schemaRefs>
    <ds:schemaRef ds:uri="http://purl.org/dc/dcmitype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89114d93-40b0-4de1-aa32-14ecbdb0e84d"/>
    <ds:schemaRef ds:uri="0ff8adc4-58f0-4cfe-ad48-79a46b32a9f8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4798</TotalTime>
  <Words>1404</Words>
  <Application>Microsoft Office PowerPoint</Application>
  <PresentationFormat>Widescreen</PresentationFormat>
  <Paragraphs>170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Lato Black</vt:lpstr>
      <vt:lpstr>Office Theme</vt:lpstr>
      <vt:lpstr>PowerPoint Presentation</vt:lpstr>
      <vt:lpstr>PowerPoint Presentation</vt:lpstr>
      <vt:lpstr>PowerPoint Presentation</vt:lpstr>
      <vt:lpstr>Properties and changes of materials</vt:lpstr>
      <vt:lpstr>Properties and changes of materials</vt:lpstr>
      <vt:lpstr>Properties and changes of materials</vt:lpstr>
      <vt:lpstr>Properties and changes of materials</vt:lpstr>
      <vt:lpstr>Properties and changes of materials</vt:lpstr>
      <vt:lpstr>Properties and changes of materials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6: Living things and their habitats</dc:title>
  <dc:creator>Lucy Wood</dc:creator>
  <cp:lastModifiedBy>Alistair Strayton</cp:lastModifiedBy>
  <cp:revision>3</cp:revision>
  <dcterms:created xsi:type="dcterms:W3CDTF">2020-03-25T15:49:22Z</dcterms:created>
  <dcterms:modified xsi:type="dcterms:W3CDTF">2020-05-27T17:29:20Z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0x010100ECDF125A2BE7EC4BBA5D53924D00436D</vt:lpwstr>
  </property>
</Properties>
</file>