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63" r:id="rId5"/>
    <p:sldId id="257" r:id="rId6"/>
    <p:sldId id="258" r:id="rId7"/>
    <p:sldId id="265" r:id="rId8"/>
    <p:sldId id="259" r:id="rId9"/>
    <p:sldId id="269" r:id="rId10"/>
    <p:sldId id="270" r:id="rId11"/>
    <p:sldId id="264" r:id="rId12"/>
    <p:sldId id="266" r:id="rId13"/>
    <p:sldId id="262" r:id="rId14"/>
    <p:sldId id="271" r:id="rId15"/>
    <p:sldId id="272" r:id="rId16"/>
  </p:sldIdLst>
  <p:sldSz cx="12192000" cy="6858000"/>
  <p:notesSz cx="6865938" cy="9998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5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04662F-3F0F-40E7-BCA3-DAC1FC88AF5B}" v="3" dt="2020-04-18T15:31:20.5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tair Strayton" userId="54cf08bdfc25132b" providerId="LiveId" clId="{F304662F-3F0F-40E7-BCA3-DAC1FC88AF5B}"/>
    <pc:docChg chg="custSel modSld">
      <pc:chgData name="Alistair Strayton" userId="54cf08bdfc25132b" providerId="LiveId" clId="{F304662F-3F0F-40E7-BCA3-DAC1FC88AF5B}" dt="2020-04-18T15:31:31.320" v="91" actId="1038"/>
      <pc:docMkLst>
        <pc:docMk/>
      </pc:docMkLst>
      <pc:sldChg chg="addSp modSp">
        <pc:chgData name="Alistair Strayton" userId="54cf08bdfc25132b" providerId="LiveId" clId="{F304662F-3F0F-40E7-BCA3-DAC1FC88AF5B}" dt="2020-04-18T15:31:31.320" v="91" actId="1038"/>
        <pc:sldMkLst>
          <pc:docMk/>
          <pc:sldMk cId="4268399292" sldId="263"/>
        </pc:sldMkLst>
        <pc:spChg chg="add">
          <ac:chgData name="Alistair Strayton" userId="54cf08bdfc25132b" providerId="LiveId" clId="{F304662F-3F0F-40E7-BCA3-DAC1FC88AF5B}" dt="2020-04-18T15:02:21.005" v="0"/>
          <ac:spMkLst>
            <pc:docMk/>
            <pc:sldMk cId="4268399292" sldId="263"/>
            <ac:spMk id="14" creationId="{BDBC4B56-6ACA-45F1-A23B-AAC6B8A1941A}"/>
          </ac:spMkLst>
        </pc:spChg>
        <pc:spChg chg="mod">
          <ac:chgData name="Alistair Strayton" userId="54cf08bdfc25132b" providerId="LiveId" clId="{F304662F-3F0F-40E7-BCA3-DAC1FC88AF5B}" dt="2020-04-18T15:03:25.316" v="5" actId="14100"/>
          <ac:spMkLst>
            <pc:docMk/>
            <pc:sldMk cId="4268399292" sldId="263"/>
            <ac:spMk id="23" creationId="{8C672D17-4CA5-4DA0-ABA3-A7B8277CA139}"/>
          </ac:spMkLst>
        </pc:spChg>
        <pc:grpChg chg="mod">
          <ac:chgData name="Alistair Strayton" userId="54cf08bdfc25132b" providerId="LiveId" clId="{F304662F-3F0F-40E7-BCA3-DAC1FC88AF5B}" dt="2020-04-18T15:03:47.230" v="47" actId="1037"/>
          <ac:grpSpMkLst>
            <pc:docMk/>
            <pc:sldMk cId="4268399292" sldId="263"/>
            <ac:grpSpMk id="19" creationId="{604F010C-E225-4E62-955D-762180FB76E6}"/>
          </ac:grpSpMkLst>
        </pc:grpChg>
        <pc:picChg chg="mod">
          <ac:chgData name="Alistair Strayton" userId="54cf08bdfc25132b" providerId="LiveId" clId="{F304662F-3F0F-40E7-BCA3-DAC1FC88AF5B}" dt="2020-04-18T15:03:31.221" v="7" actId="14100"/>
          <ac:picMkLst>
            <pc:docMk/>
            <pc:sldMk cId="4268399292" sldId="263"/>
            <ac:picMk id="21" creationId="{C5B2A68D-3A1A-40C5-9179-864D12206115}"/>
          </ac:picMkLst>
        </pc:picChg>
        <pc:picChg chg="mod">
          <ac:chgData name="Alistair Strayton" userId="54cf08bdfc25132b" providerId="LiveId" clId="{F304662F-3F0F-40E7-BCA3-DAC1FC88AF5B}" dt="2020-04-18T15:31:31.320" v="91" actId="1038"/>
          <ac:picMkLst>
            <pc:docMk/>
            <pc:sldMk cId="4268399292" sldId="263"/>
            <ac:picMk id="22" creationId="{7CEEB49D-698B-4C1C-A5DA-04047682DBB2}"/>
          </ac:picMkLst>
        </pc:picChg>
      </pc:sldChg>
      <pc:sldChg chg="modSp">
        <pc:chgData name="Alistair Strayton" userId="54cf08bdfc25132b" providerId="LiveId" clId="{F304662F-3F0F-40E7-BCA3-DAC1FC88AF5B}" dt="2020-04-18T15:04:29.294" v="53" actId="27636"/>
        <pc:sldMkLst>
          <pc:docMk/>
          <pc:sldMk cId="1122546838" sldId="269"/>
        </pc:sldMkLst>
        <pc:spChg chg="mod">
          <ac:chgData name="Alistair Strayton" userId="54cf08bdfc25132b" providerId="LiveId" clId="{F304662F-3F0F-40E7-BCA3-DAC1FC88AF5B}" dt="2020-04-18T15:04:29.294" v="53" actId="27636"/>
          <ac:spMkLst>
            <pc:docMk/>
            <pc:sldMk cId="1122546838" sldId="269"/>
            <ac:spMk id="6" creationId="{9C383873-1ACC-4285-9071-305DE9E2508F}"/>
          </ac:spMkLst>
        </pc:spChg>
      </pc:sldChg>
    </pc:docChg>
  </pc:docChgLst>
  <pc:docChgLst>
    <pc:chgData name="Wood, Lucy" userId="fc26114c-1456-4dbd-af7e-8d6f300a5a38" providerId="ADAL" clId="{A9D8E3FE-8716-41BC-9698-E49B6B90028B}"/>
    <pc:docChg chg="custSel addSld delSld modSld sldOrd">
      <pc:chgData name="Wood, Lucy" userId="fc26114c-1456-4dbd-af7e-8d6f300a5a38" providerId="ADAL" clId="{A9D8E3FE-8716-41BC-9698-E49B6B90028B}" dt="2020-04-09T11:30:09.422" v="395" actId="20577"/>
      <pc:docMkLst>
        <pc:docMk/>
      </pc:docMkLst>
      <pc:sldChg chg="ord">
        <pc:chgData name="Wood, Lucy" userId="fc26114c-1456-4dbd-af7e-8d6f300a5a38" providerId="ADAL" clId="{A9D8E3FE-8716-41BC-9698-E49B6B90028B}" dt="2020-04-09T11:26:20.922" v="292"/>
        <pc:sldMkLst>
          <pc:docMk/>
          <pc:sldMk cId="988451906" sldId="258"/>
        </pc:sldMkLst>
      </pc:sldChg>
      <pc:sldChg chg="modSp">
        <pc:chgData name="Wood, Lucy" userId="fc26114c-1456-4dbd-af7e-8d6f300a5a38" providerId="ADAL" clId="{A9D8E3FE-8716-41BC-9698-E49B6B90028B}" dt="2020-04-09T11:25:37.764" v="291" actId="20577"/>
        <pc:sldMkLst>
          <pc:docMk/>
          <pc:sldMk cId="3017146604" sldId="262"/>
        </pc:sldMkLst>
        <pc:spChg chg="mod">
          <ac:chgData name="Wood, Lucy" userId="fc26114c-1456-4dbd-af7e-8d6f300a5a38" providerId="ADAL" clId="{A9D8E3FE-8716-41BC-9698-E49B6B90028B}" dt="2020-04-09T11:25:37.764" v="291" actId="20577"/>
          <ac:spMkLst>
            <pc:docMk/>
            <pc:sldMk cId="3017146604" sldId="262"/>
            <ac:spMk id="27" creationId="{785E3825-61F2-49E0-9223-33A891C10D1E}"/>
          </ac:spMkLst>
        </pc:spChg>
      </pc:sldChg>
      <pc:sldChg chg="modSp">
        <pc:chgData name="Wood, Lucy" userId="fc26114c-1456-4dbd-af7e-8d6f300a5a38" providerId="ADAL" clId="{A9D8E3FE-8716-41BC-9698-E49B6B90028B}" dt="2020-04-09T11:11:08.924" v="12" actId="20577"/>
        <pc:sldMkLst>
          <pc:docMk/>
          <pc:sldMk cId="4268399292" sldId="263"/>
        </pc:sldMkLst>
        <pc:spChg chg="mod">
          <ac:chgData name="Wood, Lucy" userId="fc26114c-1456-4dbd-af7e-8d6f300a5a38" providerId="ADAL" clId="{A9D8E3FE-8716-41BC-9698-E49B6B90028B}" dt="2020-04-09T11:11:08.924" v="12" actId="20577"/>
          <ac:spMkLst>
            <pc:docMk/>
            <pc:sldMk cId="4268399292" sldId="263"/>
            <ac:spMk id="23" creationId="{8C672D17-4CA5-4DA0-ABA3-A7B8277CA139}"/>
          </ac:spMkLst>
        </pc:spChg>
      </pc:sldChg>
      <pc:sldChg chg="addSp modSp ord">
        <pc:chgData name="Wood, Lucy" userId="fc26114c-1456-4dbd-af7e-8d6f300a5a38" providerId="ADAL" clId="{A9D8E3FE-8716-41BC-9698-E49B6B90028B}" dt="2020-04-09T11:30:09.422" v="395" actId="20577"/>
        <pc:sldMkLst>
          <pc:docMk/>
          <pc:sldMk cId="331270193" sldId="264"/>
        </pc:sldMkLst>
        <pc:spChg chg="mod">
          <ac:chgData name="Wood, Lucy" userId="fc26114c-1456-4dbd-af7e-8d6f300a5a38" providerId="ADAL" clId="{A9D8E3FE-8716-41BC-9698-E49B6B90028B}" dt="2020-04-09T11:29:55.196" v="382" actId="1076"/>
          <ac:spMkLst>
            <pc:docMk/>
            <pc:sldMk cId="331270193" sldId="264"/>
            <ac:spMk id="3" creationId="{7459C842-3F6E-4E2B-AA99-880BECE8EFFE}"/>
          </ac:spMkLst>
        </pc:spChg>
        <pc:spChg chg="add mod">
          <ac:chgData name="Wood, Lucy" userId="fc26114c-1456-4dbd-af7e-8d6f300a5a38" providerId="ADAL" clId="{A9D8E3FE-8716-41BC-9698-E49B6B90028B}" dt="2020-04-09T11:30:09.422" v="395" actId="20577"/>
          <ac:spMkLst>
            <pc:docMk/>
            <pc:sldMk cId="331270193" sldId="264"/>
            <ac:spMk id="14" creationId="{AC44398B-5506-47AE-8A4F-58149146A19B}"/>
          </ac:spMkLst>
        </pc:spChg>
        <pc:grpChg chg="add mod">
          <ac:chgData name="Wood, Lucy" userId="fc26114c-1456-4dbd-af7e-8d6f300a5a38" providerId="ADAL" clId="{A9D8E3FE-8716-41BC-9698-E49B6B90028B}" dt="2020-04-09T11:29:27.648" v="298" actId="1076"/>
          <ac:grpSpMkLst>
            <pc:docMk/>
            <pc:sldMk cId="331270193" sldId="264"/>
            <ac:grpSpMk id="4" creationId="{CC151284-95E2-46BC-AF1D-AF7680CED2EA}"/>
          </ac:grpSpMkLst>
        </pc:grpChg>
        <pc:picChg chg="mod">
          <ac:chgData name="Wood, Lucy" userId="fc26114c-1456-4dbd-af7e-8d6f300a5a38" providerId="ADAL" clId="{A9D8E3FE-8716-41BC-9698-E49B6B90028B}" dt="2020-04-09T11:29:21.311" v="297" actId="164"/>
          <ac:picMkLst>
            <pc:docMk/>
            <pc:sldMk cId="331270193" sldId="264"/>
            <ac:picMk id="5" creationId="{71D3AAB9-D00A-4A51-9E27-3E49B3A98DD6}"/>
          </ac:picMkLst>
        </pc:picChg>
        <pc:picChg chg="mod">
          <ac:chgData name="Wood, Lucy" userId="fc26114c-1456-4dbd-af7e-8d6f300a5a38" providerId="ADAL" clId="{A9D8E3FE-8716-41BC-9698-E49B6B90028B}" dt="2020-04-09T11:29:21.311" v="297" actId="164"/>
          <ac:picMkLst>
            <pc:docMk/>
            <pc:sldMk cId="331270193" sldId="264"/>
            <ac:picMk id="7" creationId="{E398802C-7D1F-4AE1-B5EE-6775E33AE30E}"/>
          </ac:picMkLst>
        </pc:picChg>
        <pc:picChg chg="mod">
          <ac:chgData name="Wood, Lucy" userId="fc26114c-1456-4dbd-af7e-8d6f300a5a38" providerId="ADAL" clId="{A9D8E3FE-8716-41BC-9698-E49B6B90028B}" dt="2020-04-09T11:29:21.311" v="297" actId="164"/>
          <ac:picMkLst>
            <pc:docMk/>
            <pc:sldMk cId="331270193" sldId="264"/>
            <ac:picMk id="9" creationId="{AF3EE687-092F-4F5B-A2E3-24F3DB24D6DC}"/>
          </ac:picMkLst>
        </pc:picChg>
        <pc:picChg chg="mod">
          <ac:chgData name="Wood, Lucy" userId="fc26114c-1456-4dbd-af7e-8d6f300a5a38" providerId="ADAL" clId="{A9D8E3FE-8716-41BC-9698-E49B6B90028B}" dt="2020-04-09T11:29:21.311" v="297" actId="164"/>
          <ac:picMkLst>
            <pc:docMk/>
            <pc:sldMk cId="331270193" sldId="264"/>
            <ac:picMk id="11" creationId="{0492541F-3928-46CC-BF9C-293CD3F528DF}"/>
          </ac:picMkLst>
        </pc:picChg>
        <pc:picChg chg="mod">
          <ac:chgData name="Wood, Lucy" userId="fc26114c-1456-4dbd-af7e-8d6f300a5a38" providerId="ADAL" clId="{A9D8E3FE-8716-41BC-9698-E49B6B90028B}" dt="2020-04-09T11:29:21.311" v="297" actId="164"/>
          <ac:picMkLst>
            <pc:docMk/>
            <pc:sldMk cId="331270193" sldId="264"/>
            <ac:picMk id="13" creationId="{B54F4B19-90F3-4665-A1A4-28912BC576B7}"/>
          </ac:picMkLst>
        </pc:picChg>
        <pc:picChg chg="mod">
          <ac:chgData name="Wood, Lucy" userId="fc26114c-1456-4dbd-af7e-8d6f300a5a38" providerId="ADAL" clId="{A9D8E3FE-8716-41BC-9698-E49B6B90028B}" dt="2020-04-09T11:29:21.311" v="297" actId="164"/>
          <ac:picMkLst>
            <pc:docMk/>
            <pc:sldMk cId="331270193" sldId="264"/>
            <ac:picMk id="15" creationId="{510A22AC-4BBF-40E4-897F-8A7A9CF80C47}"/>
          </ac:picMkLst>
        </pc:picChg>
        <pc:picChg chg="mod">
          <ac:chgData name="Wood, Lucy" userId="fc26114c-1456-4dbd-af7e-8d6f300a5a38" providerId="ADAL" clId="{A9D8E3FE-8716-41BC-9698-E49B6B90028B}" dt="2020-04-09T11:29:21.311" v="297" actId="164"/>
          <ac:picMkLst>
            <pc:docMk/>
            <pc:sldMk cId="331270193" sldId="264"/>
            <ac:picMk id="17" creationId="{A4BAEB23-FFD3-466C-B43C-087E46E97DF9}"/>
          </ac:picMkLst>
        </pc:picChg>
        <pc:picChg chg="mod">
          <ac:chgData name="Wood, Lucy" userId="fc26114c-1456-4dbd-af7e-8d6f300a5a38" providerId="ADAL" clId="{A9D8E3FE-8716-41BC-9698-E49B6B90028B}" dt="2020-04-09T11:29:21.311" v="297" actId="164"/>
          <ac:picMkLst>
            <pc:docMk/>
            <pc:sldMk cId="331270193" sldId="264"/>
            <ac:picMk id="19" creationId="{044D034A-4414-48F1-9A90-873FD3111E36}"/>
          </ac:picMkLst>
        </pc:picChg>
        <pc:picChg chg="mod">
          <ac:chgData name="Wood, Lucy" userId="fc26114c-1456-4dbd-af7e-8d6f300a5a38" providerId="ADAL" clId="{A9D8E3FE-8716-41BC-9698-E49B6B90028B}" dt="2020-04-09T11:29:21.311" v="297" actId="164"/>
          <ac:picMkLst>
            <pc:docMk/>
            <pc:sldMk cId="331270193" sldId="264"/>
            <ac:picMk id="21" creationId="{B3271C63-531A-4E5F-A144-465E5EE865F6}"/>
          </ac:picMkLst>
        </pc:picChg>
        <pc:picChg chg="mod">
          <ac:chgData name="Wood, Lucy" userId="fc26114c-1456-4dbd-af7e-8d6f300a5a38" providerId="ADAL" clId="{A9D8E3FE-8716-41BC-9698-E49B6B90028B}" dt="2020-04-09T11:29:21.311" v="297" actId="164"/>
          <ac:picMkLst>
            <pc:docMk/>
            <pc:sldMk cId="331270193" sldId="264"/>
            <ac:picMk id="23" creationId="{460C8AC7-4136-4546-87E7-0294CE908D0B}"/>
          </ac:picMkLst>
        </pc:picChg>
      </pc:sldChg>
      <pc:sldChg chg="add del">
        <pc:chgData name="Wood, Lucy" userId="fc26114c-1456-4dbd-af7e-8d6f300a5a38" providerId="ADAL" clId="{A9D8E3FE-8716-41BC-9698-E49B6B90028B}" dt="2020-04-09T11:14:56.305" v="104"/>
        <pc:sldMkLst>
          <pc:docMk/>
          <pc:sldMk cId="333710776" sldId="272"/>
        </pc:sldMkLst>
      </pc:sldChg>
      <pc:sldChg chg="addSp delSp modSp add">
        <pc:chgData name="Wood, Lucy" userId="fc26114c-1456-4dbd-af7e-8d6f300a5a38" providerId="ADAL" clId="{A9D8E3FE-8716-41BC-9698-E49B6B90028B}" dt="2020-04-09T11:22:53.800" v="254" actId="1076"/>
        <pc:sldMkLst>
          <pc:docMk/>
          <pc:sldMk cId="2564982361" sldId="272"/>
        </pc:sldMkLst>
        <pc:spChg chg="mod">
          <ac:chgData name="Wood, Lucy" userId="fc26114c-1456-4dbd-af7e-8d6f300a5a38" providerId="ADAL" clId="{A9D8E3FE-8716-41BC-9698-E49B6B90028B}" dt="2020-04-09T11:16:13.152" v="237" actId="14100"/>
          <ac:spMkLst>
            <pc:docMk/>
            <pc:sldMk cId="2564982361" sldId="272"/>
            <ac:spMk id="6" creationId="{9C383873-1ACC-4285-9071-305DE9E2508F}"/>
          </ac:spMkLst>
        </pc:spChg>
        <pc:grpChg chg="del">
          <ac:chgData name="Wood, Lucy" userId="fc26114c-1456-4dbd-af7e-8d6f300a5a38" providerId="ADAL" clId="{A9D8E3FE-8716-41BC-9698-E49B6B90028B}" dt="2020-04-09T11:15:24.328" v="108" actId="478"/>
          <ac:grpSpMkLst>
            <pc:docMk/>
            <pc:sldMk cId="2564982361" sldId="272"/>
            <ac:grpSpMk id="13" creationId="{031B14A3-C4C0-444C-A15E-FF2A0E4027B1}"/>
          </ac:grpSpMkLst>
        </pc:grpChg>
        <pc:grpChg chg="del">
          <ac:chgData name="Wood, Lucy" userId="fc26114c-1456-4dbd-af7e-8d6f300a5a38" providerId="ADAL" clId="{A9D8E3FE-8716-41BC-9698-E49B6B90028B}" dt="2020-04-09T11:15:21.152" v="106" actId="478"/>
          <ac:grpSpMkLst>
            <pc:docMk/>
            <pc:sldMk cId="2564982361" sldId="272"/>
            <ac:grpSpMk id="15" creationId="{07B041C9-385C-4F4E-BD0D-B3B5569D40B3}"/>
          </ac:grpSpMkLst>
        </pc:grpChg>
        <pc:grpChg chg="del">
          <ac:chgData name="Wood, Lucy" userId="fc26114c-1456-4dbd-af7e-8d6f300a5a38" providerId="ADAL" clId="{A9D8E3FE-8716-41BC-9698-E49B6B90028B}" dt="2020-04-09T11:15:22.849" v="107" actId="478"/>
          <ac:grpSpMkLst>
            <pc:docMk/>
            <pc:sldMk cId="2564982361" sldId="272"/>
            <ac:grpSpMk id="18" creationId="{0C32AB04-FD7B-455C-B037-2466F3394FF6}"/>
          </ac:grpSpMkLst>
        </pc:grpChg>
        <pc:picChg chg="add mod">
          <ac:chgData name="Wood, Lucy" userId="fc26114c-1456-4dbd-af7e-8d6f300a5a38" providerId="ADAL" clId="{A9D8E3FE-8716-41BC-9698-E49B6B90028B}" dt="2020-04-09T11:21:18.099" v="245" actId="1076"/>
          <ac:picMkLst>
            <pc:docMk/>
            <pc:sldMk cId="2564982361" sldId="272"/>
            <ac:picMk id="3" creationId="{A16419C0-AB48-4692-824B-48D172E72FEE}"/>
          </ac:picMkLst>
        </pc:picChg>
        <pc:picChg chg="del">
          <ac:chgData name="Wood, Lucy" userId="fc26114c-1456-4dbd-af7e-8d6f300a5a38" providerId="ADAL" clId="{A9D8E3FE-8716-41BC-9698-E49B6B90028B}" dt="2020-04-09T11:15:28.151" v="109" actId="478"/>
          <ac:picMkLst>
            <pc:docMk/>
            <pc:sldMk cId="2564982361" sldId="272"/>
            <ac:picMk id="5" creationId="{F822FE0C-F9C8-40D6-8C27-D864AC30CDA3}"/>
          </ac:picMkLst>
        </pc:picChg>
        <pc:picChg chg="add mod">
          <ac:chgData name="Wood, Lucy" userId="fc26114c-1456-4dbd-af7e-8d6f300a5a38" providerId="ADAL" clId="{A9D8E3FE-8716-41BC-9698-E49B6B90028B}" dt="2020-04-09T11:21:53.180" v="249" actId="1076"/>
          <ac:picMkLst>
            <pc:docMk/>
            <pc:sldMk cId="2564982361" sldId="272"/>
            <ac:picMk id="7" creationId="{30CD2BE3-6584-4B8B-8564-E0AF9927FE0E}"/>
          </ac:picMkLst>
        </pc:picChg>
        <pc:picChg chg="add mod">
          <ac:chgData name="Wood, Lucy" userId="fc26114c-1456-4dbd-af7e-8d6f300a5a38" providerId="ADAL" clId="{A9D8E3FE-8716-41BC-9698-E49B6B90028B}" dt="2020-04-09T11:22:53.800" v="254" actId="1076"/>
          <ac:picMkLst>
            <pc:docMk/>
            <pc:sldMk cId="2564982361" sldId="272"/>
            <ac:picMk id="9" creationId="{3EE61BE1-10DA-472C-A4F6-40A51DC9DA42}"/>
          </ac:picMkLst>
        </pc:picChg>
      </pc:sldChg>
    </pc:docChg>
  </pc:docChgLst>
  <pc:docChgLst>
    <pc:chgData name="Wood, Lucy" userId="fc26114c-1456-4dbd-af7e-8d6f300a5a38" providerId="ADAL" clId="{C97893DB-2726-455E-BFEE-3126655C337F}"/>
    <pc:docChg chg="modSld sldOrd">
      <pc:chgData name="Wood, Lucy" userId="fc26114c-1456-4dbd-af7e-8d6f300a5a38" providerId="ADAL" clId="{C97893DB-2726-455E-BFEE-3126655C337F}" dt="2020-04-09T11:36:54.138" v="70" actId="20577"/>
      <pc:docMkLst>
        <pc:docMk/>
      </pc:docMkLst>
      <pc:sldChg chg="modSp">
        <pc:chgData name="Wood, Lucy" userId="fc26114c-1456-4dbd-af7e-8d6f300a5a38" providerId="ADAL" clId="{C97893DB-2726-455E-BFEE-3126655C337F}" dt="2020-04-09T11:36:00.543" v="67" actId="20577"/>
        <pc:sldMkLst>
          <pc:docMk/>
          <pc:sldMk cId="3753615483" sldId="257"/>
        </pc:sldMkLst>
        <pc:spChg chg="mod">
          <ac:chgData name="Wood, Lucy" userId="fc26114c-1456-4dbd-af7e-8d6f300a5a38" providerId="ADAL" clId="{C97893DB-2726-455E-BFEE-3126655C337F}" dt="2020-04-09T11:36:00.543" v="67" actId="20577"/>
          <ac:spMkLst>
            <pc:docMk/>
            <pc:sldMk cId="3753615483" sldId="257"/>
            <ac:spMk id="7" creationId="{185DACEB-595C-438F-A77A-E53F98A2A227}"/>
          </ac:spMkLst>
        </pc:spChg>
      </pc:sldChg>
      <pc:sldChg chg="modSp">
        <pc:chgData name="Wood, Lucy" userId="fc26114c-1456-4dbd-af7e-8d6f300a5a38" providerId="ADAL" clId="{C97893DB-2726-455E-BFEE-3126655C337F}" dt="2020-04-09T11:36:54.138" v="70" actId="20577"/>
        <pc:sldMkLst>
          <pc:docMk/>
          <pc:sldMk cId="988451906" sldId="258"/>
        </pc:sldMkLst>
        <pc:spChg chg="mod">
          <ac:chgData name="Wood, Lucy" userId="fc26114c-1456-4dbd-af7e-8d6f300a5a38" providerId="ADAL" clId="{C97893DB-2726-455E-BFEE-3126655C337F}" dt="2020-04-09T11:36:54.138" v="70" actId="20577"/>
          <ac:spMkLst>
            <pc:docMk/>
            <pc:sldMk cId="988451906" sldId="258"/>
            <ac:spMk id="3" creationId="{E6841FB7-C98C-4289-87E2-73C60BF39528}"/>
          </ac:spMkLst>
        </pc:spChg>
      </pc:sldChg>
      <pc:sldChg chg="modSp">
        <pc:chgData name="Wood, Lucy" userId="fc26114c-1456-4dbd-af7e-8d6f300a5a38" providerId="ADAL" clId="{C97893DB-2726-455E-BFEE-3126655C337F}" dt="2020-04-09T11:35:39.654" v="65" actId="20577"/>
        <pc:sldMkLst>
          <pc:docMk/>
          <pc:sldMk cId="4268399292" sldId="263"/>
        </pc:sldMkLst>
        <pc:spChg chg="mod">
          <ac:chgData name="Wood, Lucy" userId="fc26114c-1456-4dbd-af7e-8d6f300a5a38" providerId="ADAL" clId="{C97893DB-2726-455E-BFEE-3126655C337F}" dt="2020-04-09T11:35:39.654" v="65" actId="20577"/>
          <ac:spMkLst>
            <pc:docMk/>
            <pc:sldMk cId="4268399292" sldId="263"/>
            <ac:spMk id="23" creationId="{8C672D17-4CA5-4DA0-ABA3-A7B8277CA139}"/>
          </ac:spMkLst>
        </pc:spChg>
      </pc:sldChg>
      <pc:sldChg chg="ord">
        <pc:chgData name="Wood, Lucy" userId="fc26114c-1456-4dbd-af7e-8d6f300a5a38" providerId="ADAL" clId="{C97893DB-2726-455E-BFEE-3126655C337F}" dt="2020-04-09T11:35:22.779" v="61"/>
        <pc:sldMkLst>
          <pc:docMk/>
          <pc:sldMk cId="331270193" sldId="2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41D06ED0-1F26-454B-B67A-67A563A84476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9E7AF5D8-1F05-48ED-8E4A-12DF23A77C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15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440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632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453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376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74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2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444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094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275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97444-58CA-428B-98AD-227E882B5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7FB410-21BB-4711-A41C-CFC183458F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A0506-BFD3-40B0-A201-5065B24AE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FF89-3D73-4E9B-BE1E-45C87218D723}" type="datetime1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AA743-A7FC-4E80-AC63-433C40166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33622-3F99-4BA3-A8A4-8CE5512C2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894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7DC0B-90F0-40DA-BF4A-1EE3344C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006052-49EC-4B26-81E2-D2F5C899F1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41AF0-6649-406B-A588-44F867CB3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56BC-C05B-4CD0-AADB-EE74B56E2E70}" type="datetime1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85DB2-E2C0-4EB4-AEE3-A13B535A1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27997-F0C8-45FC-97ED-B922F9BAC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72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0BB8A2-54FB-4AC4-A496-D892590803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D610B1-D4A2-49B6-AC30-EA357F9BF1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FDD9E-20D5-4DD9-86E0-16EF61416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753B6-3CC2-477A-99E3-207C3D83100F}" type="datetime1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559BE-CD51-4700-B1B6-58A86EE5B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EAE30-46E0-47FE-98F5-DCC62A241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39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D870E-81AE-4784-B253-D00D0C0EC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A28E4-CFE3-4FFB-AD74-EC0B01A66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805AC-6E88-4E1D-84EB-3088DA77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1A46-AC9E-4BF9-8906-BC445D17B1B2}" type="datetime1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5CFAC-2981-4624-A8DE-57A2D041B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EE4AF-E334-44CB-9B9F-E79351CFD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482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70DC7-5601-4323-A10D-588D254E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F05F0C-96A1-4C73-B74B-68A0EC2A2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98F3B-AFD0-48F5-9C17-46C277A61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3E22-76FF-4D99-A07F-FBBF05ECEFBF}" type="datetime1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375A5-8B34-4C2B-856B-3CFEB3A1B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800B6-722F-4EE0-80D4-2CCFBB3D1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8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CDDD6-4F9B-4341-A079-A473E8917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41AF4-CBC8-48EA-86F0-96AFEB2592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45709-27F0-4157-8399-B3593F72B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F0CCB5-AF64-49CC-8F67-BA2176A38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538A-9AD3-4562-925B-5BA8E1AA4279}" type="datetime1">
              <a:rPr lang="en-GB" smtClean="0"/>
              <a:t>18/04/2020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32F678-22B9-4FD5-A197-613C4CE9E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D36F21-E5AB-4488-BCF1-6A1281B21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6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5EBAA-3190-4245-B37E-3DAEB46A7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1C23B-440B-4FB0-97D0-43709842A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75A205-5C1D-4642-B209-C65993662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F3485F-8462-47B4-BB9A-B3F920F1EA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2987CA-2F33-412D-9340-F633B74029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A232FB-D739-4DFC-8203-760080828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1575-FC21-4F72-9495-344C5D510227}" type="datetime1">
              <a:rPr lang="en-GB" smtClean="0"/>
              <a:t>18/04/2020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3B8FBB-DF31-48C5-9683-C792C81A7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845900-2A29-4133-83AA-BFA2D357E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69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39E89-3A24-404C-946F-F43494EA9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78F2A0-688D-4B10-9E72-75FB76E5C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51E68-C151-435A-8222-B9BB1983971F}" type="datetime1">
              <a:rPr lang="en-GB" smtClean="0"/>
              <a:t>18/04/2020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B98D39-A7CB-40EC-99AC-F1324743E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26C117-ECF8-4BDE-8CC7-67F6A1036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928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2F8F1A-6632-4ABC-A61D-3BE1B3128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EFFC-3947-4643-9571-C2489B0870C8}" type="datetime1">
              <a:rPr lang="en-GB" smtClean="0"/>
              <a:t>18/04/2020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F8E694-2B38-4796-9FD2-13C7DAF7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D8A79-9033-422B-B9BB-F20BC7E1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552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69243-003E-47B1-AD28-C56A4E49D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E5A77-550E-49D8-8474-689AC13D4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16DE0A-935F-4B30-B821-68478F09EC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B3F4C1-283B-45BB-9447-FB75EEB6A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9DB68-5464-4523-A98B-CD2C608C43DC}" type="datetime1">
              <a:rPr lang="en-GB" smtClean="0"/>
              <a:t>18/04/2020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B19CDB-0338-4E6F-9A81-A5B19CCA0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02D56-D0C8-4321-9F79-72B1C77C6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5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BAC76-CD2C-483F-9CC7-EEF6F9BDF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7DC319-AB35-4701-9C71-DB1649A262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51A90-712A-49C8-89D7-82AF293B0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C53047-E8E1-48B2-B254-778FF3596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0A09-9D51-442A-B7A6-706333BF911A}" type="datetime1">
              <a:rPr lang="en-GB" smtClean="0"/>
              <a:t>18/04/2020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15E357-C5AA-4421-A821-6DFBCB38E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DD2B9-6535-407F-A1E8-A0BD7E4A4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611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B4564F-4FD9-4507-BD69-91924AE64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140F4-3B65-46B0-B87E-C7D52E6EB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AA53A-0EB5-44D4-8A53-07091BAA71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25C36-F3BD-434E-AA9E-4419F7793A4E}" type="datetime1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D27F9-EA9B-4195-AAB7-07CD07BF22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D8AED-EDA7-4635-BAF1-60886372A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95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ps.org.uk/attachments/article/1377/SAPS%20book%205%20-%20Grouping%20and%20Classification%20-%202016.pdf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jpe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12" Type="http://schemas.openxmlformats.org/officeDocument/2006/relationships/hyperlink" Target="https://www.stem.org.uk/resources/elibrary/resource/34255/grouping-and-classification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11" Type="http://schemas.openxmlformats.org/officeDocument/2006/relationships/image" Target="../media/image25.JPG"/><Relationship Id="rId5" Type="http://schemas.openxmlformats.org/officeDocument/2006/relationships/image" Target="../media/image19.JPG"/><Relationship Id="rId10" Type="http://schemas.openxmlformats.org/officeDocument/2006/relationships/image" Target="../media/image24.JPG"/><Relationship Id="rId4" Type="http://schemas.openxmlformats.org/officeDocument/2006/relationships/image" Target="../media/image18.JPG"/><Relationship Id="rId9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7CEEB49D-698B-4C1C-A5DA-04047682DB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1208" y="464217"/>
            <a:ext cx="9469605" cy="5924113"/>
          </a:xfr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F6FC01-7A4C-42A0-A671-9933A7CC75A2}"/>
              </a:ext>
            </a:extLst>
          </p:cNvPr>
          <p:cNvSpPr/>
          <p:nvPr/>
        </p:nvSpPr>
        <p:spPr>
          <a:xfrm>
            <a:off x="0" y="6940"/>
            <a:ext cx="7219950" cy="6824678"/>
          </a:xfrm>
          <a:custGeom>
            <a:avLst/>
            <a:gdLst>
              <a:gd name="connsiteX0" fmla="*/ 5164852 w 5265336"/>
              <a:gd name="connsiteY0" fmla="*/ 90435 h 7355394"/>
              <a:gd name="connsiteX1" fmla="*/ 2642716 w 5265336"/>
              <a:gd name="connsiteY1" fmla="*/ 7285055 h 7355394"/>
              <a:gd name="connsiteX2" fmla="*/ 0 w 5265336"/>
              <a:gd name="connsiteY2" fmla="*/ 7355394 h 7355394"/>
              <a:gd name="connsiteX3" fmla="*/ 10048 w 5265336"/>
              <a:gd name="connsiteY3" fmla="*/ 20097 h 7355394"/>
              <a:gd name="connsiteX4" fmla="*/ 5265336 w 5265336"/>
              <a:gd name="connsiteY4" fmla="*/ 0 h 7355394"/>
              <a:gd name="connsiteX5" fmla="*/ 5255288 w 5265336"/>
              <a:gd name="connsiteY5" fmla="*/ 0 h 735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5336" h="7355394">
                <a:moveTo>
                  <a:pt x="5164852" y="90435"/>
                </a:moveTo>
                <a:lnTo>
                  <a:pt x="2642716" y="7285055"/>
                </a:lnTo>
                <a:lnTo>
                  <a:pt x="0" y="7355394"/>
                </a:lnTo>
                <a:cubicBezTo>
                  <a:pt x="3349" y="4910295"/>
                  <a:pt x="6699" y="2465196"/>
                  <a:pt x="10048" y="20097"/>
                </a:cubicBezTo>
                <a:lnTo>
                  <a:pt x="5265336" y="0"/>
                </a:lnTo>
                <a:lnTo>
                  <a:pt x="5255288" y="0"/>
                </a:lnTo>
              </a:path>
            </a:pathLst>
          </a:cu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E50E18B-F434-4647-9123-D05FAAB53E96}"/>
              </a:ext>
            </a:extLst>
          </p:cNvPr>
          <p:cNvSpPr txBox="1">
            <a:spLocks/>
          </p:cNvSpPr>
          <p:nvPr/>
        </p:nvSpPr>
        <p:spPr>
          <a:xfrm>
            <a:off x="722630" y="641564"/>
            <a:ext cx="5422900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r>
              <a:rPr lang="en-GB" sz="4400" kern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Living things and their habitats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71E163-626D-475E-A518-59C3025AF857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Picture 15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9FD0E528-065B-4B07-8252-55F07F81D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8C883CF-17F6-4C7B-A00B-B3E4BA853FC3}"/>
              </a:ext>
            </a:extLst>
          </p:cNvPr>
          <p:cNvSpPr/>
          <p:nvPr/>
        </p:nvSpPr>
        <p:spPr>
          <a:xfrm>
            <a:off x="0" y="2823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itle 6">
            <a:extLst>
              <a:ext uri="{FF2B5EF4-FFF2-40B4-BE49-F238E27FC236}">
                <a16:creationId xmlns:a16="http://schemas.microsoft.com/office/drawing/2014/main" id="{B370D3A3-4B18-46A8-9623-BCE4A8D48555}"/>
              </a:ext>
            </a:extLst>
          </p:cNvPr>
          <p:cNvSpPr txBox="1">
            <a:spLocks/>
          </p:cNvSpPr>
          <p:nvPr/>
        </p:nvSpPr>
        <p:spPr>
          <a:xfrm>
            <a:off x="717550" y="2362546"/>
            <a:ext cx="54229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Making branching keys and </a:t>
            </a:r>
          </a:p>
          <a:p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classifying vertebrates</a:t>
            </a:r>
          </a:p>
        </p:txBody>
      </p:sp>
      <p:sp>
        <p:nvSpPr>
          <p:cNvPr id="20" name="Title 6">
            <a:extLst>
              <a:ext uri="{FF2B5EF4-FFF2-40B4-BE49-F238E27FC236}">
                <a16:creationId xmlns:a16="http://schemas.microsoft.com/office/drawing/2014/main" id="{84AD8CF2-1F27-4141-A103-04168FC7AC96}"/>
              </a:ext>
            </a:extLst>
          </p:cNvPr>
          <p:cNvSpPr txBox="1">
            <a:spLocks/>
          </p:cNvSpPr>
          <p:nvPr/>
        </p:nvSpPr>
        <p:spPr>
          <a:xfrm>
            <a:off x="717550" y="5439710"/>
            <a:ext cx="54229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Year 6</a:t>
            </a:r>
          </a:p>
          <a:p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Age 10-11 </a:t>
            </a:r>
            <a:b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</a:br>
            <a:endParaRPr lang="en-GB" sz="2400" i="1" kern="0" dirty="0">
              <a:solidFill>
                <a:schemeClr val="bg1"/>
              </a:solidFill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98BA5E-F7D1-4A61-93A3-EB38BBB4FDC9}"/>
              </a:ext>
            </a:extLst>
          </p:cNvPr>
          <p:cNvSpPr txBox="1"/>
          <p:nvPr/>
        </p:nvSpPr>
        <p:spPr>
          <a:xfrm>
            <a:off x="7590790" y="860513"/>
            <a:ext cx="3753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i="1" dirty="0">
              <a:solidFill>
                <a:schemeClr val="bg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04F010C-E225-4E62-955D-762180FB76E6}"/>
              </a:ext>
            </a:extLst>
          </p:cNvPr>
          <p:cNvGrpSpPr/>
          <p:nvPr/>
        </p:nvGrpSpPr>
        <p:grpSpPr>
          <a:xfrm>
            <a:off x="7843706" y="592849"/>
            <a:ext cx="4221129" cy="5640807"/>
            <a:chOff x="7669305" y="641565"/>
            <a:chExt cx="3975004" cy="539316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5B2A68D-3A1A-40C5-9179-864D12206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85000"/>
            </a:blip>
            <a:stretch>
              <a:fillRect/>
            </a:stretch>
          </p:blipFill>
          <p:spPr>
            <a:xfrm>
              <a:off x="7669305" y="641565"/>
              <a:ext cx="3975004" cy="5222467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C672D17-4CA5-4DA0-ABA3-A7B8277CA139}"/>
                </a:ext>
              </a:extLst>
            </p:cNvPr>
            <p:cNvSpPr txBox="1"/>
            <p:nvPr/>
          </p:nvSpPr>
          <p:spPr>
            <a:xfrm>
              <a:off x="7842161" y="697498"/>
              <a:ext cx="3534627" cy="5337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b="1" dirty="0">
                <a:solidFill>
                  <a:schemeClr val="bg1"/>
                </a:solidFill>
              </a:endParaRPr>
            </a:p>
            <a:p>
              <a:r>
                <a:rPr lang="en-GB" b="1" dirty="0">
                  <a:solidFill>
                    <a:schemeClr val="bg1"/>
                  </a:solidFill>
                </a:rPr>
                <a:t>For parents</a:t>
              </a:r>
            </a:p>
            <a:p>
              <a:r>
                <a:rPr lang="en-GB" i="1" dirty="0">
                  <a:solidFill>
                    <a:schemeClr val="bg1"/>
                  </a:solidFill>
                </a:rPr>
                <a:t>Thank you for supporting your child’s learning in science.</a:t>
              </a:r>
            </a:p>
            <a:p>
              <a:r>
                <a:rPr lang="en-GB" b="1" i="1" dirty="0">
                  <a:solidFill>
                    <a:schemeClr val="bg1"/>
                  </a:solidFill>
                </a:rPr>
                <a:t>Before the session: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Please read slide 2 so you know what your child is learning and what you need to get ready.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You may wish to print pages 7 &amp; 8.</a:t>
              </a:r>
            </a:p>
            <a:p>
              <a:pPr fontAlgn="base"/>
              <a:r>
                <a:rPr lang="en-GB" b="1" i="1" dirty="0">
                  <a:solidFill>
                    <a:schemeClr val="bg1"/>
                  </a:solidFill>
                </a:rPr>
                <a:t>During the session: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Share the learning intentions on slide 2.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Support your child with the activities on slides 3 to 6 as needed. 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Slide 9 has a glossary of key terms.</a:t>
              </a:r>
            </a:p>
            <a:p>
              <a:pPr fontAlgn="base"/>
              <a:r>
                <a:rPr lang="en-GB" b="1" i="1" dirty="0">
                  <a:solidFill>
                    <a:schemeClr val="bg1"/>
                  </a:solidFill>
                </a:rPr>
                <a:t>Reviewing with your child: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Slides 10-12 gives an idea of what your child may produce.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object 4">
            <a:extLst>
              <a:ext uri="{FF2B5EF4-FFF2-40B4-BE49-F238E27FC236}">
                <a16:creationId xmlns:a16="http://schemas.microsoft.com/office/drawing/2014/main" id="{BDBC4B56-6ACA-45F1-A23B-AAC6B8A1941A}"/>
              </a:ext>
            </a:extLst>
          </p:cNvPr>
          <p:cNvSpPr/>
          <p:nvPr/>
        </p:nvSpPr>
        <p:spPr>
          <a:xfrm>
            <a:off x="722630" y="2145506"/>
            <a:ext cx="810260" cy="67314"/>
          </a:xfrm>
          <a:custGeom>
            <a:avLst/>
            <a:gdLst/>
            <a:ahLst/>
            <a:cxnLst/>
            <a:rect l="l" t="t" r="r" b="b"/>
            <a:pathLst>
              <a:path w="810260">
                <a:moveTo>
                  <a:pt x="0" y="0"/>
                </a:moveTo>
                <a:lnTo>
                  <a:pt x="810006" y="0"/>
                </a:lnTo>
              </a:path>
            </a:pathLst>
          </a:custGeom>
          <a:ln w="762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399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481263" y="295184"/>
            <a:ext cx="9192437" cy="640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</a:rPr>
              <a:t>Possible learning outcome for reviewing your work.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I can make a branching key to classify four vertebrates.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7B041C9-385C-4F4E-BD0D-B3B5569D40B3}"/>
              </a:ext>
            </a:extLst>
          </p:cNvPr>
          <p:cNvGrpSpPr/>
          <p:nvPr/>
        </p:nvGrpSpPr>
        <p:grpSpPr>
          <a:xfrm>
            <a:off x="9853474" y="328474"/>
            <a:ext cx="1544715" cy="1196091"/>
            <a:chOff x="257452" y="328474"/>
            <a:chExt cx="1544715" cy="2800538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675B1D88-4FCB-4C24-B8E8-0DA042788D63}"/>
                </a:ext>
              </a:extLst>
            </p:cNvPr>
            <p:cNvSpPr/>
            <p:nvPr/>
          </p:nvSpPr>
          <p:spPr>
            <a:xfrm>
              <a:off x="257452" y="328474"/>
              <a:ext cx="1544715" cy="2423604"/>
            </a:xfrm>
            <a:prstGeom prst="wedgeRoundRectCallout">
              <a:avLst>
                <a:gd name="adj1" fmla="val -45546"/>
                <a:gd name="adj2" fmla="val 73123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9B6DBD-D9D3-4AE3-A8E3-613111475979}"/>
                </a:ext>
              </a:extLst>
            </p:cNvPr>
            <p:cNvSpPr txBox="1"/>
            <p:nvPr/>
          </p:nvSpPr>
          <p:spPr>
            <a:xfrm>
              <a:off x="346229" y="390615"/>
              <a:ext cx="1367161" cy="2738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You may like to add pictures of animals to the key.</a:t>
              </a:r>
            </a:p>
            <a:p>
              <a:endParaRPr lang="en-GB" sz="14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C32AB04-FD7B-455C-B037-2466F3394FF6}"/>
              </a:ext>
            </a:extLst>
          </p:cNvPr>
          <p:cNvGrpSpPr/>
          <p:nvPr/>
        </p:nvGrpSpPr>
        <p:grpSpPr>
          <a:xfrm>
            <a:off x="9860154" y="3682285"/>
            <a:ext cx="1544715" cy="2526076"/>
            <a:chOff x="257452" y="328474"/>
            <a:chExt cx="1544715" cy="2458041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EE42061B-6218-455C-8627-29336B31F0DE}"/>
                </a:ext>
              </a:extLst>
            </p:cNvPr>
            <p:cNvSpPr/>
            <p:nvPr/>
          </p:nvSpPr>
          <p:spPr>
            <a:xfrm>
              <a:off x="257452" y="328474"/>
              <a:ext cx="1544715" cy="2423604"/>
            </a:xfrm>
            <a:prstGeom prst="wedgeRoundRectCallout">
              <a:avLst>
                <a:gd name="adj1" fmla="val -45546"/>
                <a:gd name="adj2" fmla="val 73123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7FD12F-4DC8-4595-A06F-EEB84973B24D}"/>
                </a:ext>
              </a:extLst>
            </p:cNvPr>
            <p:cNvSpPr txBox="1"/>
            <p:nvPr/>
          </p:nvSpPr>
          <p:spPr>
            <a:xfrm>
              <a:off x="346229" y="390617"/>
              <a:ext cx="1367161" cy="2395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You can use other questions which relate to different features of vertebrates.</a:t>
              </a:r>
            </a:p>
            <a:p>
              <a:r>
                <a:rPr lang="en-GB" sz="1400" dirty="0"/>
                <a:t>For example, birds have wings (although some do not fly).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635D3255-F0A5-4F6E-8307-C2ECD988BDF3}"/>
              </a:ext>
            </a:extLst>
          </p:cNvPr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4" name="Picture 23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0EE25CAF-C579-48C2-9CA1-CC51C2EFBD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60C9E98-0186-49BB-876C-D22BBE8D484D}"/>
              </a:ext>
            </a:extLst>
          </p:cNvPr>
          <p:cNvSpPr txBox="1"/>
          <p:nvPr/>
        </p:nvSpPr>
        <p:spPr>
          <a:xfrm>
            <a:off x="159871" y="6444733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B401A7F-DEF2-471B-895A-AFB028894AAB}" type="slidenum">
              <a:rPr lang="en-GB" smtClean="0"/>
              <a:t>10</a:t>
            </a:fld>
            <a:endParaRPr lang="en-GB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235A19B-C649-42DF-BAD8-01FF871F09CA}"/>
              </a:ext>
            </a:extLst>
          </p:cNvPr>
          <p:cNvGrpSpPr/>
          <p:nvPr/>
        </p:nvGrpSpPr>
        <p:grpSpPr>
          <a:xfrm>
            <a:off x="9890119" y="1594270"/>
            <a:ext cx="1544715" cy="1687580"/>
            <a:chOff x="257452" y="328474"/>
            <a:chExt cx="1544715" cy="2423604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0B350E1C-43BB-4C92-9692-E398074847A9}"/>
                </a:ext>
              </a:extLst>
            </p:cNvPr>
            <p:cNvSpPr/>
            <p:nvPr/>
          </p:nvSpPr>
          <p:spPr>
            <a:xfrm>
              <a:off x="257452" y="328474"/>
              <a:ext cx="1544715" cy="2423604"/>
            </a:xfrm>
            <a:prstGeom prst="wedgeRoundRectCallout">
              <a:avLst>
                <a:gd name="adj1" fmla="val -45546"/>
                <a:gd name="adj2" fmla="val 73123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85E3825-61F2-49E0-9223-33A891C10D1E}"/>
                </a:ext>
              </a:extLst>
            </p:cNvPr>
            <p:cNvSpPr txBox="1"/>
            <p:nvPr/>
          </p:nvSpPr>
          <p:spPr>
            <a:xfrm>
              <a:off x="346229" y="390616"/>
              <a:ext cx="1367161" cy="2298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Your key may look different. There are many valid outcomes </a:t>
              </a:r>
            </a:p>
            <a:p>
              <a:r>
                <a:rPr lang="en-GB" sz="1400" dirty="0"/>
                <a:t>(other examples on pages 11 and 12).</a:t>
              </a:r>
            </a:p>
          </p:txBody>
        </p:sp>
      </p:grpSp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8839C3FA-E5DE-4149-9F71-E4B0B48313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" t="11459" r="2242"/>
          <a:stretch/>
        </p:blipFill>
        <p:spPr>
          <a:xfrm>
            <a:off x="568287" y="1363579"/>
            <a:ext cx="9086101" cy="436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146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481263" y="295184"/>
            <a:ext cx="9192437" cy="640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</a:rPr>
              <a:t>Possible learning outcome for reviewing your work. 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7B041C9-385C-4F4E-BD0D-B3B5569D40B3}"/>
              </a:ext>
            </a:extLst>
          </p:cNvPr>
          <p:cNvGrpSpPr/>
          <p:nvPr/>
        </p:nvGrpSpPr>
        <p:grpSpPr>
          <a:xfrm>
            <a:off x="9853474" y="328474"/>
            <a:ext cx="1544715" cy="1997631"/>
            <a:chOff x="257452" y="328474"/>
            <a:chExt cx="1544715" cy="2423604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675B1D88-4FCB-4C24-B8E8-0DA042788D63}"/>
                </a:ext>
              </a:extLst>
            </p:cNvPr>
            <p:cNvSpPr/>
            <p:nvPr/>
          </p:nvSpPr>
          <p:spPr>
            <a:xfrm>
              <a:off x="257452" y="328474"/>
              <a:ext cx="1544715" cy="2423604"/>
            </a:xfrm>
            <a:prstGeom prst="wedgeRoundRectCallout">
              <a:avLst>
                <a:gd name="adj1" fmla="val -45546"/>
                <a:gd name="adj2" fmla="val 73123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9B6DBD-D9D3-4AE3-A8E3-613111475979}"/>
                </a:ext>
              </a:extLst>
            </p:cNvPr>
            <p:cNvSpPr txBox="1"/>
            <p:nvPr/>
          </p:nvSpPr>
          <p:spPr>
            <a:xfrm>
              <a:off x="346229" y="390617"/>
              <a:ext cx="1367161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This is one example. There are many possible ways of arranging the questions to make a valid key.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C32AB04-FD7B-455C-B037-2466F3394FF6}"/>
              </a:ext>
            </a:extLst>
          </p:cNvPr>
          <p:cNvGrpSpPr/>
          <p:nvPr/>
        </p:nvGrpSpPr>
        <p:grpSpPr>
          <a:xfrm>
            <a:off x="9853474" y="2944350"/>
            <a:ext cx="1544715" cy="1322850"/>
            <a:chOff x="257452" y="328474"/>
            <a:chExt cx="1544715" cy="2423604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EE42061B-6218-455C-8627-29336B31F0DE}"/>
                </a:ext>
              </a:extLst>
            </p:cNvPr>
            <p:cNvSpPr/>
            <p:nvPr/>
          </p:nvSpPr>
          <p:spPr>
            <a:xfrm>
              <a:off x="257452" y="328474"/>
              <a:ext cx="1544715" cy="2423604"/>
            </a:xfrm>
            <a:prstGeom prst="wedgeRoundRectCallout">
              <a:avLst>
                <a:gd name="adj1" fmla="val -45546"/>
                <a:gd name="adj2" fmla="val 73123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7FD12F-4DC8-4595-A06F-EEB84973B24D}"/>
                </a:ext>
              </a:extLst>
            </p:cNvPr>
            <p:cNvSpPr txBox="1"/>
            <p:nvPr/>
          </p:nvSpPr>
          <p:spPr>
            <a:xfrm>
              <a:off x="346229" y="390617"/>
              <a:ext cx="136716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You can cut out or make labels and move them around to make alternative keys.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635D3255-F0A5-4F6E-8307-C2ECD988BDF3}"/>
              </a:ext>
            </a:extLst>
          </p:cNvPr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4" name="Picture 23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0EE25CAF-C579-48C2-9CA1-CC51C2EFBD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60C9E98-0186-49BB-876C-D22BBE8D484D}"/>
              </a:ext>
            </a:extLst>
          </p:cNvPr>
          <p:cNvSpPr txBox="1"/>
          <p:nvPr/>
        </p:nvSpPr>
        <p:spPr>
          <a:xfrm>
            <a:off x="159871" y="6444733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B401A7F-DEF2-471B-895A-AFB028894AAB}" type="slidenum">
              <a:rPr lang="en-GB" smtClean="0"/>
              <a:t>11</a:t>
            </a:fld>
            <a:endParaRPr lang="en-GB" dirty="0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F822FE0C-F9C8-40D6-8C27-D864AC30CD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7"/>
          <a:stretch/>
        </p:blipFill>
        <p:spPr>
          <a:xfrm>
            <a:off x="691132" y="713700"/>
            <a:ext cx="8519898" cy="587300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31B14A3-C4C0-444C-A15E-FF2A0E4027B1}"/>
              </a:ext>
            </a:extLst>
          </p:cNvPr>
          <p:cNvGrpSpPr/>
          <p:nvPr/>
        </p:nvGrpSpPr>
        <p:grpSpPr>
          <a:xfrm>
            <a:off x="9853473" y="4765129"/>
            <a:ext cx="1544715" cy="1322850"/>
            <a:chOff x="257452" y="328474"/>
            <a:chExt cx="1544715" cy="2423604"/>
          </a:xfrm>
        </p:grpSpPr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id="{E674072D-BB68-4676-8507-0B915AC23A78}"/>
                </a:ext>
              </a:extLst>
            </p:cNvPr>
            <p:cNvSpPr/>
            <p:nvPr/>
          </p:nvSpPr>
          <p:spPr>
            <a:xfrm>
              <a:off x="257452" y="328474"/>
              <a:ext cx="1544715" cy="2423604"/>
            </a:xfrm>
            <a:prstGeom prst="wedgeRoundRectCallout">
              <a:avLst>
                <a:gd name="adj1" fmla="val -45546"/>
                <a:gd name="adj2" fmla="val 73123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C7EB588-6593-46D6-94A7-D008C1CF30F3}"/>
                </a:ext>
              </a:extLst>
            </p:cNvPr>
            <p:cNvSpPr txBox="1"/>
            <p:nvPr/>
          </p:nvSpPr>
          <p:spPr>
            <a:xfrm>
              <a:off x="346229" y="390617"/>
              <a:ext cx="1367161" cy="1748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You may like to record your work by taking photographs.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0943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481263" y="295184"/>
            <a:ext cx="11059708" cy="640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</a:rPr>
              <a:t>This pupil made her own labels and moved them round to make different keys. 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35D3255-F0A5-4F6E-8307-C2ECD988BDF3}"/>
              </a:ext>
            </a:extLst>
          </p:cNvPr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4" name="Picture 23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0EE25CAF-C579-48C2-9CA1-CC51C2EFBD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60C9E98-0186-49BB-876C-D22BBE8D484D}"/>
              </a:ext>
            </a:extLst>
          </p:cNvPr>
          <p:cNvSpPr txBox="1"/>
          <p:nvPr/>
        </p:nvSpPr>
        <p:spPr>
          <a:xfrm>
            <a:off x="159871" y="6444733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B401A7F-DEF2-471B-895A-AFB028894AAB}" type="slidenum">
              <a:rPr lang="en-GB" smtClean="0"/>
              <a:t>12</a:t>
            </a:fld>
            <a:endParaRPr lang="en-GB" dirty="0"/>
          </a:p>
        </p:txBody>
      </p:sp>
      <p:pic>
        <p:nvPicPr>
          <p:cNvPr id="3" name="Picture 2" descr="A picture containing kite&#10;&#10;Description automatically generated">
            <a:extLst>
              <a:ext uri="{FF2B5EF4-FFF2-40B4-BE49-F238E27FC236}">
                <a16:creationId xmlns:a16="http://schemas.microsoft.com/office/drawing/2014/main" id="{A16419C0-AB48-4692-824B-48D172E72F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4939" y="-4755"/>
            <a:ext cx="2857765" cy="41429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CD2BE3-6584-4B8B-8564-E0AF9927FE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78313" y="34262"/>
            <a:ext cx="2857767" cy="4064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E61BE1-10DA-472C-A4F6-40A51DC9DA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11788" y="2636188"/>
            <a:ext cx="2947420" cy="491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982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44140"/>
            <a:ext cx="5181600" cy="27232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200" dirty="0"/>
              <a:t>Key Learning</a:t>
            </a:r>
          </a:p>
          <a:p>
            <a:pPr>
              <a:lnSpc>
                <a:spcPct val="110000"/>
              </a:lnSpc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Branching keys</a:t>
            </a:r>
            <a:r>
              <a:rPr lang="en-GB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are useful for classifying things, using descriptions of features or characteristics.</a:t>
            </a:r>
            <a:endParaRPr lang="en-GB" sz="22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Vertebrates </a:t>
            </a:r>
            <a:r>
              <a:rPr lang="en-GB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can be divided into five main groups: </a:t>
            </a: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Fish, Reptiles, Amphibians, Birds and Mammals.</a:t>
            </a:r>
          </a:p>
          <a:p>
            <a:pPr>
              <a:lnSpc>
                <a:spcPct val="110000"/>
              </a:lnSpc>
            </a:pPr>
            <a:r>
              <a:rPr lang="en-GB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Each vertebrate group has distinctive characteristics.</a:t>
            </a:r>
            <a:endParaRPr lang="en-GB" sz="22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5DACEB-595C-438F-A77A-E53F98A2A227}"/>
              </a:ext>
            </a:extLst>
          </p:cNvPr>
          <p:cNvSpPr txBox="1">
            <a:spLocks/>
          </p:cNvSpPr>
          <p:nvPr/>
        </p:nvSpPr>
        <p:spPr>
          <a:xfrm>
            <a:off x="6172202" y="1644140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rgbClr val="0070C0"/>
                </a:solidFill>
              </a:rPr>
              <a:t>Investigation </a:t>
            </a:r>
            <a:r>
              <a:rPr lang="en-GB" sz="2000" dirty="0">
                <a:solidFill>
                  <a:srgbClr val="0070C0"/>
                </a:solidFill>
              </a:rPr>
              <a:t>(pages 2-4): 10-15 minutes.</a:t>
            </a:r>
          </a:p>
          <a:p>
            <a:pPr marL="0" indent="0">
              <a:buNone/>
            </a:pPr>
            <a:r>
              <a:rPr lang="en-GB" sz="2000" i="1" dirty="0">
                <a:solidFill>
                  <a:srgbClr val="0070C0"/>
                </a:solidFill>
              </a:rPr>
              <a:t>You will need:</a:t>
            </a:r>
          </a:p>
          <a:p>
            <a:r>
              <a:rPr lang="en-GB" sz="2000" i="1" dirty="0">
                <a:solidFill>
                  <a:srgbClr val="0070C0"/>
                </a:solidFill>
              </a:rPr>
              <a:t>paper and a pencil.</a:t>
            </a:r>
          </a:p>
          <a:p>
            <a:r>
              <a:rPr lang="en-GB" sz="2000" i="1" dirty="0">
                <a:solidFill>
                  <a:srgbClr val="0070C0"/>
                </a:solidFill>
              </a:rPr>
              <a:t>one packet of liquorice </a:t>
            </a:r>
            <a:r>
              <a:rPr lang="en-GB" sz="2000" i="1" dirty="0" err="1">
                <a:solidFill>
                  <a:srgbClr val="0070C0"/>
                </a:solidFill>
              </a:rPr>
              <a:t>allsorts</a:t>
            </a:r>
            <a:r>
              <a:rPr lang="en-GB" sz="2000" i="1" dirty="0">
                <a:solidFill>
                  <a:srgbClr val="0070C0"/>
                </a:solidFill>
              </a:rPr>
              <a:t>. </a:t>
            </a:r>
          </a:p>
          <a:p>
            <a:pPr marL="0" indent="0">
              <a:buNone/>
            </a:pPr>
            <a:r>
              <a:rPr lang="en-GB" sz="1600" i="1" dirty="0">
                <a:solidFill>
                  <a:srgbClr val="0070C0"/>
                </a:solidFill>
              </a:rPr>
              <a:t>(alternatively, use photos on page 8 or a biscuit variety pack)</a:t>
            </a:r>
          </a:p>
          <a:p>
            <a:pPr marL="0" indent="0">
              <a:buNone/>
            </a:pPr>
            <a:r>
              <a:rPr lang="en-GB" sz="1200" dirty="0">
                <a:solidFill>
                  <a:srgbClr val="0070C0"/>
                </a:solidFill>
              </a:rPr>
              <a:t>Thank you to SAPS for this activity – more details on p.19 of their guide: </a:t>
            </a:r>
            <a:r>
              <a:rPr lang="en-GB" sz="1200" dirty="0">
                <a:solidFill>
                  <a:srgbClr val="0070C0"/>
                </a:solidFill>
                <a:hlinkClick r:id="rId3"/>
              </a:rPr>
              <a:t>www.saps.org.uk/attachments/article/1377/SAPS%20book%205%20-%20Grouping%20and%20Classification%20-%202016.pdf</a:t>
            </a:r>
            <a:endParaRPr lang="en-GB" sz="12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rgbClr val="0070C0"/>
                </a:solidFill>
              </a:rPr>
              <a:t>Activity </a:t>
            </a:r>
            <a:r>
              <a:rPr lang="en-GB" sz="2000" dirty="0">
                <a:solidFill>
                  <a:srgbClr val="0070C0"/>
                </a:solidFill>
              </a:rPr>
              <a:t>(pages 5-7): 20-30 minutes.</a:t>
            </a:r>
          </a:p>
          <a:p>
            <a:r>
              <a:rPr lang="en-GB" sz="2000" dirty="0">
                <a:solidFill>
                  <a:srgbClr val="0070C0"/>
                </a:solidFill>
              </a:rPr>
              <a:t>Use lined paper, a ruler and a pencil. </a:t>
            </a:r>
          </a:p>
          <a:p>
            <a:r>
              <a:rPr lang="en-GB" sz="2000" dirty="0">
                <a:solidFill>
                  <a:srgbClr val="0070C0"/>
                </a:solidFill>
              </a:rPr>
              <a:t>Alternatively, print and cut out                   labels on page 7.</a:t>
            </a:r>
            <a:endParaRPr lang="en-GB" sz="2000" dirty="0">
              <a:solidFill>
                <a:srgbClr val="FF0000"/>
              </a:solidFill>
            </a:endParaRPr>
          </a:p>
          <a:p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4E22C57-FD54-40A0-AEBD-999E75A7D497}"/>
              </a:ext>
            </a:extLst>
          </p:cNvPr>
          <p:cNvSpPr txBox="1">
            <a:spLocks/>
          </p:cNvSpPr>
          <p:nvPr/>
        </p:nvSpPr>
        <p:spPr>
          <a:xfrm>
            <a:off x="838198" y="4474347"/>
            <a:ext cx="5181600" cy="17026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I can… </a:t>
            </a:r>
            <a:endParaRPr lang="en-GB" sz="1800" dirty="0">
              <a:solidFill>
                <a:srgbClr val="FF0000"/>
              </a:solidFill>
            </a:endParaRPr>
          </a:p>
          <a:p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Make a branching key to classify a group of objects.</a:t>
            </a:r>
          </a:p>
          <a:p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Make a branching key to classify vertebrates (animals with a backbone).</a:t>
            </a:r>
            <a:endParaRPr lang="en-GB" sz="1800" dirty="0"/>
          </a:p>
        </p:txBody>
      </p:sp>
      <p:pic>
        <p:nvPicPr>
          <p:cNvPr id="14" name="Picture 13" descr="Notepad, Memo, Pencil, Writing, Note">
            <a:extLst>
              <a:ext uri="{FF2B5EF4-FFF2-40B4-BE49-F238E27FC236}">
                <a16:creationId xmlns:a16="http://schemas.microsoft.com/office/drawing/2014/main" id="{D2F26988-8158-475C-894D-C3AB91357DB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392" y="4980308"/>
            <a:ext cx="835092" cy="80072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BD9418F-00D6-4FF9-B94B-9975B41823ED}"/>
              </a:ext>
            </a:extLst>
          </p:cNvPr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7F3739-BE8E-4DEA-B82C-7D9E386EA083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3E3D1E-5D9F-4E60-B95D-190BA7EADA15}"/>
              </a:ext>
            </a:extLst>
          </p:cNvPr>
          <p:cNvSpPr txBox="1"/>
          <p:nvPr/>
        </p:nvSpPr>
        <p:spPr>
          <a:xfrm>
            <a:off x="1468072" y="-35644"/>
            <a:ext cx="8137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Year 6 Living things and their habitats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0525B5-9B65-4FB3-AF95-6A060BCC4DA9}"/>
              </a:ext>
            </a:extLst>
          </p:cNvPr>
          <p:cNvSpPr txBox="1"/>
          <p:nvPr/>
        </p:nvSpPr>
        <p:spPr>
          <a:xfrm>
            <a:off x="1468072" y="500744"/>
            <a:ext cx="70886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>
                <a:solidFill>
                  <a:schemeClr val="bg1"/>
                </a:solidFill>
                <a:latin typeface="+mj-lt"/>
              </a:rPr>
              <a:t>Making branching keys and classifying vertebrates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4D2724-AEC4-465E-B815-09BCE5D79805}"/>
              </a:ext>
            </a:extLst>
          </p:cNvPr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AE4EE7A-4177-4401-AEAD-C984156A45D8}"/>
              </a:ext>
            </a:extLst>
          </p:cNvPr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68CE5E-304A-4A0E-B22D-E5B20205A714}"/>
              </a:ext>
            </a:extLst>
          </p:cNvPr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C00000"/>
                </a:solidFill>
              </a:rPr>
              <a:t>Logo for section to sit inside roundel</a:t>
            </a:r>
          </a:p>
        </p:txBody>
      </p:sp>
      <p:pic>
        <p:nvPicPr>
          <p:cNvPr id="19" name="Picture 18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C3A7CF5B-9313-4B80-B040-4ABFCBA6A0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pic>
        <p:nvPicPr>
          <p:cNvPr id="18" name="Picture 17" descr="pile of sweets on white surface">
            <a:extLst>
              <a:ext uri="{FF2B5EF4-FFF2-40B4-BE49-F238E27FC236}">
                <a16:creationId xmlns:a16="http://schemas.microsoft.com/office/drawing/2014/main" id="{1501B243-CA06-42CE-8251-A9272AD21B37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" t="9155" r="13982" b="3069"/>
          <a:stretch/>
        </p:blipFill>
        <p:spPr bwMode="auto">
          <a:xfrm>
            <a:off x="9747104" y="2166561"/>
            <a:ext cx="1304204" cy="10052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288FAF7-70F1-4386-AFBA-68595F4ADB4B}"/>
              </a:ext>
            </a:extLst>
          </p:cNvPr>
          <p:cNvSpPr txBox="1"/>
          <p:nvPr/>
        </p:nvSpPr>
        <p:spPr>
          <a:xfrm>
            <a:off x="162727" y="6429352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674C288-474A-4FDA-A73D-9BBC9F6123B0}" type="slidenum">
              <a:rPr lang="en-GB" smtClean="0">
                <a:solidFill>
                  <a:schemeClr val="bg1"/>
                </a:solidFill>
              </a:rPr>
              <a:t>2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6" name="Picture 15" descr="A picture containing clock, room, plate&#10;&#10;Description automatically generated">
            <a:extLst>
              <a:ext uri="{FF2B5EF4-FFF2-40B4-BE49-F238E27FC236}">
                <a16:creationId xmlns:a16="http://schemas.microsoft.com/office/drawing/2014/main" id="{B4565602-D1B4-4414-B646-F464EE52DB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0" y="50438"/>
            <a:ext cx="1082042" cy="108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615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1799"/>
            <a:ext cx="5181600" cy="45328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Investigate…</a:t>
            </a:r>
          </a:p>
          <a:p>
            <a:r>
              <a:rPr lang="en-GB" sz="2400" dirty="0"/>
              <a:t>Spread out about 10 different liquorice </a:t>
            </a:r>
            <a:r>
              <a:rPr lang="en-GB" sz="2400" dirty="0" err="1"/>
              <a:t>allsorts</a:t>
            </a:r>
            <a:r>
              <a:rPr lang="en-GB" sz="2400" dirty="0"/>
              <a:t> (or cut out / draw images from page 8).</a:t>
            </a:r>
          </a:p>
          <a:p>
            <a:r>
              <a:rPr lang="en-GB" sz="2400" dirty="0"/>
              <a:t>Talk or think about their features:</a:t>
            </a:r>
          </a:p>
          <a:p>
            <a:pPr lvl="1"/>
            <a:r>
              <a:rPr lang="en-GB" sz="2000" dirty="0"/>
              <a:t>Round or square?</a:t>
            </a:r>
          </a:p>
          <a:p>
            <a:pPr lvl="1"/>
            <a:r>
              <a:rPr lang="en-GB" sz="2000" dirty="0"/>
              <a:t>Number of different colours?</a:t>
            </a:r>
          </a:p>
          <a:p>
            <a:pPr lvl="1"/>
            <a:r>
              <a:rPr lang="en-GB" sz="2000" dirty="0"/>
              <a:t>Smooth or rough surface?</a:t>
            </a:r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6172200" y="1591799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>
                <a:solidFill>
                  <a:srgbClr val="0070C0"/>
                </a:solidFill>
              </a:rPr>
              <a:t>Select 8-10 different sweets and try writing down some questions which will give the answer ‘yes’ for some sweets and the answer ‘no’ for the rest:  </a:t>
            </a:r>
          </a:p>
          <a:p>
            <a:pPr marL="0" indent="0">
              <a:buNone/>
            </a:pPr>
            <a:r>
              <a:rPr lang="en-GB" sz="2000" i="1" dirty="0">
                <a:solidFill>
                  <a:schemeClr val="tx1"/>
                </a:solidFill>
              </a:rPr>
              <a:t>For example: Is it round? Is it pink? Is it smooth?</a:t>
            </a:r>
          </a:p>
          <a:p>
            <a:pPr marL="0" indent="0">
              <a:buNone/>
            </a:pPr>
            <a:r>
              <a:rPr lang="en-GB" sz="2000" i="1" dirty="0">
                <a:solidFill>
                  <a:srgbClr val="0070C0"/>
                </a:solidFill>
              </a:rPr>
              <a:t>Test each question by sorting the sweets into two piles:</a:t>
            </a:r>
          </a:p>
          <a:p>
            <a:pPr marL="0" indent="0">
              <a:buNone/>
            </a:pPr>
            <a:r>
              <a:rPr lang="en-GB" sz="2000" i="1" dirty="0">
                <a:solidFill>
                  <a:schemeClr val="tx1"/>
                </a:solidFill>
              </a:rPr>
              <a:t>For example: </a:t>
            </a:r>
          </a:p>
          <a:p>
            <a:pPr marL="0" indent="0" algn="ctr">
              <a:buNone/>
            </a:pPr>
            <a:r>
              <a:rPr lang="en-GB" sz="2000" b="1" dirty="0">
                <a:solidFill>
                  <a:schemeClr val="tx1"/>
                </a:solidFill>
              </a:rPr>
              <a:t>Is it a square shape?</a:t>
            </a:r>
          </a:p>
          <a:p>
            <a:pPr marL="0" indent="0">
              <a:buNone/>
            </a:pPr>
            <a:endParaRPr lang="en-GB" sz="2000" i="1" dirty="0">
              <a:solidFill>
                <a:schemeClr val="tx1"/>
              </a:solidFill>
            </a:endParaRPr>
          </a:p>
        </p:txBody>
      </p:sp>
      <p:pic>
        <p:nvPicPr>
          <p:cNvPr id="11" name="Picture 2" descr="Great Bug Hunt 2018 winners announced | National Insect Week">
            <a:extLst>
              <a:ext uri="{FF2B5EF4-FFF2-40B4-BE49-F238E27FC236}">
                <a16:creationId xmlns:a16="http://schemas.microsoft.com/office/drawing/2014/main" id="{2766B53B-2363-462B-9152-E6EE8A546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839" y="6332945"/>
            <a:ext cx="2132722" cy="41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D1FA60-ED12-4A13-9DA3-FD2EBF8CC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3</a:t>
            </a:fld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FDF4C0-C224-46E5-9D67-7672FBFC28EB}"/>
              </a:ext>
            </a:extLst>
          </p:cNvPr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C498DC-383D-4B5D-90C9-74B254E75BE6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2B1460-68BA-41EA-8E04-FE8CEB44D387}"/>
              </a:ext>
            </a:extLst>
          </p:cNvPr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Explore, review, think, talk….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BC067D-E150-42C8-9D17-25B92C153A9D}"/>
              </a:ext>
            </a:extLst>
          </p:cNvPr>
          <p:cNvSpPr txBox="1"/>
          <p:nvPr/>
        </p:nvSpPr>
        <p:spPr>
          <a:xfrm>
            <a:off x="1468072" y="500744"/>
            <a:ext cx="75871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>
                <a:solidFill>
                  <a:schemeClr val="bg1"/>
                </a:solidFill>
                <a:latin typeface="+mj-lt"/>
              </a:rPr>
              <a:t>Creating questions about liquorice </a:t>
            </a:r>
            <a:r>
              <a:rPr lang="en-GB" sz="2200" b="1" i="1" dirty="0" err="1">
                <a:solidFill>
                  <a:schemeClr val="bg1"/>
                </a:solidFill>
                <a:latin typeface="+mj-lt"/>
              </a:rPr>
              <a:t>allsorts</a:t>
            </a:r>
            <a:r>
              <a:rPr lang="en-GB" sz="2200" b="1" i="1" dirty="0">
                <a:solidFill>
                  <a:schemeClr val="bg1"/>
                </a:solidFill>
                <a:latin typeface="+mj-lt"/>
              </a:rPr>
              <a:t> with yes/no answers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CE5610-FD66-484D-ABD1-35E31FB26A29}"/>
              </a:ext>
            </a:extLst>
          </p:cNvPr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+mj-lt"/>
              </a:rPr>
              <a:t>(page 3-4: 10 to 15 minutes)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7122AC-BA51-4544-985E-99A5969DA1C3}"/>
              </a:ext>
            </a:extLst>
          </p:cNvPr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67CFBB1-972D-4335-9632-0211EFA7F822}"/>
              </a:ext>
            </a:extLst>
          </p:cNvPr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75F929-0179-4726-B990-35716BACECB4}"/>
              </a:ext>
            </a:extLst>
          </p:cNvPr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C00000"/>
                </a:solidFill>
              </a:rPr>
              <a:t>Logo for section to sit inside roundel</a:t>
            </a:r>
          </a:p>
        </p:txBody>
      </p:sp>
      <p:pic>
        <p:nvPicPr>
          <p:cNvPr id="23" name="Picture 22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A216C370-FCE0-44A3-AB78-64E1D2CB62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pic>
        <p:nvPicPr>
          <p:cNvPr id="24" name="Picture 23" descr="pile of sweets on white surface">
            <a:extLst>
              <a:ext uri="{FF2B5EF4-FFF2-40B4-BE49-F238E27FC236}">
                <a16:creationId xmlns:a16="http://schemas.microsoft.com/office/drawing/2014/main" id="{8073C88B-A067-4A49-9AA0-14DF9C123B08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" t="9155" r="13982" b="3069"/>
          <a:stretch/>
        </p:blipFill>
        <p:spPr bwMode="auto">
          <a:xfrm>
            <a:off x="3956630" y="4613325"/>
            <a:ext cx="1698446" cy="13057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E96173C-7F37-498B-BB66-5B418A8B4330}"/>
              </a:ext>
            </a:extLst>
          </p:cNvPr>
          <p:cNvGrpSpPr/>
          <p:nvPr/>
        </p:nvGrpSpPr>
        <p:grpSpPr>
          <a:xfrm>
            <a:off x="6525087" y="4776186"/>
            <a:ext cx="1944210" cy="1142891"/>
            <a:chOff x="6525087" y="4776186"/>
            <a:chExt cx="1944210" cy="114289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9D3CE50-EA77-4E4D-9588-B7BA7226D8E1}"/>
                </a:ext>
              </a:extLst>
            </p:cNvPr>
            <p:cNvSpPr/>
            <p:nvPr/>
          </p:nvSpPr>
          <p:spPr>
            <a:xfrm>
              <a:off x="6525087" y="4776186"/>
              <a:ext cx="1944210" cy="11428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BB946F0-34A6-471E-A5E8-AD8FE315B0C0}"/>
                </a:ext>
              </a:extLst>
            </p:cNvPr>
            <p:cNvSpPr txBox="1"/>
            <p:nvPr/>
          </p:nvSpPr>
          <p:spPr>
            <a:xfrm>
              <a:off x="6562966" y="4812767"/>
              <a:ext cx="532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Yes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5BFEDA2-3B1B-406A-A7F4-4FD96D3A9C4E}"/>
              </a:ext>
            </a:extLst>
          </p:cNvPr>
          <p:cNvSpPr txBox="1"/>
          <p:nvPr/>
        </p:nvSpPr>
        <p:spPr>
          <a:xfrm>
            <a:off x="162727" y="6441335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CC4002-0F26-4D68-B110-598710F50EEB}" type="slidenum">
              <a:rPr lang="en-GB" smtClean="0">
                <a:solidFill>
                  <a:schemeClr val="bg1"/>
                </a:solidFill>
              </a:rPr>
              <a:t>3</a:t>
            </a:fld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8270EEF-9EAD-4987-866F-6EC41828200F}"/>
              </a:ext>
            </a:extLst>
          </p:cNvPr>
          <p:cNvGrpSpPr/>
          <p:nvPr/>
        </p:nvGrpSpPr>
        <p:grpSpPr>
          <a:xfrm>
            <a:off x="8763000" y="4776186"/>
            <a:ext cx="1944210" cy="1142891"/>
            <a:chOff x="8763000" y="4776186"/>
            <a:chExt cx="1944210" cy="114289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A2C64BA-434E-4939-9707-71B301921B23}"/>
                </a:ext>
              </a:extLst>
            </p:cNvPr>
            <p:cNvGrpSpPr/>
            <p:nvPr/>
          </p:nvGrpSpPr>
          <p:grpSpPr>
            <a:xfrm>
              <a:off x="8763000" y="4776186"/>
              <a:ext cx="1944210" cy="1142891"/>
              <a:chOff x="6525087" y="4776186"/>
              <a:chExt cx="1944210" cy="1142891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54540E5-B360-46D9-A243-2CE5AA349598}"/>
                  </a:ext>
                </a:extLst>
              </p:cNvPr>
              <p:cNvSpPr/>
              <p:nvPr/>
            </p:nvSpPr>
            <p:spPr>
              <a:xfrm>
                <a:off x="6525087" y="4776186"/>
                <a:ext cx="1944210" cy="114289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8C17DEE-E75F-49ED-AA3E-698195949B97}"/>
                  </a:ext>
                </a:extLst>
              </p:cNvPr>
              <p:cNvSpPr txBox="1"/>
              <p:nvPr/>
            </p:nvSpPr>
            <p:spPr>
              <a:xfrm>
                <a:off x="6535593" y="4779974"/>
                <a:ext cx="5326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No</a:t>
                </a:r>
              </a:p>
            </p:txBody>
          </p:sp>
        </p:grpSp>
        <p:pic>
          <p:nvPicPr>
            <p:cNvPr id="9" name="Picture 8" descr="A close up of a doughnut&#10;&#10;Description automatically generated">
              <a:extLst>
                <a:ext uri="{FF2B5EF4-FFF2-40B4-BE49-F238E27FC236}">
                  <a16:creationId xmlns:a16="http://schemas.microsoft.com/office/drawing/2014/main" id="{4261C64C-3C70-46A5-9E95-189D54C91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6166" y="4862245"/>
              <a:ext cx="1268675" cy="956411"/>
            </a:xfrm>
            <a:prstGeom prst="rect">
              <a:avLst/>
            </a:prstGeom>
          </p:spPr>
        </p:pic>
      </p:grpSp>
      <p:pic>
        <p:nvPicPr>
          <p:cNvPr id="13" name="Picture 12" descr="A picture containing indoor, table, sitting, piece&#10;&#10;Description automatically generated">
            <a:extLst>
              <a:ext uri="{FF2B5EF4-FFF2-40B4-BE49-F238E27FC236}">
                <a16:creationId xmlns:a16="http://schemas.microsoft.com/office/drawing/2014/main" id="{FCE0C9C9-5CA7-49D7-8104-9915E34E81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26" y="4815704"/>
            <a:ext cx="1088069" cy="1071687"/>
          </a:xfrm>
          <a:prstGeom prst="rect">
            <a:avLst/>
          </a:prstGeom>
        </p:spPr>
      </p:pic>
      <p:pic>
        <p:nvPicPr>
          <p:cNvPr id="29" name="Picture 28" descr="A picture containing clock, room, plate&#10;&#10;Description automatically generated">
            <a:extLst>
              <a:ext uri="{FF2B5EF4-FFF2-40B4-BE49-F238E27FC236}">
                <a16:creationId xmlns:a16="http://schemas.microsoft.com/office/drawing/2014/main" id="{C03C7103-8D2A-4578-91FD-F14F44D346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0" y="50438"/>
            <a:ext cx="1082042" cy="108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51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1799"/>
            <a:ext cx="5181600" cy="45328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400" dirty="0"/>
              <a:t>A </a:t>
            </a:r>
            <a:r>
              <a:rPr lang="en-GB" sz="2400" b="1" dirty="0"/>
              <a:t>branching key </a:t>
            </a:r>
            <a:r>
              <a:rPr lang="en-GB" sz="2400" dirty="0"/>
              <a:t>can be used to classify a group of items. It uses questions. The answer is ‘yes’ for some items and ‘no’ for the others.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400" b="1" dirty="0">
                <a:solidFill>
                  <a:srgbClr val="0070C0"/>
                </a:solidFill>
              </a:rPr>
              <a:t>Making a branching key for 4 items</a:t>
            </a:r>
          </a:p>
          <a:p>
            <a:pPr>
              <a:lnSpc>
                <a:spcPct val="120000"/>
              </a:lnSpc>
            </a:pPr>
            <a:r>
              <a:rPr lang="en-GB" sz="2400" dirty="0">
                <a:solidFill>
                  <a:srgbClr val="0070C0"/>
                </a:solidFill>
              </a:rPr>
              <a:t>Select two different square shaped sweets and two round shaped sweets.</a:t>
            </a:r>
          </a:p>
          <a:p>
            <a:pPr marL="0" indent="0">
              <a:lnSpc>
                <a:spcPct val="120000"/>
              </a:lnSpc>
              <a:buNone/>
            </a:pPr>
            <a:endParaRPr lang="en-GB" sz="2400" dirty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400" dirty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2400" dirty="0">
                <a:solidFill>
                  <a:srgbClr val="0070C0"/>
                </a:solidFill>
              </a:rPr>
              <a:t>Make your first question </a:t>
            </a:r>
            <a:r>
              <a:rPr lang="en-GB" sz="2400" b="1" dirty="0">
                <a:solidFill>
                  <a:srgbClr val="0070C0"/>
                </a:solidFill>
              </a:rPr>
              <a:t>‘Is it a square shape?’</a:t>
            </a:r>
          </a:p>
          <a:p>
            <a:pPr>
              <a:lnSpc>
                <a:spcPct val="120000"/>
              </a:lnSpc>
            </a:pPr>
            <a:r>
              <a:rPr lang="en-GB" sz="2400" dirty="0">
                <a:solidFill>
                  <a:srgbClr val="0070C0"/>
                </a:solidFill>
              </a:rPr>
              <a:t>Think of different questions to sort 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GB" sz="2000" dirty="0">
                <a:solidFill>
                  <a:srgbClr val="0070C0"/>
                </a:solidFill>
              </a:rPr>
              <a:t>(a) the square shapes.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GB" sz="2000" dirty="0">
                <a:solidFill>
                  <a:srgbClr val="0070C0"/>
                </a:solidFill>
              </a:rPr>
              <a:t>(b) the round shapes.</a:t>
            </a:r>
          </a:p>
          <a:p>
            <a:pPr>
              <a:lnSpc>
                <a:spcPct val="120000"/>
              </a:lnSpc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6172200" y="1591799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i="1" dirty="0">
                <a:solidFill>
                  <a:schemeClr val="tx1"/>
                </a:solidFill>
              </a:rPr>
              <a:t>Now write down the questions like this on a sheet of paper (your questions and sweets may be different): </a:t>
            </a:r>
          </a:p>
          <a:p>
            <a:pPr marL="0" indent="0" algn="ctr">
              <a:buNone/>
            </a:pPr>
            <a:r>
              <a:rPr lang="en-GB" sz="2400" b="1" dirty="0">
                <a:solidFill>
                  <a:srgbClr val="0070C0"/>
                </a:solidFill>
              </a:rPr>
              <a:t>Is it a square shape?</a:t>
            </a:r>
          </a:p>
          <a:p>
            <a:pPr marL="0" indent="0" algn="ctr">
              <a:buNone/>
            </a:pPr>
            <a:endParaRPr lang="en-GB" sz="2400" b="1" i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2400" b="1" i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2400" b="1" i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2400" b="1" i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2400" b="1" i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2400" b="1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16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1600" i="1" dirty="0">
                <a:solidFill>
                  <a:schemeClr val="tx1"/>
                </a:solidFill>
              </a:rPr>
              <a:t>Put your sweets on the paper to complete the key! </a:t>
            </a:r>
          </a:p>
          <a:p>
            <a:pPr marL="0" indent="0" algn="ctr">
              <a:buNone/>
            </a:pPr>
            <a:endParaRPr lang="en-GB" sz="2400" b="1" i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D1FA60-ED12-4A13-9DA3-FD2EBF8CC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4</a:t>
            </a:fld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FDF4C0-C224-46E5-9D67-7672FBFC28EB}"/>
              </a:ext>
            </a:extLst>
          </p:cNvPr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C498DC-383D-4B5D-90C9-74B254E75BE6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2B1460-68BA-41EA-8E04-FE8CEB44D387}"/>
              </a:ext>
            </a:extLst>
          </p:cNvPr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Explore, review, think, talk….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BC067D-E150-42C8-9D17-25B92C153A9D}"/>
              </a:ext>
            </a:extLst>
          </p:cNvPr>
          <p:cNvSpPr txBox="1"/>
          <p:nvPr/>
        </p:nvSpPr>
        <p:spPr>
          <a:xfrm>
            <a:off x="1468072" y="500744"/>
            <a:ext cx="75871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>
                <a:solidFill>
                  <a:schemeClr val="bg1"/>
                </a:solidFill>
                <a:latin typeface="+mj-lt"/>
              </a:rPr>
              <a:t>Making a branching key with four liquorice </a:t>
            </a:r>
            <a:r>
              <a:rPr lang="en-GB" sz="2200" b="1" i="1" dirty="0" err="1">
                <a:solidFill>
                  <a:schemeClr val="bg1"/>
                </a:solidFill>
                <a:latin typeface="+mj-lt"/>
              </a:rPr>
              <a:t>allsorts</a:t>
            </a:r>
            <a:r>
              <a:rPr lang="en-GB" sz="2200" b="1" i="1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7122AC-BA51-4544-985E-99A5969DA1C3}"/>
              </a:ext>
            </a:extLst>
          </p:cNvPr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67CFBB1-972D-4335-9632-0211EFA7F822}"/>
              </a:ext>
            </a:extLst>
          </p:cNvPr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75F929-0179-4726-B990-35716BACECB4}"/>
              </a:ext>
            </a:extLst>
          </p:cNvPr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C00000"/>
                </a:solidFill>
              </a:rPr>
              <a:t>Logo for section to sit inside roundel</a:t>
            </a:r>
          </a:p>
        </p:txBody>
      </p:sp>
      <p:pic>
        <p:nvPicPr>
          <p:cNvPr id="23" name="Picture 22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A216C370-FCE0-44A3-AB78-64E1D2CB6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5BFEDA2-3B1B-406A-A7F4-4FD96D3A9C4E}"/>
              </a:ext>
            </a:extLst>
          </p:cNvPr>
          <p:cNvSpPr txBox="1"/>
          <p:nvPr/>
        </p:nvSpPr>
        <p:spPr>
          <a:xfrm>
            <a:off x="162727" y="6441335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CC4002-0F26-4D68-B110-598710F50EEB}" type="slidenum">
              <a:rPr lang="en-GB" smtClean="0">
                <a:solidFill>
                  <a:schemeClr val="bg1"/>
                </a:solidFill>
              </a:rPr>
              <a:t>4</a:t>
            </a:fld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907A5B5-1E3A-4024-80DE-36C8B4ED5C51}"/>
              </a:ext>
            </a:extLst>
          </p:cNvPr>
          <p:cNvCxnSpPr>
            <a:cxnSpLocks/>
          </p:cNvCxnSpPr>
          <p:nvPr/>
        </p:nvCxnSpPr>
        <p:spPr>
          <a:xfrm flipH="1">
            <a:off x="7547685" y="2540782"/>
            <a:ext cx="726305" cy="8361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8180221-0806-472A-9B48-2BD4555A2DEB}"/>
              </a:ext>
            </a:extLst>
          </p:cNvPr>
          <p:cNvCxnSpPr>
            <a:cxnSpLocks/>
          </p:cNvCxnSpPr>
          <p:nvPr/>
        </p:nvCxnSpPr>
        <p:spPr>
          <a:xfrm>
            <a:off x="9043133" y="2538129"/>
            <a:ext cx="745354" cy="8361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5CF24B1-3776-4E0E-BB1D-6C0D6179990C}"/>
              </a:ext>
            </a:extLst>
          </p:cNvPr>
          <p:cNvSpPr txBox="1"/>
          <p:nvPr/>
        </p:nvSpPr>
        <p:spPr>
          <a:xfrm>
            <a:off x="6825010" y="3371274"/>
            <a:ext cx="1937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</a:rPr>
              <a:t>Is it only black and white?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78417B3-9EA5-42FC-89A8-1F3921761B00}"/>
              </a:ext>
            </a:extLst>
          </p:cNvPr>
          <p:cNvSpPr txBox="1"/>
          <p:nvPr/>
        </p:nvSpPr>
        <p:spPr>
          <a:xfrm>
            <a:off x="9285605" y="3368621"/>
            <a:ext cx="1937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</a:rPr>
              <a:t>Is it pink?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9AAC0B1-0640-406A-8193-C1631EE88945}"/>
              </a:ext>
            </a:extLst>
          </p:cNvPr>
          <p:cNvCxnSpPr>
            <a:cxnSpLocks/>
          </p:cNvCxnSpPr>
          <p:nvPr/>
        </p:nvCxnSpPr>
        <p:spPr>
          <a:xfrm flipH="1">
            <a:off x="9093786" y="4079160"/>
            <a:ext cx="726305" cy="8361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BA4C340-BE90-4F3E-8B08-41C4D8106D22}"/>
              </a:ext>
            </a:extLst>
          </p:cNvPr>
          <p:cNvCxnSpPr>
            <a:cxnSpLocks/>
          </p:cNvCxnSpPr>
          <p:nvPr/>
        </p:nvCxnSpPr>
        <p:spPr>
          <a:xfrm>
            <a:off x="10058399" y="4079160"/>
            <a:ext cx="745354" cy="8361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A204BD7-360A-46F6-9280-AC541EB8B0F9}"/>
              </a:ext>
            </a:extLst>
          </p:cNvPr>
          <p:cNvSpPr txBox="1"/>
          <p:nvPr/>
        </p:nvSpPr>
        <p:spPr>
          <a:xfrm>
            <a:off x="7477820" y="2637362"/>
            <a:ext cx="435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yes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AFF8493-5629-4FDC-B88F-F3D0BCA8B3BC}"/>
              </a:ext>
            </a:extLst>
          </p:cNvPr>
          <p:cNvSpPr txBox="1"/>
          <p:nvPr/>
        </p:nvSpPr>
        <p:spPr>
          <a:xfrm>
            <a:off x="9093786" y="4219505"/>
            <a:ext cx="435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yes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EFF25AD-D9BA-4AEA-9EE3-146263D343E1}"/>
              </a:ext>
            </a:extLst>
          </p:cNvPr>
          <p:cNvGrpSpPr/>
          <p:nvPr/>
        </p:nvGrpSpPr>
        <p:grpSpPr>
          <a:xfrm>
            <a:off x="6717089" y="4116812"/>
            <a:ext cx="734237" cy="836136"/>
            <a:chOff x="6717089" y="4116812"/>
            <a:chExt cx="734237" cy="836136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BD43C79A-F3E2-4520-B45F-EB73748679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25021" y="4116812"/>
              <a:ext cx="726305" cy="8361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6F6E81E-57B0-4F25-84DE-196EE962DBE4}"/>
                </a:ext>
              </a:extLst>
            </p:cNvPr>
            <p:cNvSpPr txBox="1"/>
            <p:nvPr/>
          </p:nvSpPr>
          <p:spPr>
            <a:xfrm>
              <a:off x="6717089" y="4229715"/>
              <a:ext cx="43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yes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1DAE6F57-8831-4A93-8CC6-A0CEBBFF939B}"/>
              </a:ext>
            </a:extLst>
          </p:cNvPr>
          <p:cNvSpPr txBox="1"/>
          <p:nvPr/>
        </p:nvSpPr>
        <p:spPr>
          <a:xfrm>
            <a:off x="9467481" y="2666378"/>
            <a:ext cx="435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no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F7AD6DD-4341-40C0-91BF-BF138C4385ED}"/>
              </a:ext>
            </a:extLst>
          </p:cNvPr>
          <p:cNvGrpSpPr/>
          <p:nvPr/>
        </p:nvGrpSpPr>
        <p:grpSpPr>
          <a:xfrm>
            <a:off x="7631470" y="4116812"/>
            <a:ext cx="807683" cy="836136"/>
            <a:chOff x="7631470" y="4116812"/>
            <a:chExt cx="807683" cy="836136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3DB6A452-625D-4E4C-9CBA-980F30EC6D25}"/>
                </a:ext>
              </a:extLst>
            </p:cNvPr>
            <p:cNvCxnSpPr>
              <a:cxnSpLocks/>
            </p:cNvCxnSpPr>
            <p:nvPr/>
          </p:nvCxnSpPr>
          <p:spPr>
            <a:xfrm>
              <a:off x="7631470" y="4116812"/>
              <a:ext cx="745354" cy="8361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8842A37-C87C-4C73-849D-A85C610D5947}"/>
                </a:ext>
              </a:extLst>
            </p:cNvPr>
            <p:cNvSpPr txBox="1"/>
            <p:nvPr/>
          </p:nvSpPr>
          <p:spPr>
            <a:xfrm>
              <a:off x="8004147" y="4220446"/>
              <a:ext cx="43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no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48578723-D94F-4FB8-BACB-A86BCBF481B9}"/>
              </a:ext>
            </a:extLst>
          </p:cNvPr>
          <p:cNvSpPr txBox="1"/>
          <p:nvPr/>
        </p:nvSpPr>
        <p:spPr>
          <a:xfrm>
            <a:off x="10521147" y="4189451"/>
            <a:ext cx="435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no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F3953C9A-4263-4F47-8601-EDF39C0629E5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8" t="55097" r="59862" b="4408"/>
          <a:stretch/>
        </p:blipFill>
        <p:spPr bwMode="auto">
          <a:xfrm rot="5400000">
            <a:off x="1190051" y="3544728"/>
            <a:ext cx="784860" cy="11201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BCDD1434-A34C-4F39-9ACE-D8A84323569A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8" t="55097" r="59862" b="4408"/>
          <a:stretch/>
        </p:blipFill>
        <p:spPr bwMode="auto">
          <a:xfrm rot="5400000">
            <a:off x="8844239" y="4798517"/>
            <a:ext cx="784860" cy="11201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FC0C3390-4877-495D-BA93-EF258BFCB507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40" t="56474" b="2479"/>
          <a:stretch/>
        </p:blipFill>
        <p:spPr bwMode="auto">
          <a:xfrm rot="5400000">
            <a:off x="2218810" y="3575043"/>
            <a:ext cx="937260" cy="11353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E40604B-7EA3-4924-AFBD-6865F3FBACB6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10" t="60989" r="3461" b="4991"/>
          <a:stretch/>
        </p:blipFill>
        <p:spPr bwMode="auto">
          <a:xfrm rot="5400000">
            <a:off x="6402330" y="4900291"/>
            <a:ext cx="760417" cy="9410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5DFCDBF-41B9-4B1B-9804-AA656EB5683D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3" r="57786" b="49588"/>
          <a:stretch/>
        </p:blipFill>
        <p:spPr bwMode="auto">
          <a:xfrm rot="5400000">
            <a:off x="3408845" y="3548372"/>
            <a:ext cx="929640" cy="1181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3418DDD6-D420-422D-BF92-D77DD3528CD5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" t="13827" r="64739" b="54721"/>
          <a:stretch/>
        </p:blipFill>
        <p:spPr bwMode="auto">
          <a:xfrm rot="5400000">
            <a:off x="10508244" y="4861450"/>
            <a:ext cx="660596" cy="8700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B4DBFF9-2B89-4B0D-AB0A-7B7592BF67A8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87" t="5510" b="51239"/>
          <a:stretch/>
        </p:blipFill>
        <p:spPr bwMode="auto">
          <a:xfrm rot="5400000">
            <a:off x="4549787" y="3480990"/>
            <a:ext cx="1028700" cy="11963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0A0A726-195A-47D2-95BF-ACBD46997945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2" t="10913" r="3417" b="54802"/>
          <a:stretch/>
        </p:blipFill>
        <p:spPr bwMode="auto">
          <a:xfrm rot="5400000">
            <a:off x="7774352" y="4915515"/>
            <a:ext cx="760416" cy="9483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A picture containing clock, room, plate&#10;&#10;Description automatically generated">
            <a:extLst>
              <a:ext uri="{FF2B5EF4-FFF2-40B4-BE49-F238E27FC236}">
                <a16:creationId xmlns:a16="http://schemas.microsoft.com/office/drawing/2014/main" id="{0146ADAB-753A-4965-A5A5-644662C256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0" y="50438"/>
            <a:ext cx="1082042" cy="108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2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8" grpId="0"/>
      <p:bldP spid="39" grpId="0"/>
      <p:bldP spid="44" grpId="0"/>
      <p:bldP spid="45" grpId="0"/>
      <p:bldP spid="47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26385"/>
            <a:ext cx="5181600" cy="45328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In your last lesson you learnt about the features or characteristics of animals with a backbone, </a:t>
            </a:r>
            <a:r>
              <a:rPr lang="en-GB" sz="2400" b="1" dirty="0"/>
              <a:t>vertebrates</a:t>
            </a:r>
            <a:r>
              <a:rPr lang="en-GB" sz="2400" dirty="0"/>
              <a:t>. </a:t>
            </a:r>
          </a:p>
          <a:p>
            <a:pPr marL="0" indent="0">
              <a:buNone/>
            </a:pPr>
            <a:r>
              <a:rPr lang="en-GB" sz="2000" i="1" dirty="0">
                <a:solidFill>
                  <a:srgbClr val="0070C0"/>
                </a:solidFill>
              </a:rPr>
              <a:t>For example: </a:t>
            </a:r>
          </a:p>
          <a:p>
            <a:r>
              <a:rPr lang="en-GB" sz="2000" i="1" dirty="0">
                <a:solidFill>
                  <a:srgbClr val="0070C0"/>
                </a:solidFill>
              </a:rPr>
              <a:t>Birds and mammals are warm blooded; fish, reptiles and amphibians are cold blooded.</a:t>
            </a:r>
          </a:p>
          <a:p>
            <a:r>
              <a:rPr lang="en-GB" sz="2000" i="1" dirty="0">
                <a:solidFill>
                  <a:srgbClr val="0070C0"/>
                </a:solidFill>
              </a:rPr>
              <a:t>Fish and reptiles have scales; birds, mammals and amphibians do not.</a:t>
            </a:r>
          </a:p>
          <a:p>
            <a:pPr marL="0" indent="0">
              <a:buNone/>
            </a:pPr>
            <a:r>
              <a:rPr lang="en-GB" sz="2400" b="1" dirty="0"/>
              <a:t>Vertebrates</a:t>
            </a:r>
            <a:r>
              <a:rPr lang="en-GB" sz="2400" dirty="0"/>
              <a:t> can be classified using a branching key. </a:t>
            </a:r>
          </a:p>
          <a:p>
            <a:pPr marL="0" indent="0">
              <a:buNone/>
            </a:pPr>
            <a:r>
              <a:rPr lang="en-GB" sz="2400" i="1" dirty="0">
                <a:solidFill>
                  <a:schemeClr val="tx1"/>
                </a:solidFill>
              </a:rPr>
              <a:t>Think about some questions you could ask when making a key for vertebrates.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6172202" y="1626385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0070C0"/>
                </a:solidFill>
              </a:rPr>
              <a:t>Here is an example of a key for a frog, a lizard, a robin and a tiger.</a:t>
            </a: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933D13-2E13-426F-8889-57DB07D52A00}"/>
              </a:ext>
            </a:extLst>
          </p:cNvPr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6AB09C-B8E5-42A4-B189-890047EBC83B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F2C311-02AA-4EF7-B87F-16A20FEE5352}"/>
              </a:ext>
            </a:extLst>
          </p:cNvPr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Making a branching key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2D6F00-3F95-4C86-9E3A-2134F398488C}"/>
              </a:ext>
            </a:extLst>
          </p:cNvPr>
          <p:cNvSpPr txBox="1"/>
          <p:nvPr/>
        </p:nvSpPr>
        <p:spPr>
          <a:xfrm>
            <a:off x="1468072" y="500744"/>
            <a:ext cx="100107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>
                <a:solidFill>
                  <a:schemeClr val="bg1"/>
                </a:solidFill>
                <a:latin typeface="+mj-lt"/>
              </a:rPr>
              <a:t>Make a branching key for vertebrates using questions about their characteristics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B3DDCF-3F51-4AAE-B72D-05FA9D1C3922}"/>
              </a:ext>
            </a:extLst>
          </p:cNvPr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+mj-lt"/>
              </a:rPr>
              <a:t>(page 5-7: 20 to 30 minutes)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629D61-E092-4B1E-ABDD-D03F630CD850}"/>
              </a:ext>
            </a:extLst>
          </p:cNvPr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F9788D-7153-4ACB-9E7E-92A934BFEBE8}"/>
              </a:ext>
            </a:extLst>
          </p:cNvPr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79F925-C708-41E8-A60E-874E22A10BB0}"/>
              </a:ext>
            </a:extLst>
          </p:cNvPr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C00000"/>
                </a:solidFill>
              </a:rPr>
              <a:t>Logo for section to sit inside roundel</a:t>
            </a:r>
          </a:p>
        </p:txBody>
      </p:sp>
      <p:pic>
        <p:nvPicPr>
          <p:cNvPr id="22" name="Picture 21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329569BE-8C42-470D-AD08-3554ABA2F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6D69AE7-B1B3-4D8A-8A42-45004D429AA4}"/>
              </a:ext>
            </a:extLst>
          </p:cNvPr>
          <p:cNvSpPr txBox="1"/>
          <p:nvPr/>
        </p:nvSpPr>
        <p:spPr>
          <a:xfrm>
            <a:off x="7383588" y="2314831"/>
            <a:ext cx="2532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</a:rPr>
              <a:t>Is it warm blooded?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96040A9-8C8B-4BEB-A7B3-9E717B6B4903}"/>
              </a:ext>
            </a:extLst>
          </p:cNvPr>
          <p:cNvGrpSpPr/>
          <p:nvPr/>
        </p:nvGrpSpPr>
        <p:grpSpPr>
          <a:xfrm>
            <a:off x="7587101" y="2714941"/>
            <a:ext cx="734237" cy="836136"/>
            <a:chOff x="6717089" y="4116812"/>
            <a:chExt cx="734237" cy="836136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D530CB64-CD77-4C4A-B66F-E8F5B66407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25021" y="4116812"/>
              <a:ext cx="726305" cy="8361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5DF15A3-188A-4515-9BF2-0FD12768DD5D}"/>
                </a:ext>
              </a:extLst>
            </p:cNvPr>
            <p:cNvSpPr txBox="1"/>
            <p:nvPr/>
          </p:nvSpPr>
          <p:spPr>
            <a:xfrm>
              <a:off x="6717089" y="4229715"/>
              <a:ext cx="43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yes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510C554-EE51-447A-BF2A-2E5EC91FEFDB}"/>
              </a:ext>
            </a:extLst>
          </p:cNvPr>
          <p:cNvGrpSpPr/>
          <p:nvPr/>
        </p:nvGrpSpPr>
        <p:grpSpPr>
          <a:xfrm>
            <a:off x="8829651" y="2714941"/>
            <a:ext cx="807683" cy="836136"/>
            <a:chOff x="7631470" y="4116812"/>
            <a:chExt cx="807683" cy="836136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5D852518-26AB-4995-B691-255D82178823}"/>
                </a:ext>
              </a:extLst>
            </p:cNvPr>
            <p:cNvCxnSpPr>
              <a:cxnSpLocks/>
            </p:cNvCxnSpPr>
            <p:nvPr/>
          </p:nvCxnSpPr>
          <p:spPr>
            <a:xfrm>
              <a:off x="7631470" y="4116812"/>
              <a:ext cx="745354" cy="8361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1C1AD06-41B8-4F8E-AAED-CF4CF78E6863}"/>
                </a:ext>
              </a:extLst>
            </p:cNvPr>
            <p:cNvSpPr txBox="1"/>
            <p:nvPr/>
          </p:nvSpPr>
          <p:spPr>
            <a:xfrm>
              <a:off x="8004147" y="4220446"/>
              <a:ext cx="43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no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9786CDD1-D7A0-498A-A3AF-A8053C595FCA}"/>
              </a:ext>
            </a:extLst>
          </p:cNvPr>
          <p:cNvSpPr txBox="1"/>
          <p:nvPr/>
        </p:nvSpPr>
        <p:spPr>
          <a:xfrm>
            <a:off x="6215286" y="3551077"/>
            <a:ext cx="2000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</a:rPr>
              <a:t>Does it lay eggs?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C9DAF43-623F-4367-AEF1-B96E22719D22}"/>
              </a:ext>
            </a:extLst>
          </p:cNvPr>
          <p:cNvSpPr txBox="1"/>
          <p:nvPr/>
        </p:nvSpPr>
        <p:spPr>
          <a:xfrm>
            <a:off x="8556769" y="3569337"/>
            <a:ext cx="2532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</a:rPr>
              <a:t>Does it have a smooth moist skin?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AB97844-A9FF-4884-A090-F82052126767}"/>
              </a:ext>
            </a:extLst>
          </p:cNvPr>
          <p:cNvGrpSpPr/>
          <p:nvPr/>
        </p:nvGrpSpPr>
        <p:grpSpPr>
          <a:xfrm>
            <a:off x="8840768" y="4233168"/>
            <a:ext cx="734237" cy="836136"/>
            <a:chOff x="6717089" y="4116812"/>
            <a:chExt cx="734237" cy="836136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793B4B5-C290-4B3D-B309-7EF56B1764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25021" y="4116812"/>
              <a:ext cx="726305" cy="8361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8D79047-6768-4ECA-B1A1-73B3B006ED39}"/>
                </a:ext>
              </a:extLst>
            </p:cNvPr>
            <p:cNvSpPr txBox="1"/>
            <p:nvPr/>
          </p:nvSpPr>
          <p:spPr>
            <a:xfrm>
              <a:off x="6717089" y="4229715"/>
              <a:ext cx="43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yes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E5B25EF-9405-46DE-A2D1-49D177EDEE50}"/>
              </a:ext>
            </a:extLst>
          </p:cNvPr>
          <p:cNvGrpSpPr/>
          <p:nvPr/>
        </p:nvGrpSpPr>
        <p:grpSpPr>
          <a:xfrm>
            <a:off x="6481114" y="4049551"/>
            <a:ext cx="734237" cy="836136"/>
            <a:chOff x="6717089" y="4116812"/>
            <a:chExt cx="734237" cy="836136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89310F1B-8A4A-4C7B-9548-67876942DB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25021" y="4116812"/>
              <a:ext cx="726305" cy="8361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3A58E8B-AA20-47B7-91E9-EAB10E475C7E}"/>
                </a:ext>
              </a:extLst>
            </p:cNvPr>
            <p:cNvSpPr txBox="1"/>
            <p:nvPr/>
          </p:nvSpPr>
          <p:spPr>
            <a:xfrm>
              <a:off x="6717089" y="4229715"/>
              <a:ext cx="43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yes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AC7B358-2724-4E1F-B7FF-A205A9B949D8}"/>
              </a:ext>
            </a:extLst>
          </p:cNvPr>
          <p:cNvGrpSpPr/>
          <p:nvPr/>
        </p:nvGrpSpPr>
        <p:grpSpPr>
          <a:xfrm>
            <a:off x="9858682" y="4233168"/>
            <a:ext cx="807683" cy="836136"/>
            <a:chOff x="7631470" y="4116812"/>
            <a:chExt cx="807683" cy="836136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E5B4B77-D00F-4DE4-99EA-97D36A5829ED}"/>
                </a:ext>
              </a:extLst>
            </p:cNvPr>
            <p:cNvCxnSpPr>
              <a:cxnSpLocks/>
            </p:cNvCxnSpPr>
            <p:nvPr/>
          </p:nvCxnSpPr>
          <p:spPr>
            <a:xfrm>
              <a:off x="7631470" y="4116812"/>
              <a:ext cx="745354" cy="8361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89186EF-2863-4E22-AC62-850A3CC18F06}"/>
                </a:ext>
              </a:extLst>
            </p:cNvPr>
            <p:cNvSpPr txBox="1"/>
            <p:nvPr/>
          </p:nvSpPr>
          <p:spPr>
            <a:xfrm>
              <a:off x="8004147" y="4220446"/>
              <a:ext cx="43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no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1F514B2-7556-45AE-9287-F1F68B688560}"/>
              </a:ext>
            </a:extLst>
          </p:cNvPr>
          <p:cNvGrpSpPr/>
          <p:nvPr/>
        </p:nvGrpSpPr>
        <p:grpSpPr>
          <a:xfrm>
            <a:off x="7437878" y="4049551"/>
            <a:ext cx="807683" cy="836136"/>
            <a:chOff x="7631470" y="4116812"/>
            <a:chExt cx="807683" cy="836136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FAD537A2-04AC-4115-BE60-3ADA728D80E2}"/>
                </a:ext>
              </a:extLst>
            </p:cNvPr>
            <p:cNvCxnSpPr>
              <a:cxnSpLocks/>
            </p:cNvCxnSpPr>
            <p:nvPr/>
          </p:nvCxnSpPr>
          <p:spPr>
            <a:xfrm>
              <a:off x="7631470" y="4116812"/>
              <a:ext cx="745354" cy="8361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489B957-2954-4E11-9EFB-9007D670B3B1}"/>
                </a:ext>
              </a:extLst>
            </p:cNvPr>
            <p:cNvSpPr txBox="1"/>
            <p:nvPr/>
          </p:nvSpPr>
          <p:spPr>
            <a:xfrm>
              <a:off x="8004147" y="4220446"/>
              <a:ext cx="43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no</a:t>
              </a:r>
            </a:p>
          </p:txBody>
        </p:sp>
      </p:grpSp>
      <p:pic>
        <p:nvPicPr>
          <p:cNvPr id="44" name="Picture 43" descr="blue and grey lizard during daytime">
            <a:extLst>
              <a:ext uri="{FF2B5EF4-FFF2-40B4-BE49-F238E27FC236}">
                <a16:creationId xmlns:a16="http://schemas.microsoft.com/office/drawing/2014/main" id="{1195A03C-A3E1-4C3C-BBCD-2F9FB53D77E8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87" b="2971"/>
          <a:stretch/>
        </p:blipFill>
        <p:spPr bwMode="auto">
          <a:xfrm>
            <a:off x="10058399" y="5126939"/>
            <a:ext cx="1209040" cy="7543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macro photo of green frog">
            <a:extLst>
              <a:ext uri="{FF2B5EF4-FFF2-40B4-BE49-F238E27FC236}">
                <a16:creationId xmlns:a16="http://schemas.microsoft.com/office/drawing/2014/main" id="{4D9CBE7E-45C1-4B25-8E3A-849D85FBA992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6" b="8268"/>
          <a:stretch/>
        </p:blipFill>
        <p:spPr bwMode="auto">
          <a:xfrm rot="16200000">
            <a:off x="8762153" y="4997399"/>
            <a:ext cx="790575" cy="10134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Bengal tiger">
            <a:extLst>
              <a:ext uri="{FF2B5EF4-FFF2-40B4-BE49-F238E27FC236}">
                <a16:creationId xmlns:a16="http://schemas.microsoft.com/office/drawing/2014/main" id="{3FDC7561-6924-4165-8941-EDA701061EB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419" y="4978349"/>
            <a:ext cx="841375" cy="1051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Picture 47" descr="bird perched on tree branch during day">
            <a:extLst>
              <a:ext uri="{FF2B5EF4-FFF2-40B4-BE49-F238E27FC236}">
                <a16:creationId xmlns:a16="http://schemas.microsoft.com/office/drawing/2014/main" id="{E7B1AC40-A0A9-44B2-BD01-23A9608C1205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4" t="23589" r="41371" b="18771"/>
          <a:stretch/>
        </p:blipFill>
        <p:spPr bwMode="auto">
          <a:xfrm>
            <a:off x="6311731" y="4989779"/>
            <a:ext cx="831850" cy="1028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878F7442-29D4-46E3-BDD2-3F91AFEF8D91}"/>
              </a:ext>
            </a:extLst>
          </p:cNvPr>
          <p:cNvSpPr txBox="1"/>
          <p:nvPr/>
        </p:nvSpPr>
        <p:spPr>
          <a:xfrm>
            <a:off x="162727" y="6441335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CC4002-0F26-4D68-B110-598710F50EEB}" type="slidenum">
              <a:rPr lang="en-GB" smtClean="0">
                <a:solidFill>
                  <a:schemeClr val="bg1"/>
                </a:solidFill>
              </a:rPr>
              <a:t>5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5" name="Picture 44" descr="A picture containing clock, room, plate&#10;&#10;Description automatically generated">
            <a:extLst>
              <a:ext uri="{FF2B5EF4-FFF2-40B4-BE49-F238E27FC236}">
                <a16:creationId xmlns:a16="http://schemas.microsoft.com/office/drawing/2014/main" id="{03A528DE-3C3A-432A-A422-9AA75EBCC8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0" y="50438"/>
            <a:ext cx="1082042" cy="108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1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34" y="257452"/>
            <a:ext cx="3317289" cy="62254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600" dirty="0">
                <a:solidFill>
                  <a:srgbClr val="7030A0"/>
                </a:solidFill>
              </a:rPr>
              <a:t>Create a branching key for </a:t>
            </a:r>
            <a:r>
              <a:rPr lang="en-GB" sz="2600" b="1" dirty="0">
                <a:solidFill>
                  <a:srgbClr val="7030A0"/>
                </a:solidFill>
              </a:rPr>
              <a:t>a mammal, a fish, a reptile and a bird.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200" i="1" dirty="0">
                <a:solidFill>
                  <a:schemeClr val="tx1"/>
                </a:solidFill>
              </a:rPr>
              <a:t>Possible questions:</a:t>
            </a:r>
          </a:p>
          <a:p>
            <a:pPr>
              <a:lnSpc>
                <a:spcPct val="120000"/>
              </a:lnSpc>
            </a:pPr>
            <a:r>
              <a:rPr lang="en-GB" sz="2200" dirty="0">
                <a:solidFill>
                  <a:schemeClr val="tx1"/>
                </a:solidFill>
              </a:rPr>
              <a:t>Is it warm blooded?</a:t>
            </a:r>
          </a:p>
          <a:p>
            <a:pPr>
              <a:lnSpc>
                <a:spcPct val="120000"/>
              </a:lnSpc>
            </a:pPr>
            <a:r>
              <a:rPr lang="en-GB" sz="2200" dirty="0">
                <a:solidFill>
                  <a:schemeClr val="tx1"/>
                </a:solidFill>
              </a:rPr>
              <a:t>Is it cold blooded?</a:t>
            </a:r>
          </a:p>
          <a:p>
            <a:pPr>
              <a:lnSpc>
                <a:spcPct val="120000"/>
              </a:lnSpc>
            </a:pPr>
            <a:r>
              <a:rPr lang="en-GB" sz="2200" dirty="0">
                <a:solidFill>
                  <a:schemeClr val="tx1"/>
                </a:solidFill>
              </a:rPr>
              <a:t>Does it lay eggs? </a:t>
            </a:r>
          </a:p>
          <a:p>
            <a:pPr>
              <a:lnSpc>
                <a:spcPct val="120000"/>
              </a:lnSpc>
            </a:pPr>
            <a:r>
              <a:rPr lang="en-GB" sz="2200" dirty="0">
                <a:solidFill>
                  <a:schemeClr val="tx1"/>
                </a:solidFill>
              </a:rPr>
              <a:t>Does it provide milk?</a:t>
            </a:r>
          </a:p>
          <a:p>
            <a:pPr>
              <a:lnSpc>
                <a:spcPct val="120000"/>
              </a:lnSpc>
            </a:pPr>
            <a:r>
              <a:rPr lang="en-GB" sz="2200" dirty="0">
                <a:solidFill>
                  <a:schemeClr val="tx1"/>
                </a:solidFill>
              </a:rPr>
              <a:t>Does it have fur or hair?</a:t>
            </a:r>
          </a:p>
          <a:p>
            <a:pPr>
              <a:lnSpc>
                <a:spcPct val="120000"/>
              </a:lnSpc>
            </a:pPr>
            <a:r>
              <a:rPr lang="en-GB" sz="2200" dirty="0">
                <a:solidFill>
                  <a:schemeClr val="tx1"/>
                </a:solidFill>
              </a:rPr>
              <a:t>Does it have scales?</a:t>
            </a:r>
          </a:p>
          <a:p>
            <a:pPr>
              <a:lnSpc>
                <a:spcPct val="120000"/>
              </a:lnSpc>
            </a:pPr>
            <a:r>
              <a:rPr lang="en-GB" sz="2200" dirty="0">
                <a:solidFill>
                  <a:schemeClr val="tx1"/>
                </a:solidFill>
              </a:rPr>
              <a:t>Does it have feathers?</a:t>
            </a:r>
          </a:p>
          <a:p>
            <a:pPr>
              <a:lnSpc>
                <a:spcPct val="120000"/>
              </a:lnSpc>
            </a:pPr>
            <a:r>
              <a:rPr lang="en-GB" sz="2200" dirty="0">
                <a:solidFill>
                  <a:schemeClr val="tx1"/>
                </a:solidFill>
              </a:rPr>
              <a:t>Does it have a smooth moist skin?</a:t>
            </a:r>
          </a:p>
          <a:p>
            <a:pPr>
              <a:lnSpc>
                <a:spcPct val="120000"/>
              </a:lnSpc>
            </a:pPr>
            <a:r>
              <a:rPr lang="en-GB" sz="2200" dirty="0">
                <a:solidFill>
                  <a:schemeClr val="tx1"/>
                </a:solidFill>
              </a:rPr>
              <a:t>Does it have gills?</a:t>
            </a: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endParaRPr lang="en-GB" sz="2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3751487" y="257452"/>
            <a:ext cx="7712155" cy="62087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/>
              <a:t>I can make a branching key to classify vertebrates. 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70C0"/>
                </a:solidFill>
              </a:rPr>
              <a:t>You can draw your key with a pencil and ruler or ‘cut and stick’ using the labels on page 7 and some plain paper.</a:t>
            </a: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000" i="1" dirty="0">
                <a:solidFill>
                  <a:srgbClr val="0070C0"/>
                </a:solidFill>
              </a:rPr>
              <a:t>You may like to try making a key for all five vertebrate groups!</a:t>
            </a: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742BEA5-4E9D-4148-B8C0-D03391A85B92}"/>
              </a:ext>
            </a:extLst>
          </p:cNvPr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7" name="Picture 26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2588E099-A086-4989-9AAD-FE3A20EDAC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F6D72D2-C64A-44CA-952D-A9F8E45672D0}"/>
              </a:ext>
            </a:extLst>
          </p:cNvPr>
          <p:cNvSpPr txBox="1"/>
          <p:nvPr/>
        </p:nvSpPr>
        <p:spPr>
          <a:xfrm>
            <a:off x="177916" y="6466169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09A22B6-0086-4BE4-A239-746F8055627F}" type="slidenum">
              <a:rPr lang="en-GB" smtClean="0"/>
              <a:t>6</a:t>
            </a:fld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017F18-9DAF-4E93-B120-FF39AEA605F1}"/>
              </a:ext>
            </a:extLst>
          </p:cNvPr>
          <p:cNvSpPr txBox="1"/>
          <p:nvPr/>
        </p:nvSpPr>
        <p:spPr>
          <a:xfrm>
            <a:off x="4273926" y="1340527"/>
            <a:ext cx="64946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Possible starting questions:</a:t>
            </a:r>
          </a:p>
          <a:p>
            <a:endParaRPr lang="en-GB" dirty="0"/>
          </a:p>
          <a:p>
            <a:pPr algn="ctr"/>
            <a:r>
              <a:rPr lang="en-GB" dirty="0"/>
              <a:t>Is it cold blooded?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Does it have scales?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endParaRPr lang="en-GB" dirty="0"/>
          </a:p>
          <a:p>
            <a:pPr algn="ctr"/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921224A-2036-4786-BFF7-9A8CF1E47A64}"/>
              </a:ext>
            </a:extLst>
          </p:cNvPr>
          <p:cNvGrpSpPr/>
          <p:nvPr/>
        </p:nvGrpSpPr>
        <p:grpSpPr>
          <a:xfrm>
            <a:off x="6534629" y="2296890"/>
            <a:ext cx="734237" cy="836136"/>
            <a:chOff x="6717089" y="4116812"/>
            <a:chExt cx="734237" cy="836136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091C9B6-0AB6-4748-B5E6-56D29115E8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25021" y="4116812"/>
              <a:ext cx="726305" cy="8361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1A80509-C0FD-486A-831B-753031D6D6F9}"/>
                </a:ext>
              </a:extLst>
            </p:cNvPr>
            <p:cNvSpPr txBox="1"/>
            <p:nvPr/>
          </p:nvSpPr>
          <p:spPr>
            <a:xfrm>
              <a:off x="6717089" y="4229715"/>
              <a:ext cx="43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yes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049FAE3-7299-4D1E-97BE-3A6A9C2D583B}"/>
              </a:ext>
            </a:extLst>
          </p:cNvPr>
          <p:cNvGrpSpPr/>
          <p:nvPr/>
        </p:nvGrpSpPr>
        <p:grpSpPr>
          <a:xfrm>
            <a:off x="7764635" y="2296890"/>
            <a:ext cx="807683" cy="836136"/>
            <a:chOff x="7631470" y="4116812"/>
            <a:chExt cx="807683" cy="836136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E603AEF-D2B7-41B9-8AC1-80CA4913EDB2}"/>
                </a:ext>
              </a:extLst>
            </p:cNvPr>
            <p:cNvCxnSpPr>
              <a:cxnSpLocks/>
            </p:cNvCxnSpPr>
            <p:nvPr/>
          </p:nvCxnSpPr>
          <p:spPr>
            <a:xfrm>
              <a:off x="7631470" y="4116812"/>
              <a:ext cx="745354" cy="8361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8A40777-4C70-4DB9-BE68-AFA4AF571923}"/>
                </a:ext>
              </a:extLst>
            </p:cNvPr>
            <p:cNvSpPr txBox="1"/>
            <p:nvPr/>
          </p:nvSpPr>
          <p:spPr>
            <a:xfrm>
              <a:off x="8004147" y="4220446"/>
              <a:ext cx="43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no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A8E690F-7DCE-4CB3-94E0-4C55C2086197}"/>
              </a:ext>
            </a:extLst>
          </p:cNvPr>
          <p:cNvGrpSpPr/>
          <p:nvPr/>
        </p:nvGrpSpPr>
        <p:grpSpPr>
          <a:xfrm>
            <a:off x="6562482" y="4528886"/>
            <a:ext cx="734237" cy="836136"/>
            <a:chOff x="6717089" y="4116812"/>
            <a:chExt cx="734237" cy="836136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C5ED590-E04E-41B5-BFF4-FB61B0D10D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25021" y="4116812"/>
              <a:ext cx="726305" cy="8361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78C8625-2000-4B71-B37C-ACEA9C333C1E}"/>
                </a:ext>
              </a:extLst>
            </p:cNvPr>
            <p:cNvSpPr txBox="1"/>
            <p:nvPr/>
          </p:nvSpPr>
          <p:spPr>
            <a:xfrm>
              <a:off x="6717089" y="4229715"/>
              <a:ext cx="43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yes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2D04A9B-2FE6-4C8E-877F-778ABFFBD928}"/>
              </a:ext>
            </a:extLst>
          </p:cNvPr>
          <p:cNvGrpSpPr/>
          <p:nvPr/>
        </p:nvGrpSpPr>
        <p:grpSpPr>
          <a:xfrm>
            <a:off x="7752061" y="4535543"/>
            <a:ext cx="807683" cy="836136"/>
            <a:chOff x="7631470" y="4116812"/>
            <a:chExt cx="807683" cy="836136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7676391-B840-487B-9C0A-BC3EC71052F7}"/>
                </a:ext>
              </a:extLst>
            </p:cNvPr>
            <p:cNvCxnSpPr>
              <a:cxnSpLocks/>
            </p:cNvCxnSpPr>
            <p:nvPr/>
          </p:nvCxnSpPr>
          <p:spPr>
            <a:xfrm>
              <a:off x="7631470" y="4116812"/>
              <a:ext cx="745354" cy="8361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5A99E8B-C371-4EE6-B450-1F0EDC3C8A25}"/>
                </a:ext>
              </a:extLst>
            </p:cNvPr>
            <p:cNvSpPr txBox="1"/>
            <p:nvPr/>
          </p:nvSpPr>
          <p:spPr>
            <a:xfrm>
              <a:off x="8004147" y="4220446"/>
              <a:ext cx="43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no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254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6D2C09-A0F3-44A5-9BDF-29DE01E21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7</a:t>
            </a:fld>
            <a:endParaRPr lang="en-GB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84AFCC6-ADCD-4DB0-9AA8-B15B4752B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172" y="174453"/>
            <a:ext cx="9281656" cy="65090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22B11B-9AFC-45B9-B08E-215E7BEC06EF}"/>
              </a:ext>
            </a:extLst>
          </p:cNvPr>
          <p:cNvSpPr txBox="1"/>
          <p:nvPr/>
        </p:nvSpPr>
        <p:spPr>
          <a:xfrm>
            <a:off x="159871" y="6444733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B401A7F-DEF2-471B-895A-AFB028894AAB}" type="slidenum">
              <a:rPr lang="en-GB" smtClean="0"/>
              <a:t>7</a:t>
            </a:fld>
            <a:endParaRPr lang="en-GB" dirty="0"/>
          </a:p>
        </p:txBody>
      </p:sp>
      <p:pic>
        <p:nvPicPr>
          <p:cNvPr id="8" name="Picture 2" descr="Great Bug Hunt 2018 winners announced | National Insect Week">
            <a:extLst>
              <a:ext uri="{FF2B5EF4-FFF2-40B4-BE49-F238E27FC236}">
                <a16:creationId xmlns:a16="http://schemas.microsoft.com/office/drawing/2014/main" id="{1AB61405-EF97-4404-AE45-CDF21E5E9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89647" y="5449147"/>
            <a:ext cx="2132722" cy="41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744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22C769-3FBC-4A4D-8918-228D3C6AA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8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59C842-3F6E-4E2B-AA99-880BECE8EFFE}"/>
              </a:ext>
            </a:extLst>
          </p:cNvPr>
          <p:cNvSpPr txBox="1"/>
          <p:nvPr/>
        </p:nvSpPr>
        <p:spPr>
          <a:xfrm>
            <a:off x="545429" y="290246"/>
            <a:ext cx="10200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Pictures of some liquorice </a:t>
            </a:r>
            <a:r>
              <a:rPr lang="en-GB" dirty="0" err="1"/>
              <a:t>allsorts</a:t>
            </a:r>
            <a:r>
              <a:rPr lang="en-GB" dirty="0"/>
              <a:t> to print and cut out - or to draw yourself!</a:t>
            </a:r>
          </a:p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C151284-95E2-46BC-AF1D-AF7680CED2EA}"/>
              </a:ext>
            </a:extLst>
          </p:cNvPr>
          <p:cNvGrpSpPr/>
          <p:nvPr/>
        </p:nvGrpSpPr>
        <p:grpSpPr>
          <a:xfrm>
            <a:off x="545431" y="919753"/>
            <a:ext cx="11261566" cy="3919470"/>
            <a:chOff x="545431" y="2080279"/>
            <a:chExt cx="11261566" cy="3919470"/>
          </a:xfrm>
        </p:grpSpPr>
        <p:pic>
          <p:nvPicPr>
            <p:cNvPr id="5" name="Picture 4" descr="A picture containing white, food, sitting, piece&#10;&#10;Description automatically generated">
              <a:extLst>
                <a:ext uri="{FF2B5EF4-FFF2-40B4-BE49-F238E27FC236}">
                  <a16:creationId xmlns:a16="http://schemas.microsoft.com/office/drawing/2014/main" id="{71D3AAB9-D00A-4A51-9E27-3E49B3A98D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27" t="16598" r="26756" b="27116"/>
            <a:stretch/>
          </p:blipFill>
          <p:spPr>
            <a:xfrm>
              <a:off x="545431" y="2080280"/>
              <a:ext cx="1828800" cy="1588169"/>
            </a:xfrm>
            <a:prstGeom prst="rect">
              <a:avLst/>
            </a:prstGeom>
          </p:spPr>
        </p:pic>
        <p:pic>
          <p:nvPicPr>
            <p:cNvPr id="7" name="Picture 6" descr="A picture containing white, snow, covered, food&#10;&#10;Description automatically generated">
              <a:extLst>
                <a:ext uri="{FF2B5EF4-FFF2-40B4-BE49-F238E27FC236}">
                  <a16:creationId xmlns:a16="http://schemas.microsoft.com/office/drawing/2014/main" id="{E398802C-7D1F-4AE1-B5EE-6775E33AE3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01" t="12618" r="21882" b="31096"/>
            <a:stretch/>
          </p:blipFill>
          <p:spPr>
            <a:xfrm>
              <a:off x="2903622" y="2080279"/>
              <a:ext cx="1828800" cy="1588169"/>
            </a:xfrm>
            <a:prstGeom prst="rect">
              <a:avLst/>
            </a:prstGeom>
          </p:spPr>
        </p:pic>
        <p:pic>
          <p:nvPicPr>
            <p:cNvPr id="9" name="Picture 8" descr="A picture containing white, table, holding, man&#10;&#10;Description automatically generated">
              <a:extLst>
                <a:ext uri="{FF2B5EF4-FFF2-40B4-BE49-F238E27FC236}">
                  <a16:creationId xmlns:a16="http://schemas.microsoft.com/office/drawing/2014/main" id="{AF3EE687-092F-4F5B-A2E3-24F3DB24D6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02" t="17165" r="25681" b="26549"/>
            <a:stretch/>
          </p:blipFill>
          <p:spPr>
            <a:xfrm>
              <a:off x="5261813" y="2080279"/>
              <a:ext cx="1828800" cy="1588169"/>
            </a:xfrm>
            <a:prstGeom prst="rect">
              <a:avLst/>
            </a:prstGeom>
          </p:spPr>
        </p:pic>
        <p:pic>
          <p:nvPicPr>
            <p:cNvPr id="11" name="Picture 10" descr="A picture containing doughnut, donut, food, pink&#10;&#10;Description automatically generated">
              <a:extLst>
                <a:ext uri="{FF2B5EF4-FFF2-40B4-BE49-F238E27FC236}">
                  <a16:creationId xmlns:a16="http://schemas.microsoft.com/office/drawing/2014/main" id="{0492541F-3928-46CC-BF9C-293CD3F528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21" t="23988" r="24162" b="19725"/>
            <a:stretch/>
          </p:blipFill>
          <p:spPr>
            <a:xfrm>
              <a:off x="7620004" y="2080279"/>
              <a:ext cx="1828801" cy="1588169"/>
            </a:xfrm>
            <a:prstGeom prst="rect">
              <a:avLst/>
            </a:prstGeom>
          </p:spPr>
        </p:pic>
        <p:pic>
          <p:nvPicPr>
            <p:cNvPr id="13" name="Picture 12" descr="A picture containing yellow, food, fruit, doughnut&#10;&#10;Description automatically generated">
              <a:extLst>
                <a:ext uri="{FF2B5EF4-FFF2-40B4-BE49-F238E27FC236}">
                  <a16:creationId xmlns:a16="http://schemas.microsoft.com/office/drawing/2014/main" id="{B54F4B19-90F3-4665-A1A4-28912BC576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41" t="16599" r="26441" b="27115"/>
            <a:stretch/>
          </p:blipFill>
          <p:spPr>
            <a:xfrm>
              <a:off x="9978196" y="2080279"/>
              <a:ext cx="1828801" cy="1588169"/>
            </a:xfrm>
            <a:prstGeom prst="rect">
              <a:avLst/>
            </a:prstGeom>
          </p:spPr>
        </p:pic>
        <p:pic>
          <p:nvPicPr>
            <p:cNvPr id="15" name="Picture 14" descr="A close up of a white wall&#10;&#10;Description automatically generated">
              <a:extLst>
                <a:ext uri="{FF2B5EF4-FFF2-40B4-BE49-F238E27FC236}">
                  <a16:creationId xmlns:a16="http://schemas.microsoft.com/office/drawing/2014/main" id="{510A22AC-4BBF-40E4-897F-8A7A9CF80C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62" t="26832" r="30621" b="16883"/>
            <a:stretch/>
          </p:blipFill>
          <p:spPr>
            <a:xfrm>
              <a:off x="545431" y="4411579"/>
              <a:ext cx="1828801" cy="1588169"/>
            </a:xfrm>
            <a:prstGeom prst="rect">
              <a:avLst/>
            </a:prstGeom>
          </p:spPr>
        </p:pic>
        <p:pic>
          <p:nvPicPr>
            <p:cNvPr id="17" name="Picture 16" descr="A picture containing sitting, white, table, food&#10;&#10;Description automatically generated">
              <a:extLst>
                <a:ext uri="{FF2B5EF4-FFF2-40B4-BE49-F238E27FC236}">
                  <a16:creationId xmlns:a16="http://schemas.microsoft.com/office/drawing/2014/main" id="{A4BAEB23-FFD3-466C-B43C-087E46E97D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22" t="18872" r="29861" b="24841"/>
            <a:stretch/>
          </p:blipFill>
          <p:spPr>
            <a:xfrm>
              <a:off x="2903622" y="4411579"/>
              <a:ext cx="1828801" cy="1588169"/>
            </a:xfrm>
            <a:prstGeom prst="rect">
              <a:avLst/>
            </a:prstGeom>
          </p:spPr>
        </p:pic>
        <p:pic>
          <p:nvPicPr>
            <p:cNvPr id="19" name="Picture 18" descr="A close up of a device&#10;&#10;Description automatically generated">
              <a:extLst>
                <a:ext uri="{FF2B5EF4-FFF2-40B4-BE49-F238E27FC236}">
                  <a16:creationId xmlns:a16="http://schemas.microsoft.com/office/drawing/2014/main" id="{044D034A-4414-48F1-9A90-873FD3111E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02" t="12049" r="31381" b="31664"/>
            <a:stretch/>
          </p:blipFill>
          <p:spPr>
            <a:xfrm>
              <a:off x="5261813" y="4411579"/>
              <a:ext cx="1828800" cy="1588170"/>
            </a:xfrm>
            <a:prstGeom prst="rect">
              <a:avLst/>
            </a:prstGeom>
          </p:spPr>
        </p:pic>
        <p:pic>
          <p:nvPicPr>
            <p:cNvPr id="21" name="Picture 20" descr="A picture containing pink, food&#10;&#10;Description automatically generated">
              <a:extLst>
                <a:ext uri="{FF2B5EF4-FFF2-40B4-BE49-F238E27FC236}">
                  <a16:creationId xmlns:a16="http://schemas.microsoft.com/office/drawing/2014/main" id="{B3271C63-531A-4E5F-A144-465E5EE865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62" t="21857" r="30621" b="21857"/>
            <a:stretch/>
          </p:blipFill>
          <p:spPr>
            <a:xfrm>
              <a:off x="7620004" y="4411579"/>
              <a:ext cx="1828801" cy="1588170"/>
            </a:xfrm>
            <a:prstGeom prst="rect">
              <a:avLst/>
            </a:prstGeom>
          </p:spPr>
        </p:pic>
        <p:pic>
          <p:nvPicPr>
            <p:cNvPr id="23" name="Picture 22" descr="A close up of a white wall&#10;&#10;Description automatically generated">
              <a:extLst>
                <a:ext uri="{FF2B5EF4-FFF2-40B4-BE49-F238E27FC236}">
                  <a16:creationId xmlns:a16="http://schemas.microsoft.com/office/drawing/2014/main" id="{460C8AC7-4136-4546-87E7-0294CE908D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81" t="20009" r="29102" b="23704"/>
            <a:stretch/>
          </p:blipFill>
          <p:spPr>
            <a:xfrm>
              <a:off x="9978194" y="4411579"/>
              <a:ext cx="1828801" cy="1588170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C44398B-5506-47AE-8A4F-58149146A19B}"/>
              </a:ext>
            </a:extLst>
          </p:cNvPr>
          <p:cNvSpPr txBox="1"/>
          <p:nvPr/>
        </p:nvSpPr>
        <p:spPr>
          <a:xfrm>
            <a:off x="545430" y="5272727"/>
            <a:ext cx="10200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can also download and print a sheet from STEM learning (no. 15 in Downloads list: pdf of Liquorice </a:t>
            </a:r>
            <a:r>
              <a:rPr lang="en-GB" dirty="0" err="1"/>
              <a:t>allsorts</a:t>
            </a:r>
            <a:r>
              <a:rPr lang="en-GB" dirty="0"/>
              <a:t> images):</a:t>
            </a:r>
            <a:r>
              <a:rPr lang="en-GB" dirty="0">
                <a:hlinkClick r:id="rId12"/>
              </a:rPr>
              <a:t>https://www.stem.org.uk/resources/elibrary/resource/34255/grouping-and-classification</a:t>
            </a:r>
            <a:endParaRPr lang="en-GB" dirty="0"/>
          </a:p>
          <a:p>
            <a:endParaRPr lang="en-GB" dirty="0"/>
          </a:p>
          <a:p>
            <a:r>
              <a:rPr lang="en-GB" dirty="0"/>
              <a:t>Alternatively, try making your key using a </a:t>
            </a:r>
            <a:r>
              <a:rPr lang="en-GB"/>
              <a:t>mixture of biscuits </a:t>
            </a:r>
            <a:r>
              <a:rPr lang="en-GB" dirty="0"/>
              <a:t>from a variety pack.</a:t>
            </a:r>
          </a:p>
        </p:txBody>
      </p:sp>
    </p:spTree>
    <p:extLst>
      <p:ext uri="{BB962C8B-B14F-4D97-AF65-F5344CB8AC3E}">
        <p14:creationId xmlns:p14="http://schemas.microsoft.com/office/powerpoint/2010/main" val="331270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648070" y="295184"/>
            <a:ext cx="10697592" cy="640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</a:rPr>
              <a:t>Glossary of terms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Characteristic: </a:t>
            </a:r>
            <a:r>
              <a:rPr lang="en-GB" b="1" dirty="0">
                <a:solidFill>
                  <a:schemeClr val="tx1"/>
                </a:solidFill>
              </a:rPr>
              <a:t>Characteristics </a:t>
            </a:r>
            <a:r>
              <a:rPr lang="en-GB" dirty="0">
                <a:solidFill>
                  <a:schemeClr val="tx1"/>
                </a:solidFill>
              </a:rPr>
              <a:t>are features of living things which help scientists </a:t>
            </a:r>
            <a:r>
              <a:rPr lang="en-GB" b="1" dirty="0">
                <a:solidFill>
                  <a:schemeClr val="tx1"/>
                </a:solidFill>
              </a:rPr>
              <a:t>classify </a:t>
            </a:r>
            <a:r>
              <a:rPr lang="en-GB" dirty="0">
                <a:solidFill>
                  <a:schemeClr val="tx1"/>
                </a:solidFill>
              </a:rPr>
              <a:t>them.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 </a:t>
            </a:r>
            <a:endParaRPr lang="en-GB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Classification: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Classification </a:t>
            </a:r>
            <a:r>
              <a:rPr lang="en-GB" dirty="0"/>
              <a:t>is the method scientists use to group living things.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Branching key: </a:t>
            </a:r>
            <a:r>
              <a:rPr lang="en-GB" dirty="0">
                <a:solidFill>
                  <a:schemeClr val="tx1"/>
                </a:solidFill>
              </a:rPr>
              <a:t>A </a:t>
            </a:r>
            <a:r>
              <a:rPr lang="en-GB" b="1" dirty="0">
                <a:solidFill>
                  <a:schemeClr val="tx1"/>
                </a:solidFill>
              </a:rPr>
              <a:t>branching k</a:t>
            </a:r>
            <a:r>
              <a:rPr lang="en-GB" b="1" dirty="0"/>
              <a:t>ey</a:t>
            </a:r>
            <a:r>
              <a:rPr lang="en-GB" dirty="0"/>
              <a:t> can be used to identify different animals. The key asks questions based on features of the animals, where the answer is ‘yes’ or ‘no’. </a:t>
            </a:r>
          </a:p>
          <a:p>
            <a:pPr marL="0" indent="0">
              <a:buNone/>
            </a:pPr>
            <a:r>
              <a:rPr lang="en-GB" dirty="0"/>
              <a:t>For example, the question ‘Is it cold-blooded?’ has the answer ‘yes’ for reptiles, fish and amphibians and ‘no’ for mammals and birds.</a:t>
            </a: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Vertebrate: </a:t>
            </a:r>
            <a:r>
              <a:rPr lang="en-GB" dirty="0">
                <a:solidFill>
                  <a:schemeClr val="tx1"/>
                </a:solidFill>
              </a:rPr>
              <a:t>A </a:t>
            </a:r>
            <a:r>
              <a:rPr lang="en-GB" b="1" dirty="0">
                <a:solidFill>
                  <a:schemeClr val="tx1"/>
                </a:solidFill>
              </a:rPr>
              <a:t>vertebrate </a:t>
            </a:r>
            <a:r>
              <a:rPr lang="en-GB" dirty="0">
                <a:solidFill>
                  <a:schemeClr val="tx1"/>
                </a:solidFill>
              </a:rPr>
              <a:t>is an animal with a backbone.</a:t>
            </a:r>
            <a:endParaRPr lang="en-GB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35D3255-F0A5-4F6E-8307-C2ECD988BDF3}"/>
              </a:ext>
            </a:extLst>
          </p:cNvPr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4" name="Picture 23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0EE25CAF-C579-48C2-9CA1-CC51C2EFBD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C7A6832-0ED3-4245-83DB-D3AD92D15CCB}"/>
              </a:ext>
            </a:extLst>
          </p:cNvPr>
          <p:cNvSpPr txBox="1"/>
          <p:nvPr/>
        </p:nvSpPr>
        <p:spPr>
          <a:xfrm>
            <a:off x="177916" y="6444733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8820719-B322-4428-9BCE-2C4D3A7F3F33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3889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A16988A4411D43993AF1AD54B21A42" ma:contentTypeVersion="18" ma:contentTypeDescription="Create a new document." ma:contentTypeScope="" ma:versionID="7d3cd43ba70f36fa3c37690c706d8f06">
  <xsd:schema xmlns:xsd="http://www.w3.org/2001/XMLSchema" xmlns:xs="http://www.w3.org/2001/XMLSchema" xmlns:p="http://schemas.microsoft.com/office/2006/metadata/properties" xmlns:ns2="595e4c87-8aad-4424-8d13-4e1a0ac8f772" xmlns:ns3="a06a9706-ad8f-4101-9ff4-bb1986540cca" targetNamespace="http://schemas.microsoft.com/office/2006/metadata/properties" ma:root="true" ma:fieldsID="98fd641a8cfad8eba1586fc43b07f76d" ns2:_="" ns3:_="">
    <xsd:import namespace="595e4c87-8aad-4424-8d13-4e1a0ac8f772"/>
    <xsd:import namespace="a06a9706-ad8f-4101-9ff4-bb1986540c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5e4c87-8aad-4424-8d13-4e1a0ac8f7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b860b5a-276f-4e20-a60a-049ecf2d2c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6a9706-ad8f-4101-9ff4-bb1986540cc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c8a0f90-a25b-428a-ba85-bf7ee30a594a}" ma:internalName="TaxCatchAll" ma:showField="CatchAllData" ma:web="a06a9706-ad8f-4101-9ff4-bb1986540c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5e4c87-8aad-4424-8d13-4e1a0ac8f772">
      <Terms xmlns="http://schemas.microsoft.com/office/infopath/2007/PartnerControls"/>
    </lcf76f155ced4ddcb4097134ff3c332f>
    <TaxCatchAll xmlns="a06a9706-ad8f-4101-9ff4-bb1986540cc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AA78E3-DFA4-47DD-8EBC-7DD56BB079EF}"/>
</file>

<file path=customXml/itemProps2.xml><?xml version="1.0" encoding="utf-8"?>
<ds:datastoreItem xmlns:ds="http://schemas.openxmlformats.org/officeDocument/2006/customXml" ds:itemID="{89562C40-ACB1-464D-9655-61DD85FFCCB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AE97B64-45E2-443B-B583-1E31A8C59F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1503</TotalTime>
  <Words>1270</Words>
  <Application>Microsoft Office PowerPoint</Application>
  <PresentationFormat>Widescreen</PresentationFormat>
  <Paragraphs>224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Lato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Wood</dc:creator>
  <cp:lastModifiedBy>Alistair Strayton</cp:lastModifiedBy>
  <cp:revision>9</cp:revision>
  <cp:lastPrinted>2020-03-28T17:18:56Z</cp:lastPrinted>
  <dcterms:created xsi:type="dcterms:W3CDTF">2020-03-28T09:27:35Z</dcterms:created>
  <dcterms:modified xsi:type="dcterms:W3CDTF">2020-04-18T15:31:35Z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0x010100ECDF125A2BE7EC4BBA5D53924D00436D</vt:lpwstr>
  </property>
</Properties>
</file>