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a" ContentType="audio/x-ms-wma"/>
  <Default Extension="wmv" ContentType="video/x-ms-wm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4"/>
  </p:notesMasterIdLst>
  <p:sldIdLst>
    <p:sldId id="294" r:id="rId2"/>
    <p:sldId id="268" r:id="rId3"/>
    <p:sldId id="272" r:id="rId4"/>
    <p:sldId id="274" r:id="rId5"/>
    <p:sldId id="286" r:id="rId6"/>
    <p:sldId id="275" r:id="rId7"/>
    <p:sldId id="265" r:id="rId8"/>
    <p:sldId id="270" r:id="rId9"/>
    <p:sldId id="273" r:id="rId10"/>
    <p:sldId id="269" r:id="rId11"/>
    <p:sldId id="292" r:id="rId12"/>
    <p:sldId id="276" r:id="rId13"/>
    <p:sldId id="267" r:id="rId14"/>
    <p:sldId id="284" r:id="rId15"/>
    <p:sldId id="259" r:id="rId16"/>
    <p:sldId id="260" r:id="rId17"/>
    <p:sldId id="281" r:id="rId18"/>
    <p:sldId id="288" r:id="rId19"/>
    <p:sldId id="282" r:id="rId20"/>
    <p:sldId id="289" r:id="rId21"/>
    <p:sldId id="283" r:id="rId22"/>
    <p:sldId id="290" r:id="rId23"/>
    <p:sldId id="261" r:id="rId24"/>
    <p:sldId id="262" r:id="rId25"/>
    <p:sldId id="279" r:id="rId26"/>
    <p:sldId id="280" r:id="rId27"/>
    <p:sldId id="257" r:id="rId28"/>
    <p:sldId id="256" r:id="rId29"/>
    <p:sldId id="278" r:id="rId30"/>
    <p:sldId id="277" r:id="rId31"/>
    <p:sldId id="291" r:id="rId32"/>
    <p:sldId id="293" r:id="rId33"/>
  </p:sldIdLst>
  <p:sldSz cx="9144000" cy="6858000" type="screen4x3"/>
  <p:notesSz cx="6858000" cy="9144000"/>
  <p:embeddedFontLst>
    <p:embeddedFont>
      <p:font typeface="Arial Unicode MS" panose="020B0604020202020204" charset="-128"/>
      <p:regular r:id="rId35"/>
    </p:embeddedFont>
    <p:embeddedFont>
      <p:font typeface="Aharoni" panose="02010803020104030203" pitchFamily="2" charset="-79"/>
      <p:bold r:id="rId36"/>
    </p:embeddedFont>
    <p:embeddedFont>
      <p:font typeface="Arial Black" panose="020B0A04020102020204" pitchFamily="34" charset="0"/>
      <p:bold r:id="rId37"/>
    </p:embeddedFont>
    <p:embeddedFont>
      <p:font typeface="Arial Narrow" panose="020B0606020202030204" pitchFamily="34" charset="0"/>
      <p:regular r:id="rId38"/>
      <p:bold r:id="rId39"/>
      <p:italic r:id="rId40"/>
      <p:boldItalic r:id="rId41"/>
    </p:embeddedFont>
    <p:embeddedFont>
      <p:font typeface="Opera-Lyrics-Smooth" panose="02000000000000000000" charset="0"/>
      <p:regular r:id="rId42"/>
    </p:embeddedFont>
  </p:embeddedFontLst>
  <p:custShowLst>
    <p:custShow name="Measles Alert" id="0">
      <p:sldLst>
        <p:sld r:id="rId28"/>
        <p:sld r:id="rId29"/>
      </p:sldLst>
    </p:custShow>
    <p:custShow name="Pathway" id="1">
      <p:sldLst>
        <p:sld r:id="rId13"/>
      </p:sldLst>
    </p:custShow>
    <p:custShow name="The Speckled Monster" id="2">
      <p:sldLst>
        <p:sld r:id="rId14"/>
        <p:sld r:id="rId15"/>
      </p:sldLst>
    </p:custShow>
    <p:custShow name="History Detective" id="3">
      <p:sldLst>
        <p:sld r:id="rId16"/>
        <p:sld r:id="rId17"/>
      </p:sldLst>
    </p:custShow>
    <p:custShow name="Why You'll Never Catch Smallpox" id="4">
      <p:sldLst>
        <p:sld r:id="rId30"/>
        <p:sld r:id="rId31"/>
      </p:sldLst>
    </p:custShow>
    <p:custShow name="Edwina Jenner" id="5">
      <p:sldLst>
        <p:sld r:id="rId26"/>
        <p:sld r:id="rId27"/>
      </p:sldLst>
    </p:custShow>
    <p:custShow name="The Great Vaccine Debate" id="6">
      <p:sldLst>
        <p:sld r:id="rId24"/>
        <p:sld r:id="rId25"/>
      </p:sldLst>
    </p:custShow>
    <p:custShow name="Making Movies" id="7">
      <p:sldLst>
        <p:sld r:id="rId22"/>
        <p:sld r:id="rId23"/>
      </p:sldLst>
    </p:custShow>
    <p:custShow name="Picturing Dr Jenner" id="8">
      <p:sldLst>
        <p:sld r:id="rId18"/>
        <p:sld r:id="rId19"/>
      </p:sldLst>
    </p:custShow>
    <p:custShow name="Strength of Character" id="9">
      <p:sldLst>
        <p:sld r:id="rId20"/>
        <p:sld r:id="rId2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6" autoAdjust="0"/>
    <p:restoredTop sz="99645" autoAdjust="0"/>
  </p:normalViewPr>
  <p:slideViewPr>
    <p:cSldViewPr>
      <p:cViewPr varScale="1">
        <p:scale>
          <a:sx n="76" d="100"/>
          <a:sy n="76" d="100"/>
        </p:scale>
        <p:origin x="1070" y="5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7D0E04-A255-4FEE-ACB1-D3DE5D8FAF38}" type="datetimeFigureOut">
              <a:rPr lang="en-GB" smtClean="0"/>
              <a:t>11/06/2024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41523E-6886-42D4-AE7E-A55FB296D09C}" type="slidenum">
              <a:rPr lang="en-GB" smtClean="0"/>
              <a:t>‹#›</a:t>
            </a:fld>
            <a:endParaRPr lang="en-GB"/>
          </a:p>
        </p:txBody>
      </p:sp>
    </p:spTree>
    <p:extLst>
      <p:ext uri="{BB962C8B-B14F-4D97-AF65-F5344CB8AC3E}">
        <p14:creationId xmlns:p14="http://schemas.microsoft.com/office/powerpoint/2010/main" val="155633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a:t>
            </a:fld>
            <a:endParaRPr lang="en-GB"/>
          </a:p>
        </p:txBody>
      </p:sp>
    </p:spTree>
    <p:extLst>
      <p:ext uri="{BB962C8B-B14F-4D97-AF65-F5344CB8AC3E}">
        <p14:creationId xmlns:p14="http://schemas.microsoft.com/office/powerpoint/2010/main" val="346990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11</a:t>
            </a:fld>
            <a:endParaRPr lang="en-GB"/>
          </a:p>
        </p:txBody>
      </p:sp>
    </p:spTree>
    <p:extLst>
      <p:ext uri="{BB962C8B-B14F-4D97-AF65-F5344CB8AC3E}">
        <p14:creationId xmlns:p14="http://schemas.microsoft.com/office/powerpoint/2010/main" val="1030115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12</a:t>
            </a:fld>
            <a:endParaRPr lang="en-GB"/>
          </a:p>
        </p:txBody>
      </p:sp>
    </p:spTree>
    <p:extLst>
      <p:ext uri="{BB962C8B-B14F-4D97-AF65-F5344CB8AC3E}">
        <p14:creationId xmlns:p14="http://schemas.microsoft.com/office/powerpoint/2010/main" val="52604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A08DBE-C2BA-4414-8BA4-BBAEE1A63252}" type="slidenum">
              <a:rPr lang="en-GB" smtClean="0"/>
              <a:t>13</a:t>
            </a:fld>
            <a:endParaRPr lang="en-GB"/>
          </a:p>
        </p:txBody>
      </p:sp>
    </p:spTree>
    <p:extLst>
      <p:ext uri="{BB962C8B-B14F-4D97-AF65-F5344CB8AC3E}">
        <p14:creationId xmlns:p14="http://schemas.microsoft.com/office/powerpoint/2010/main" val="183425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16</a:t>
            </a:fld>
            <a:endParaRPr lang="en-GB"/>
          </a:p>
        </p:txBody>
      </p:sp>
    </p:spTree>
    <p:extLst>
      <p:ext uri="{BB962C8B-B14F-4D97-AF65-F5344CB8AC3E}">
        <p14:creationId xmlns:p14="http://schemas.microsoft.com/office/powerpoint/2010/main" val="321682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17</a:t>
            </a:fld>
            <a:endParaRPr lang="en-GB"/>
          </a:p>
        </p:txBody>
      </p:sp>
    </p:spTree>
    <p:extLst>
      <p:ext uri="{BB962C8B-B14F-4D97-AF65-F5344CB8AC3E}">
        <p14:creationId xmlns:p14="http://schemas.microsoft.com/office/powerpoint/2010/main" val="698618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18</a:t>
            </a:fld>
            <a:endParaRPr lang="en-GB"/>
          </a:p>
        </p:txBody>
      </p:sp>
    </p:spTree>
    <p:extLst>
      <p:ext uri="{BB962C8B-B14F-4D97-AF65-F5344CB8AC3E}">
        <p14:creationId xmlns:p14="http://schemas.microsoft.com/office/powerpoint/2010/main" val="384347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19</a:t>
            </a:fld>
            <a:endParaRPr lang="en-GB"/>
          </a:p>
        </p:txBody>
      </p:sp>
    </p:spTree>
    <p:extLst>
      <p:ext uri="{BB962C8B-B14F-4D97-AF65-F5344CB8AC3E}">
        <p14:creationId xmlns:p14="http://schemas.microsoft.com/office/powerpoint/2010/main" val="2334584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20</a:t>
            </a:fld>
            <a:endParaRPr lang="en-GB"/>
          </a:p>
        </p:txBody>
      </p:sp>
    </p:spTree>
    <p:extLst>
      <p:ext uri="{BB962C8B-B14F-4D97-AF65-F5344CB8AC3E}">
        <p14:creationId xmlns:p14="http://schemas.microsoft.com/office/powerpoint/2010/main" val="3376368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22</a:t>
            </a:fld>
            <a:endParaRPr lang="en-GB"/>
          </a:p>
        </p:txBody>
      </p:sp>
    </p:spTree>
    <p:extLst>
      <p:ext uri="{BB962C8B-B14F-4D97-AF65-F5344CB8AC3E}">
        <p14:creationId xmlns:p14="http://schemas.microsoft.com/office/powerpoint/2010/main" val="2099489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23</a:t>
            </a:fld>
            <a:endParaRPr lang="en-GB"/>
          </a:p>
        </p:txBody>
      </p:sp>
    </p:spTree>
    <p:extLst>
      <p:ext uri="{BB962C8B-B14F-4D97-AF65-F5344CB8AC3E}">
        <p14:creationId xmlns:p14="http://schemas.microsoft.com/office/powerpoint/2010/main" val="112215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3</a:t>
            </a:fld>
            <a:endParaRPr lang="en-GB"/>
          </a:p>
        </p:txBody>
      </p:sp>
    </p:spTree>
    <p:extLst>
      <p:ext uri="{BB962C8B-B14F-4D97-AF65-F5344CB8AC3E}">
        <p14:creationId xmlns:p14="http://schemas.microsoft.com/office/powerpoint/2010/main" val="88443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24</a:t>
            </a:fld>
            <a:endParaRPr lang="en-GB"/>
          </a:p>
        </p:txBody>
      </p:sp>
    </p:spTree>
    <p:extLst>
      <p:ext uri="{BB962C8B-B14F-4D97-AF65-F5344CB8AC3E}">
        <p14:creationId xmlns:p14="http://schemas.microsoft.com/office/powerpoint/2010/main" val="4198143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25</a:t>
            </a:fld>
            <a:endParaRPr lang="en-GB"/>
          </a:p>
        </p:txBody>
      </p:sp>
    </p:spTree>
    <p:extLst>
      <p:ext uri="{BB962C8B-B14F-4D97-AF65-F5344CB8AC3E}">
        <p14:creationId xmlns:p14="http://schemas.microsoft.com/office/powerpoint/2010/main" val="3324273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26</a:t>
            </a:fld>
            <a:endParaRPr lang="en-GB"/>
          </a:p>
        </p:txBody>
      </p:sp>
    </p:spTree>
    <p:extLst>
      <p:ext uri="{BB962C8B-B14F-4D97-AF65-F5344CB8AC3E}">
        <p14:creationId xmlns:p14="http://schemas.microsoft.com/office/powerpoint/2010/main" val="136557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DA0699B-33AA-4D04-ABA7-A675146047C4}" type="slidenum">
              <a:rPr lang="en-GB" smtClean="0"/>
              <a:t>27</a:t>
            </a:fld>
            <a:endParaRPr lang="en-GB"/>
          </a:p>
        </p:txBody>
      </p:sp>
    </p:spTree>
    <p:extLst>
      <p:ext uri="{BB962C8B-B14F-4D97-AF65-F5344CB8AC3E}">
        <p14:creationId xmlns:p14="http://schemas.microsoft.com/office/powerpoint/2010/main" val="379442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4</a:t>
            </a:fld>
            <a:endParaRPr lang="en-GB"/>
          </a:p>
        </p:txBody>
      </p:sp>
    </p:spTree>
    <p:extLst>
      <p:ext uri="{BB962C8B-B14F-4D97-AF65-F5344CB8AC3E}">
        <p14:creationId xmlns:p14="http://schemas.microsoft.com/office/powerpoint/2010/main" val="180484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5</a:t>
            </a:fld>
            <a:endParaRPr lang="en-GB"/>
          </a:p>
        </p:txBody>
      </p:sp>
    </p:spTree>
    <p:extLst>
      <p:ext uri="{BB962C8B-B14F-4D97-AF65-F5344CB8AC3E}">
        <p14:creationId xmlns:p14="http://schemas.microsoft.com/office/powerpoint/2010/main" val="213062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6</a:t>
            </a:fld>
            <a:endParaRPr lang="en-GB"/>
          </a:p>
        </p:txBody>
      </p:sp>
    </p:spTree>
    <p:extLst>
      <p:ext uri="{BB962C8B-B14F-4D97-AF65-F5344CB8AC3E}">
        <p14:creationId xmlns:p14="http://schemas.microsoft.com/office/powerpoint/2010/main" val="126140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7</a:t>
            </a:fld>
            <a:endParaRPr lang="en-GB"/>
          </a:p>
        </p:txBody>
      </p:sp>
    </p:spTree>
    <p:extLst>
      <p:ext uri="{BB962C8B-B14F-4D97-AF65-F5344CB8AC3E}">
        <p14:creationId xmlns:p14="http://schemas.microsoft.com/office/powerpoint/2010/main" val="327034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8</a:t>
            </a:fld>
            <a:endParaRPr lang="en-GB"/>
          </a:p>
        </p:txBody>
      </p:sp>
    </p:spTree>
    <p:extLst>
      <p:ext uri="{BB962C8B-B14F-4D97-AF65-F5344CB8AC3E}">
        <p14:creationId xmlns:p14="http://schemas.microsoft.com/office/powerpoint/2010/main" val="306372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9</a:t>
            </a:fld>
            <a:endParaRPr lang="en-GB"/>
          </a:p>
        </p:txBody>
      </p:sp>
    </p:spTree>
    <p:extLst>
      <p:ext uri="{BB962C8B-B14F-4D97-AF65-F5344CB8AC3E}">
        <p14:creationId xmlns:p14="http://schemas.microsoft.com/office/powerpoint/2010/main" val="6115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41523E-6886-42D4-AE7E-A55FB296D09C}" type="slidenum">
              <a:rPr lang="en-GB" smtClean="0"/>
              <a:t>10</a:t>
            </a:fld>
            <a:endParaRPr lang="en-GB"/>
          </a:p>
        </p:txBody>
      </p:sp>
    </p:spTree>
    <p:extLst>
      <p:ext uri="{BB962C8B-B14F-4D97-AF65-F5344CB8AC3E}">
        <p14:creationId xmlns:p14="http://schemas.microsoft.com/office/powerpoint/2010/main" val="2377555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C9BF12-285F-4F84-923F-9E972041F1CE}"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90294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C9BF12-285F-4F84-923F-9E972041F1CE}"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257183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C9BF12-285F-4F84-923F-9E972041F1CE}"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36210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C9BF12-285F-4F84-923F-9E972041F1CE}"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28202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C9BF12-285F-4F84-923F-9E972041F1CE}" type="datetimeFigureOut">
              <a:rPr lang="en-GB" smtClean="0"/>
              <a:t>11/06/2024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299647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C9BF12-285F-4F84-923F-9E972041F1CE}"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323140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C9BF12-285F-4F84-923F-9E972041F1CE}" type="datetimeFigureOut">
              <a:rPr lang="en-GB" smtClean="0"/>
              <a:t>11/06/2024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144712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C9BF12-285F-4F84-923F-9E972041F1CE}" type="datetimeFigureOut">
              <a:rPr lang="en-GB" smtClean="0"/>
              <a:t>11/06/2024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122452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9BF12-285F-4F84-923F-9E972041F1CE}" type="datetimeFigureOut">
              <a:rPr lang="en-GB" smtClean="0"/>
              <a:t>11/06/2024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208687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9BF12-285F-4F84-923F-9E972041F1CE}"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1379401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9BF12-285F-4F84-923F-9E972041F1CE}" type="datetimeFigureOut">
              <a:rPr lang="en-GB" smtClean="0"/>
              <a:t>11/06/2024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0C1F07-744A-45D2-A92B-CFDA867352E6}" type="slidenum">
              <a:rPr lang="en-GB" smtClean="0"/>
              <a:t>‹#›</a:t>
            </a:fld>
            <a:endParaRPr lang="en-GB"/>
          </a:p>
        </p:txBody>
      </p:sp>
    </p:spTree>
    <p:extLst>
      <p:ext uri="{BB962C8B-B14F-4D97-AF65-F5344CB8AC3E}">
        <p14:creationId xmlns:p14="http://schemas.microsoft.com/office/powerpoint/2010/main" val="616152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C9BF12-285F-4F84-923F-9E972041F1CE}" type="datetimeFigureOut">
              <a:rPr lang="en-GB" smtClean="0"/>
              <a:t>11/06/2024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C1F07-744A-45D2-A92B-CFDA867352E6}" type="slidenum">
              <a:rPr lang="en-GB" smtClean="0"/>
              <a:t>‹#›</a:t>
            </a:fld>
            <a:endParaRPr lang="en-GB"/>
          </a:p>
        </p:txBody>
      </p:sp>
    </p:spTree>
    <p:extLst>
      <p:ext uri="{BB962C8B-B14F-4D97-AF65-F5344CB8AC3E}">
        <p14:creationId xmlns:p14="http://schemas.microsoft.com/office/powerpoint/2010/main" val="2973125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2.wma"/><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23.xml"/><Relationship Id="rId11" Type="http://schemas.openxmlformats.org/officeDocument/2006/relationships/image" Target="../media/image47.png"/><Relationship Id="rId5" Type="http://schemas.openxmlformats.org/officeDocument/2006/relationships/slideLayout" Target="../slideLayouts/slideLayout7.xml"/><Relationship Id="rId10" Type="http://schemas.openxmlformats.org/officeDocument/2006/relationships/image" Target="../media/image46.png"/><Relationship Id="rId4" Type="http://schemas.openxmlformats.org/officeDocument/2006/relationships/audio" Target="../media/media2.wma"/><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image" Target="../media/image5.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40" y="1920895"/>
            <a:ext cx="8280920" cy="3493264"/>
          </a:xfrm>
          <a:prstGeom prst="rect">
            <a:avLst/>
          </a:prstGeom>
          <a:noFill/>
        </p:spPr>
        <p:txBody>
          <a:bodyPr wrap="square" rtlCol="0">
            <a:spAutoFit/>
          </a:bodyPr>
          <a:lstStyle/>
          <a:p>
            <a:pPr algn="ctr">
              <a:spcBef>
                <a:spcPts val="600"/>
              </a:spcBef>
            </a:pPr>
            <a:r>
              <a:rPr lang="en-GB" sz="36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play this interactive </a:t>
            </a:r>
            <a:br>
              <a:rPr lang="en-GB" sz="36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36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presentation in </a:t>
            </a:r>
          </a:p>
          <a:p>
            <a:pPr algn="ctr">
              <a:spcBef>
                <a:spcPts val="600"/>
              </a:spcBef>
            </a:pPr>
            <a:r>
              <a:rPr lang="en-GB" sz="3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reading view</a:t>
            </a:r>
            <a:r>
              <a:rPr lang="en-GB" sz="3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en-GB" sz="3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36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or</a:t>
            </a:r>
            <a:r>
              <a:rPr lang="en-GB" sz="3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en-GB" sz="3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3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slide show </a:t>
            </a:r>
            <a:br>
              <a:rPr lang="en-GB" sz="3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36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mode</a:t>
            </a:r>
          </a:p>
        </p:txBody>
      </p:sp>
    </p:spTree>
    <p:extLst>
      <p:ext uri="{BB962C8B-B14F-4D97-AF65-F5344CB8AC3E}">
        <p14:creationId xmlns:p14="http://schemas.microsoft.com/office/powerpoint/2010/main" val="2406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extBox 6"/>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History Detective: </a:t>
            </a:r>
            <a:br>
              <a:rPr lang="en-GB" dirty="0"/>
            </a:br>
            <a:r>
              <a:rPr lang="en-GB" dirty="0"/>
              <a:t>What Really Happened?</a:t>
            </a:r>
          </a:p>
        </p:txBody>
      </p:sp>
      <p:sp>
        <p:nvSpPr>
          <p:cNvPr id="4" name="TextBox 3"/>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JAMES film &amp;</a:t>
            </a:r>
            <a:br>
              <a:rPr lang="en-GB" dirty="0"/>
            </a:br>
            <a:r>
              <a:rPr lang="en-GB" dirty="0"/>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defPPr>
              <a:defRPr lang="en-US"/>
            </a:defPPr>
            <a:lvl1pPr algn="ctr">
              <a:spcBef>
                <a:spcPts val="600"/>
              </a:spcBef>
              <a:spcAft>
                <a:spcPts val="600"/>
              </a:spcAft>
              <a:defRPr sz="4800" b="1">
                <a:latin typeface="Arial Narrow" panose="020B0606020202030204" pitchFamily="34" charset="0"/>
              </a:defRPr>
            </a:lvl1pPr>
          </a:lstStyle>
          <a:p>
            <a:r>
              <a:rPr lang="en-GB" sz="4000" dirty="0"/>
              <a:t>Measles Alert!</a:t>
            </a:r>
          </a:p>
        </p:txBody>
      </p:sp>
      <p:sp>
        <p:nvSpPr>
          <p:cNvPr id="17" name="TextBox 16">
            <a:hlinkClick r:id="" action="ppaction://customshow?id=0&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defPPr>
              <a:defRPr lang="en-US"/>
            </a:defPPr>
            <a:lvl1pPr algn="ctr">
              <a:defRPr sz="2400" b="1">
                <a:latin typeface="Arial Narrow" panose="020B0606020202030204" pitchFamily="34" charset="0"/>
              </a:defRPr>
            </a:lvl1pPr>
          </a:lstStyle>
          <a:p>
            <a:r>
              <a:rPr lang="en-GB" dirty="0"/>
              <a:t>Why You’ll Never Catch</a:t>
            </a:r>
            <a:br>
              <a:rPr lang="en-GB" dirty="0"/>
            </a:br>
            <a:r>
              <a:rPr lang="en-GB" sz="3000" dirty="0"/>
              <a:t>Smallpox</a:t>
            </a:r>
          </a:p>
        </p:txBody>
      </p:sp>
      <p:sp>
        <p:nvSpPr>
          <p:cNvPr id="13" name="TextBox 12"/>
          <p:cNvSpPr txBox="1"/>
          <p:nvPr/>
        </p:nvSpPr>
        <p:spPr>
          <a:xfrm>
            <a:off x="4745789" y="335558"/>
            <a:ext cx="4141326" cy="1200329"/>
          </a:xfrm>
          <a:prstGeom prst="rect">
            <a:avLst/>
          </a:prstGeom>
          <a:noFill/>
        </p:spPr>
        <p:txBody>
          <a:bodyPr wrap="square" rtlCol="0">
            <a:spAutoFit/>
          </a:bodyPr>
          <a:lstStyle/>
          <a:p>
            <a:pPr algn="ctr"/>
            <a: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English </a:t>
            </a:r>
          </a:p>
          <a:p>
            <a:pPr algn="ctr"/>
            <a: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enrichment</a:t>
            </a:r>
            <a:endParaRPr lang="en-GB"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p:cNvSpPr txBox="1"/>
          <p:nvPr/>
        </p:nvSpPr>
        <p:spPr>
          <a:xfrm>
            <a:off x="5086801" y="1876762"/>
            <a:ext cx="3530680"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14" name="TextBox 13"/>
          <p:cNvSpPr txBox="1"/>
          <p:nvPr/>
        </p:nvSpPr>
        <p:spPr>
          <a:xfrm>
            <a:off x="5086800"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sp>
        <p:nvSpPr>
          <p:cNvPr id="9" name="TextBox 8"/>
          <p:cNvSpPr txBox="1"/>
          <p:nvPr/>
        </p:nvSpPr>
        <p:spPr>
          <a:xfrm>
            <a:off x="5086800"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6" name="TextBox 5"/>
          <p:cNvSpPr txBox="1"/>
          <p:nvPr/>
        </p:nvSpPr>
        <p:spPr>
          <a:xfrm>
            <a:off x="5103598"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10" name="TextBox 9"/>
          <p:cNvSpPr txBox="1"/>
          <p:nvPr/>
        </p:nvSpPr>
        <p:spPr>
          <a:xfrm>
            <a:off x="5103598"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15" name="Down Arrow 14"/>
          <p:cNvSpPr/>
          <p:nvPr/>
        </p:nvSpPr>
        <p:spPr>
          <a:xfrm>
            <a:off x="1767024" y="78930"/>
            <a:ext cx="1008112" cy="6741367"/>
          </a:xfrm>
          <a:prstGeom prst="downArrow">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Tree>
    <p:extLst>
      <p:ext uri="{BB962C8B-B14F-4D97-AF65-F5344CB8AC3E}">
        <p14:creationId xmlns:p14="http://schemas.microsoft.com/office/powerpoint/2010/main" val="3391918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500"/>
                            </p:stCondLst>
                            <p:childTnLst>
                              <p:par>
                                <p:cTn id="9" presetID="0" presetClass="path" presetSubtype="0" accel="50000" decel="50000" fill="hold" grpId="0" nodeType="afterEffect">
                                  <p:stCondLst>
                                    <p:cond delay="500"/>
                                  </p:stCondLst>
                                  <p:childTnLst>
                                    <p:animMotion origin="layout" path="M 4.44444E-6 0.00462 C -0.00955 -0.00879 -0.03212 -0.0192 -0.04532 -0.02197 C -0.05816 -0.02914 -0.06094 -0.02891 -0.07674 -0.03099 C -0.13125 -0.05713 -0.22257 -0.0333 -0.28594 -0.01989 C -0.30139 -0.01226 -0.29202 -0.01596 -0.31424 -0.01295 C -0.33299 -0.00208 -0.35469 0.0037 -0.375 0.00717 C -0.38386 0.01526 -0.3882 0.0141 -0.4 0.01596 C -0.40591 0.02127 -0.4165 0.02821 -0.42344 0.03145 C -0.43403 0.04324 -0.44775 0.05088 -0.46094 0.05388 C -0.48282 0.06429 -0.46181 0.05435 -0.475 0.06036 C -0.47657 0.06105 -0.47969 0.06267 -0.47969 0.0629 C -0.48334 0.0703 -0.48577 0.07516 -0.49219 0.07817 C -0.49723 0.0858 -0.50174 0.09204 -0.50921 0.09204 " pathEditMode="relative" rAng="0" ptsTypes="ffffffffffffA">
                                      <p:cBhvr>
                                        <p:cTn id="10" dur="2000" fill="hold"/>
                                        <p:tgtEl>
                                          <p:spTgt spid="8"/>
                                        </p:tgtEl>
                                        <p:attrNameLst>
                                          <p:attrName>ppt_x</p:attrName>
                                          <p:attrName>ppt_y</p:attrName>
                                        </p:attrNameLst>
                                      </p:cBhvr>
                                      <p:rCtr x="-25469" y="1272"/>
                                    </p:animMotion>
                                  </p:childTnLst>
                                </p:cTn>
                              </p:par>
                            </p:childTnLst>
                          </p:cTn>
                        </p:par>
                        <p:par>
                          <p:cTn id="11" fill="hold">
                            <p:stCondLst>
                              <p:cond delay="4000"/>
                            </p:stCondLst>
                            <p:childTnLst>
                              <p:par>
                                <p:cTn id="12" presetID="0" presetClass="path" presetSubtype="0" accel="50000" decel="50000" fill="hold" grpId="0" nodeType="afterEffect">
                                  <p:stCondLst>
                                    <p:cond delay="0"/>
                                  </p:stCondLst>
                                  <p:childTnLst>
                                    <p:animMotion origin="layout" path="M 4.44444E-6 -1.79463E-6 C -0.21372 0.00208 -0.24375 -0.01202 -0.37691 0.01619 C -0.39028 0.02567 -0.40487 0.02637 -0.41893 0.02891 C -0.42848 0.03307 -0.43629 0.03978 -0.44549 0.04556 C -0.45365 0.05088 -0.46216 0.05111 -0.47032 0.05527 C -0.48108 0.06614 -0.47275 0.05874 -0.4875 0.06846 C -0.49063 0.07054 -0.49688 0.07516 -0.49688 0.07539 C -0.50799 0.09228 -0.5033 0.09135 -0.50921 0.09135 " pathEditMode="relative" rAng="0" ptsTypes="fffffffA">
                                      <p:cBhvr>
                                        <p:cTn id="13" dur="2000" fill="hold"/>
                                        <p:tgtEl>
                                          <p:spTgt spid="14"/>
                                        </p:tgtEl>
                                        <p:attrNameLst>
                                          <p:attrName>ppt_x</p:attrName>
                                          <p:attrName>ppt_y</p:attrName>
                                        </p:attrNameLst>
                                      </p:cBhvr>
                                      <p:rCtr x="-25469" y="4001"/>
                                    </p:animMotion>
                                  </p:childTnLst>
                                </p:cTn>
                              </p:par>
                            </p:childTnLst>
                          </p:cTn>
                        </p:par>
                        <p:par>
                          <p:cTn id="14" fill="hold">
                            <p:stCondLst>
                              <p:cond delay="6000"/>
                            </p:stCondLst>
                            <p:childTnLst>
                              <p:par>
                                <p:cTn id="15" presetID="0" presetClass="path" presetSubtype="0" accel="50000" decel="50000" fill="hold" grpId="0" nodeType="afterEffect">
                                  <p:stCondLst>
                                    <p:cond delay="0"/>
                                  </p:stCondLst>
                                  <p:childTnLst>
                                    <p:animMotion origin="layout" path="M 4.44444E-6 0.00047 C -0.00226 -0.00046 -0.00434 -0.00092 -0.0066 -0.00161 C -0.01077 -0.003 -0.0191 -0.00601 -0.0191 -0.00578 C -0.08872 -0.00416 -0.15816 0.00047 -0.22761 0.00255 C -0.25261 0.00972 -0.2257 0.00255 -0.28351 0.00949 C -0.30105 0.01134 -0.31771 0.01827 -0.33507 0.02059 C -0.34011 0.02198 -0.34584 0.02174 -0.3507 0.02498 C -0.35278 0.0266 -0.35469 0.02845 -0.35695 0.02961 C -0.36337 0.03284 -0.37066 0.03308 -0.37709 0.03608 C -0.38212 0.0384 -0.38768 0.04163 -0.39289 0.04279 C -0.41164 0.04741 -0.40087 0.04279 -0.41615 0.04741 C -0.42327 0.0495 -0.43039 0.05366 -0.43803 0.0562 C -0.45226 0.06638 -0.44584 0.06337 -0.4566 0.06707 C -0.4625 0.07147 -0.46719 0.07401 -0.47362 0.07632 C -0.48108 0.08349 -0.49132 0.08742 -0.50018 0.09182 C -0.50174 0.09251 -0.5033 0.09321 -0.50504 0.09413 C -0.5066 0.09482 -0.50921 0.09621 -0.50921 0.09667 " pathEditMode="relative" rAng="0" ptsTypes="ffffffffffffffffA">
                                      <p:cBhvr>
                                        <p:cTn id="16" dur="2000" fill="hold"/>
                                        <p:tgtEl>
                                          <p:spTgt spid="9"/>
                                        </p:tgtEl>
                                        <p:attrNameLst>
                                          <p:attrName>ppt_x</p:attrName>
                                          <p:attrName>ppt_y</p:attrName>
                                        </p:attrNameLst>
                                      </p:cBhvr>
                                      <p:rCtr x="-25469" y="4487"/>
                                    </p:animMotion>
                                  </p:childTnLst>
                                </p:cTn>
                              </p:par>
                            </p:childTnLst>
                          </p:cTn>
                        </p:par>
                        <p:par>
                          <p:cTn id="17" fill="hold">
                            <p:stCondLst>
                              <p:cond delay="8000"/>
                            </p:stCondLst>
                            <p:childTnLst>
                              <p:par>
                                <p:cTn id="18" presetID="22" presetClass="entr" presetSubtype="1" fill="hold" grpId="0" nodeType="after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P spid="14" grpId="0" animBg="1"/>
      <p:bldP spid="9"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extBox 6"/>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History Detective: </a:t>
            </a:r>
            <a:br>
              <a:rPr lang="en-GB" dirty="0"/>
            </a:br>
            <a:r>
              <a:rPr lang="en-GB" dirty="0"/>
              <a:t>What Really Happened?</a:t>
            </a:r>
          </a:p>
        </p:txBody>
      </p:sp>
      <p:sp>
        <p:nvSpPr>
          <p:cNvPr id="4" name="TextBox 3"/>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JAMES film &amp;</a:t>
            </a:r>
            <a:br>
              <a:rPr lang="en-GB" dirty="0"/>
            </a:br>
            <a:r>
              <a:rPr lang="en-GB" dirty="0"/>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defPPr>
              <a:defRPr lang="en-US"/>
            </a:defPPr>
            <a:lvl1pPr algn="ctr">
              <a:spcBef>
                <a:spcPts val="600"/>
              </a:spcBef>
              <a:spcAft>
                <a:spcPts val="600"/>
              </a:spcAft>
              <a:defRPr sz="4800" b="1">
                <a:latin typeface="Arial Narrow" panose="020B0606020202030204" pitchFamily="34" charset="0"/>
              </a:defRPr>
            </a:lvl1pPr>
          </a:lstStyle>
          <a:p>
            <a:r>
              <a:rPr lang="en-GB" sz="4000" dirty="0"/>
              <a:t>Measles Alert!</a:t>
            </a:r>
          </a:p>
        </p:txBody>
      </p:sp>
      <p:sp>
        <p:nvSpPr>
          <p:cNvPr id="16" name="TextBox 15">
            <a:hlinkClick r:id="" action="ppaction://customshow?id=0&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defPPr>
              <a:defRPr lang="en-US"/>
            </a:defPPr>
            <a:lvl1pPr algn="ctr">
              <a:defRPr sz="2400" b="1">
                <a:latin typeface="Arial Narrow" panose="020B0606020202030204" pitchFamily="34" charset="0"/>
              </a:defRPr>
            </a:lvl1pPr>
          </a:lstStyle>
          <a:p>
            <a:r>
              <a:rPr lang="en-GB" dirty="0"/>
              <a:t>Why You’ll Never Catch</a:t>
            </a:r>
            <a:br>
              <a:rPr lang="en-GB" dirty="0"/>
            </a:br>
            <a:r>
              <a:rPr lang="en-GB" sz="3000" dirty="0"/>
              <a:t>Smallpox</a:t>
            </a:r>
          </a:p>
        </p:txBody>
      </p:sp>
      <p:sp>
        <p:nvSpPr>
          <p:cNvPr id="13" name="TextBox 12"/>
          <p:cNvSpPr txBox="1"/>
          <p:nvPr/>
        </p:nvSpPr>
        <p:spPr>
          <a:xfrm>
            <a:off x="4644008" y="132889"/>
            <a:ext cx="4285343" cy="2215991"/>
          </a:xfrm>
          <a:prstGeom prst="rect">
            <a:avLst/>
          </a:prstGeom>
          <a:noFill/>
        </p:spPr>
        <p:txBody>
          <a:bodyPr wrap="square" rtlCol="0" anchor="t">
            <a:spAutoFit/>
          </a:bodyPr>
          <a:lstStyle/>
          <a:p>
            <a:pPr algn="ctr"/>
            <a:r>
              <a:rPr lang="en-GB" sz="34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Or choose your own combination… or do all nine!</a:t>
            </a:r>
            <a:b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Box 16"/>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
        <p:nvSpPr>
          <p:cNvPr id="19" name="TextBox 18"/>
          <p:cNvSpPr txBox="1"/>
          <p:nvPr/>
        </p:nvSpPr>
        <p:spPr>
          <a:xfrm>
            <a:off x="5086429" y="1876762"/>
            <a:ext cx="3530679"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23" name="TextBox 22"/>
          <p:cNvSpPr txBox="1"/>
          <p:nvPr/>
        </p:nvSpPr>
        <p:spPr>
          <a:xfrm>
            <a:off x="5086428"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sp>
        <p:nvSpPr>
          <p:cNvPr id="20" name="TextBox 19"/>
          <p:cNvSpPr txBox="1"/>
          <p:nvPr/>
        </p:nvSpPr>
        <p:spPr>
          <a:xfrm>
            <a:off x="5086429"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22" name="TextBox 21"/>
          <p:cNvSpPr txBox="1"/>
          <p:nvPr/>
        </p:nvSpPr>
        <p:spPr>
          <a:xfrm>
            <a:off x="5103227"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21" name="TextBox 20"/>
          <p:cNvSpPr txBox="1"/>
          <p:nvPr/>
        </p:nvSpPr>
        <p:spPr>
          <a:xfrm>
            <a:off x="5103227"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24" name="Down Arrow 23"/>
          <p:cNvSpPr/>
          <p:nvPr/>
        </p:nvSpPr>
        <p:spPr>
          <a:xfrm>
            <a:off x="1763464" y="75600"/>
            <a:ext cx="1008112" cy="6741367"/>
          </a:xfrm>
          <a:prstGeom prst="downArrow">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711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500"/>
                            </p:stCondLst>
                            <p:childTnLst>
                              <p:par>
                                <p:cTn id="9" presetID="0" presetClass="path" presetSubtype="0" accel="50000" decel="50000" fill="hold" grpId="0" nodeType="afterEffect">
                                  <p:stCondLst>
                                    <p:cond delay="500"/>
                                  </p:stCondLst>
                                  <p:childTnLst>
                                    <p:animMotion origin="layout" path="M 4.44444E-6 -0.01041 C -0.10348 -0.05481 -0.21094 -0.01804 -0.31632 -0.01712 C -0.34462 -0.00694 -0.37257 0.00485 -0.40122 0.00971 C -0.41841 0.02844 -0.44254 0.0296 -0.46129 0.03238 C -0.48021 0.04093 -0.47153 0.03769 -0.4875 0.04255 C -0.48959 0.04509 -0.4915 0.04741 -0.49375 0.04949 C -0.49618 0.05134 -0.50122 0.05273 -0.50122 0.05365 " pathEditMode="relative" rAng="0" ptsTypes="ffffffA">
                                      <p:cBhvr>
                                        <p:cTn id="10" dur="2000" fill="hold"/>
                                        <p:tgtEl>
                                          <p:spTgt spid="19"/>
                                        </p:tgtEl>
                                        <p:attrNameLst>
                                          <p:attrName>ppt_x</p:attrName>
                                          <p:attrName>ppt_y</p:attrName>
                                        </p:attrNameLst>
                                      </p:cBhvr>
                                      <p:rCtr x="-25069" y="971"/>
                                    </p:animMotion>
                                  </p:childTnLst>
                                </p:cTn>
                              </p:par>
                            </p:childTnLst>
                          </p:cTn>
                        </p:par>
                        <p:par>
                          <p:cTn id="11" fill="hold">
                            <p:stCondLst>
                              <p:cond delay="4000"/>
                            </p:stCondLst>
                            <p:childTnLst>
                              <p:par>
                                <p:cTn id="12" presetID="0" presetClass="path" presetSubtype="0" accel="50000" decel="50000" fill="hold" grpId="0" nodeType="afterEffect">
                                  <p:stCondLst>
                                    <p:cond delay="0"/>
                                  </p:stCondLst>
                                  <p:childTnLst>
                                    <p:animMotion origin="layout" path="M 4.44444E-6 -0.00255 C -0.12257 -0.00833 -0.2448 -0.0081 -0.36667 -0.00139 C -0.38993 0.00462 -0.41372 0.01017 -0.43698 0.01156 C -0.44636 0.01387 -0.45556 0.01757 -0.46424 0.02035 C -0.46702 0.02127 -0.46875 0.02359 -0.47171 0.02451 C -0.47674 0.02659 -0.48178 0.02729 -0.48698 0.02867 C -0.49237 0.03076 -0.49514 0.03376 -0.50122 0.03376 " pathEditMode="relative" rAng="0" ptsTypes="ffffffA">
                                      <p:cBhvr>
                                        <p:cTn id="13" dur="2000" fill="hold"/>
                                        <p:tgtEl>
                                          <p:spTgt spid="23"/>
                                        </p:tgtEl>
                                        <p:attrNameLst>
                                          <p:attrName>ppt_x</p:attrName>
                                          <p:attrName>ppt_y</p:attrName>
                                        </p:attrNameLst>
                                      </p:cBhvr>
                                      <p:rCtr x="-25069" y="1526"/>
                                    </p:animMotion>
                                  </p:childTnLst>
                                </p:cTn>
                              </p:par>
                            </p:childTnLst>
                          </p:cTn>
                        </p:par>
                        <p:par>
                          <p:cTn id="14" fill="hold">
                            <p:stCondLst>
                              <p:cond delay="6000"/>
                            </p:stCondLst>
                            <p:childTnLst>
                              <p:par>
                                <p:cTn id="15" presetID="0" presetClass="path" presetSubtype="0" accel="50000" decel="50000" fill="hold" grpId="0" nodeType="afterEffect">
                                  <p:stCondLst>
                                    <p:cond delay="0"/>
                                  </p:stCondLst>
                                  <p:childTnLst>
                                    <p:animMotion origin="layout" path="M 4.44444E-6 -4.79186E-6 C -0.02934 0.00047 -0.05712 0.00185 -0.08594 0.00255 C -0.16007 0.00694 -0.23698 0.00556 -0.31216 0.00764 C -0.32639 0.00856 -0.33855 0.00926 -0.35313 0.01087 C -0.37257 0.01342 -0.39271 0.01342 -0.41233 0.01596 C -0.42796 0.01804 -0.44358 0.02128 -0.45938 0.02336 C -0.47205 0.02336 -0.48455 0.02336 -0.4974 0.02221 C -0.49896 0.02174 -0.50122 0.02128 -0.50122 0.02059 " pathEditMode="relative" rAng="0" ptsTypes="fffffffA">
                                      <p:cBhvr>
                                        <p:cTn id="16" dur="1500" fill="hold"/>
                                        <p:tgtEl>
                                          <p:spTgt spid="20"/>
                                        </p:tgtEl>
                                        <p:attrNameLst>
                                          <p:attrName>ppt_x</p:attrName>
                                          <p:attrName>ppt_y</p:attrName>
                                        </p:attrNameLst>
                                      </p:cBhvr>
                                      <p:rCtr x="-25069" y="1156"/>
                                    </p:animMotion>
                                  </p:childTnLst>
                                </p:cTn>
                              </p:par>
                            </p:childTnLst>
                          </p:cTn>
                        </p:par>
                        <p:par>
                          <p:cTn id="17" fill="hold">
                            <p:stCondLst>
                              <p:cond delay="7500"/>
                            </p:stCondLst>
                            <p:childTnLst>
                              <p:par>
                                <p:cTn id="18" presetID="0" presetClass="path" presetSubtype="0" accel="50000" decel="50000" fill="hold" grpId="0" nodeType="afterEffect">
                                  <p:stCondLst>
                                    <p:cond delay="0"/>
                                  </p:stCondLst>
                                  <p:childTnLst>
                                    <p:animMotion origin="layout" path="M -3.61111E-6 -0.0067 C -0.02326 -0.01064 -0.04583 -0.01572 -0.06909 -0.01919 C -0.08993 -0.02636 -0.11198 -0.02752 -0.13333 -0.03191 C -0.44444 -0.02983 -0.32847 -0.05296 -0.45659 -0.01572 C -0.46267 -0.01064 -0.46927 -0.0111 -0.47639 -0.00856 C -0.48489 -0.00555 -0.49409 -0.00231 -0.50208 0.00231 " pathEditMode="relative" rAng="0" ptsTypes="fffffA">
                                      <p:cBhvr>
                                        <p:cTn id="19" dur="2000" fill="hold"/>
                                        <p:tgtEl>
                                          <p:spTgt spid="22"/>
                                        </p:tgtEl>
                                        <p:attrNameLst>
                                          <p:attrName>ppt_x</p:attrName>
                                          <p:attrName>ppt_y</p:attrName>
                                        </p:attrNameLst>
                                      </p:cBhvr>
                                      <p:rCtr x="-25104" y="-1873"/>
                                    </p:animMotion>
                                  </p:childTnLst>
                                </p:cTn>
                              </p:par>
                            </p:childTnLst>
                          </p:cTn>
                        </p:par>
                        <p:par>
                          <p:cTn id="20" fill="hold">
                            <p:stCondLst>
                              <p:cond delay="9500"/>
                            </p:stCondLst>
                            <p:childTnLst>
                              <p:par>
                                <p:cTn id="21" presetID="0" presetClass="path" presetSubtype="0" accel="50000" decel="50000" fill="hold" grpId="0" nodeType="afterEffect">
                                  <p:stCondLst>
                                    <p:cond delay="0"/>
                                  </p:stCondLst>
                                  <p:childTnLst>
                                    <p:animMotion origin="layout" path="M -3.61111E-6 0.01688 C -0.01423 0.00786 0.00799 0.02405 -0.00902 0.00601 C -0.01076 0.00416 -0.01319 0.00439 -0.01493 0.003 C -0.03194 -0.00717 -0.04757 -0.01596 -0.06527 -0.01943 C -0.09375 -0.0296 -0.1217 -0.03793 -0.15052 -0.04163 C -0.17552 -0.05342 -0.20139 -0.05088 -0.22673 -0.05527 C -0.2993 -0.05458 -0.37239 -0.06614 -0.44461 -0.05019 C -0.45642 -0.04741 -0.46684 -0.03423 -0.47812 -0.03053 C -0.48385 -0.02498 -0.48871 -0.02197 -0.49479 -0.01943 C -0.50052 -0.0118 -0.49791 -0.01527 -0.50208 -0.0081 " pathEditMode="relative" rAng="0" ptsTypes="fffffffffA">
                                      <p:cBhvr>
                                        <p:cTn id="22" dur="2000" fill="hold"/>
                                        <p:tgtEl>
                                          <p:spTgt spid="21"/>
                                        </p:tgtEl>
                                        <p:attrNameLst>
                                          <p:attrName>ppt_x</p:attrName>
                                          <p:attrName>ppt_y</p:attrName>
                                        </p:attrNameLst>
                                      </p:cBhvr>
                                      <p:rCtr x="-24705" y="-3793"/>
                                    </p:animMotion>
                                  </p:childTnLst>
                                </p:cTn>
                              </p:par>
                            </p:childTnLst>
                          </p:cTn>
                        </p:par>
                        <p:par>
                          <p:cTn id="23" fill="hold">
                            <p:stCondLst>
                              <p:cond delay="11500"/>
                            </p:stCondLst>
                            <p:childTnLst>
                              <p:par>
                                <p:cTn id="24" presetID="22" presetClass="entr" presetSubtype="1"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P spid="20" grpId="0" animBg="1"/>
      <p:bldP spid="22" grpId="0" animBg="1"/>
      <p:bldP spid="21"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extBox 6">
            <a:hlinkClick r:id="" action="ppaction://customshow?id=3&amp;return=true"/>
          </p:cNvPr>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p>
            <a:pPr algn="ctr">
              <a:spcBef>
                <a:spcPts val="600"/>
              </a:spcBef>
              <a:spcAft>
                <a:spcPts val="600"/>
              </a:spcAft>
            </a:pPr>
            <a:r>
              <a:rPr lang="en-GB" sz="2200" b="1" dirty="0">
                <a:latin typeface="Opera-Lyrics-Smooth" panose="02000000000000000000" pitchFamily="2" charset="0"/>
              </a:rPr>
              <a:t>History Detective: </a:t>
            </a:r>
            <a:br>
              <a:rPr lang="en-GB" sz="2200" b="1" dirty="0">
                <a:latin typeface="Opera-Lyrics-Smooth" panose="02000000000000000000" pitchFamily="2" charset="0"/>
              </a:rPr>
            </a:br>
            <a:r>
              <a:rPr lang="en-GB" sz="2200" b="1" dirty="0">
                <a:latin typeface="Opera-Lyrics-Smooth" panose="02000000000000000000" pitchFamily="2" charset="0"/>
              </a:rPr>
              <a:t>What Really Happened?</a:t>
            </a:r>
          </a:p>
        </p:txBody>
      </p:sp>
      <p:sp>
        <p:nvSpPr>
          <p:cNvPr id="4" name="TextBox 3">
            <a:hlinkClick r:id="" action="ppaction://customshow?id=2&amp;return=true"/>
          </p:cNvPr>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p>
            <a:pPr algn="ctr">
              <a:spcBef>
                <a:spcPts val="600"/>
              </a:spcBef>
              <a:spcAft>
                <a:spcPts val="600"/>
              </a:spcAft>
            </a:pPr>
            <a:r>
              <a:rPr lang="en-GB" sz="2200" b="1" dirty="0">
                <a:latin typeface="Opera-Lyrics-Smooth" panose="02000000000000000000" pitchFamily="2" charset="0"/>
              </a:rPr>
              <a:t>JAMES film &amp;</a:t>
            </a:r>
            <a:br>
              <a:rPr lang="en-GB" sz="2200" b="1" dirty="0">
                <a:latin typeface="Opera-Lyrics-Smooth" panose="02000000000000000000" pitchFamily="2" charset="0"/>
              </a:rPr>
            </a:br>
            <a:r>
              <a:rPr lang="en-GB" sz="2200" b="1" dirty="0">
                <a:latin typeface="Opera-Lyrics-Smooth" panose="02000000000000000000" pitchFamily="2" charset="0"/>
              </a:rPr>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p>
            <a:pPr algn="ctr">
              <a:spcBef>
                <a:spcPts val="600"/>
              </a:spcBef>
              <a:spcAft>
                <a:spcPts val="600"/>
              </a:spcAft>
            </a:pPr>
            <a:r>
              <a:rPr lang="en-GB" sz="4000" b="1" dirty="0">
                <a:latin typeface="Arial Narrow" panose="020B0606020202030204" pitchFamily="34" charset="0"/>
              </a:rPr>
              <a:t>Measles Alert!</a:t>
            </a:r>
          </a:p>
        </p:txBody>
      </p:sp>
      <p:sp>
        <p:nvSpPr>
          <p:cNvPr id="12" name="TextBox 11">
            <a:hlinkClick r:id="" action="ppaction://customshow?id=4&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p>
            <a:pPr algn="ctr"/>
            <a:r>
              <a:rPr lang="en-GB" sz="2400" b="1" dirty="0">
                <a:latin typeface="Arial Narrow" panose="020B0606020202030204" pitchFamily="34" charset="0"/>
              </a:rPr>
              <a:t>Why You’ll Never Catch</a:t>
            </a:r>
            <a:br>
              <a:rPr lang="en-GB" sz="2400" b="1" dirty="0">
                <a:latin typeface="Arial Narrow" panose="020B0606020202030204" pitchFamily="34" charset="0"/>
              </a:rPr>
            </a:br>
            <a:r>
              <a:rPr lang="en-GB" sz="3000" b="1" dirty="0">
                <a:latin typeface="Arial Narrow" panose="020B0606020202030204" pitchFamily="34" charset="0"/>
              </a:rPr>
              <a:t>Smallpox</a:t>
            </a:r>
          </a:p>
        </p:txBody>
      </p:sp>
      <p:sp>
        <p:nvSpPr>
          <p:cNvPr id="2" name="TextBox 1"/>
          <p:cNvSpPr txBox="1"/>
          <p:nvPr/>
        </p:nvSpPr>
        <p:spPr>
          <a:xfrm>
            <a:off x="4644008" y="332655"/>
            <a:ext cx="4233585" cy="954107"/>
          </a:xfrm>
          <a:prstGeom prst="rect">
            <a:avLst/>
          </a:prstGeom>
          <a:noFill/>
        </p:spPr>
        <p:txBody>
          <a:bodyPr wrap="square" rtlCol="0">
            <a:spAutoFit/>
          </a:bodyPr>
          <a:lstStyle/>
          <a:p>
            <a:pPr algn="ctr"/>
            <a:r>
              <a:rPr lang="en-GB" sz="2800" b="1" dirty="0">
                <a:solidFill>
                  <a:schemeClr val="bg1"/>
                </a:solidFill>
                <a:latin typeface="Arial Black" panose="020B0A04020102020204" pitchFamily="34" charset="0"/>
              </a:rPr>
              <a:t>Click on a resource to find out more</a:t>
            </a:r>
          </a:p>
        </p:txBody>
      </p:sp>
      <p:sp>
        <p:nvSpPr>
          <p:cNvPr id="15" name="TextBox 14"/>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
        <p:nvSpPr>
          <p:cNvPr id="17" name="TextBox 16">
            <a:hlinkClick r:id="" action="ppaction://customshow?id=9&amp;return=true"/>
          </p:cNvPr>
          <p:cNvSpPr txBox="1"/>
          <p:nvPr/>
        </p:nvSpPr>
        <p:spPr>
          <a:xfrm>
            <a:off x="5086429" y="1876762"/>
            <a:ext cx="3530679"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18" name="TextBox 17">
            <a:hlinkClick r:id="" action="ppaction://customshow?id=7&amp;return=true"/>
          </p:cNvPr>
          <p:cNvSpPr txBox="1"/>
          <p:nvPr/>
        </p:nvSpPr>
        <p:spPr>
          <a:xfrm>
            <a:off x="5086429"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19" name="TextBox 18">
            <a:hlinkClick r:id="" action="ppaction://customshow?id=5&amp;return=true"/>
          </p:cNvPr>
          <p:cNvSpPr txBox="1"/>
          <p:nvPr/>
        </p:nvSpPr>
        <p:spPr>
          <a:xfrm>
            <a:off x="5103227"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20" name="TextBox 19">
            <a:hlinkClick r:id="" action="ppaction://customshow?id=6&amp;return=true"/>
          </p:cNvPr>
          <p:cNvSpPr txBox="1"/>
          <p:nvPr/>
        </p:nvSpPr>
        <p:spPr>
          <a:xfrm>
            <a:off x="5103227"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21" name="TextBox 20">
            <a:hlinkClick r:id="" action="ppaction://customshow?id=8&amp;return=true"/>
          </p:cNvPr>
          <p:cNvSpPr txBox="1"/>
          <p:nvPr/>
        </p:nvSpPr>
        <p:spPr>
          <a:xfrm>
            <a:off x="5086428"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spTree>
    <p:extLst>
      <p:ext uri="{BB962C8B-B14F-4D97-AF65-F5344CB8AC3E}">
        <p14:creationId xmlns:p14="http://schemas.microsoft.com/office/powerpoint/2010/main" val="117309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200"/>
                            </p:stCondLst>
                            <p:childTnLst>
                              <p:par>
                                <p:cTn id="9" presetID="10" presetClass="entr" presetSubtype="0"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2116" y="-18000"/>
            <a:ext cx="9216000" cy="6876000"/>
          </a:xfrm>
          <a:prstGeom prst="rect">
            <a:avLst/>
          </a:prstGeom>
        </p:spPr>
      </p:pic>
    </p:spTree>
    <p:extLst>
      <p:ext uri="{BB962C8B-B14F-4D97-AF65-F5344CB8AC3E}">
        <p14:creationId xmlns:p14="http://schemas.microsoft.com/office/powerpoint/2010/main" val="399846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2" cstate="print">
            <a:extLst>
              <a:ext uri="{28A0092B-C50C-407E-A947-70E740481C1C}">
                <a14:useLocalDpi xmlns:a14="http://schemas.microsoft.com/office/drawing/2010/main" val="0"/>
              </a:ext>
            </a:extLst>
          </a:blip>
          <a:srcRect/>
          <a:stretch/>
        </p:blipFill>
        <p:spPr>
          <a:xfrm>
            <a:off x="1" y="-19743"/>
            <a:ext cx="4499991" cy="3832528"/>
          </a:xfrm>
          <a:prstGeom prst="rect">
            <a:avLst/>
          </a:prstGeom>
        </p:spPr>
      </p:pic>
      <p:sp>
        <p:nvSpPr>
          <p:cNvPr id="7" name="Rectangle 6"/>
          <p:cNvSpPr/>
          <p:nvPr/>
        </p:nvSpPr>
        <p:spPr>
          <a:xfrm>
            <a:off x="4572000" y="26074"/>
            <a:ext cx="4499992" cy="4016484"/>
          </a:xfrm>
          <a:prstGeom prst="rect">
            <a:avLst/>
          </a:prstGeom>
        </p:spPr>
        <p:txBody>
          <a:bodyPr wrap="square">
            <a:spAutoFit/>
          </a:bodyPr>
          <a:lstStyle/>
          <a:p>
            <a:r>
              <a:rPr lang="en-GB" sz="2000" b="1" dirty="0">
                <a:latin typeface="Arial Narrow" panose="020B0606020202030204" pitchFamily="34" charset="0"/>
              </a:rPr>
              <a:t>The Speckled Monster </a:t>
            </a:r>
            <a:r>
              <a:rPr lang="en-GB" sz="2000" dirty="0">
                <a:latin typeface="Arial Narrow" panose="020B0606020202030204" pitchFamily="34" charset="0"/>
              </a:rPr>
              <a:t>(core resource) </a:t>
            </a:r>
            <a:br>
              <a:rPr lang="en-GB" sz="2000" dirty="0">
                <a:solidFill>
                  <a:srgbClr val="FF0000"/>
                </a:solidFill>
                <a:latin typeface="Arial Narrow" panose="020B0606020202030204" pitchFamily="34" charset="0"/>
              </a:rPr>
            </a:br>
            <a:r>
              <a:rPr lang="en-GB" sz="2000" dirty="0">
                <a:solidFill>
                  <a:srgbClr val="FF0000"/>
                </a:solidFill>
                <a:latin typeface="Arial Narrow" panose="020B0606020202030204" pitchFamily="34" charset="0"/>
              </a:rPr>
              <a:t>4-5 hours total  </a:t>
            </a:r>
            <a:r>
              <a:rPr lang="en-GB" sz="2000" b="1" dirty="0">
                <a:solidFill>
                  <a:schemeClr val="tx2"/>
                </a:solidFill>
                <a:latin typeface="Arial Narrow" panose="020B0606020202030204" pitchFamily="34" charset="0"/>
              </a:rPr>
              <a:t>SCIENCE, MATHS, English</a:t>
            </a:r>
            <a:br>
              <a:rPr lang="en-GB" sz="2000" b="1" dirty="0">
                <a:solidFill>
                  <a:srgbClr val="FF0000"/>
                </a:solidFill>
                <a:latin typeface="Arial Narrow" panose="020B0606020202030204" pitchFamily="34" charset="0"/>
              </a:rPr>
            </a:br>
            <a:endParaRPr lang="en-GB" sz="500" b="1" dirty="0">
              <a:solidFill>
                <a:srgbClr val="FF0000"/>
              </a:solidFill>
              <a:latin typeface="Arial Narrow" panose="020B0606020202030204" pitchFamily="34" charset="0"/>
            </a:endParaRPr>
          </a:p>
          <a:p>
            <a:r>
              <a:rPr lang="en-GB" sz="2000" dirty="0">
                <a:latin typeface="Arial Narrow" panose="020B0606020202030204" pitchFamily="34" charset="0"/>
              </a:rPr>
              <a:t>Children take part in a simulation of a smallpox outbreak which introduces them to the observations that led Edward Jenner to his world-changing discovery that cowpox gives immunity to the dreaded ‘Speckled Monster’. Children also draw and analyse a graph for a real smallpox outbreak, and use extracts from Jenner’s publication to explore the scientific processes he used to investigate and test his hypothesis.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7" y="4509120"/>
            <a:ext cx="8830012" cy="230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4" y="3861048"/>
            <a:ext cx="8927976" cy="615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59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841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016" y="26074"/>
            <a:ext cx="4427984" cy="3785652"/>
          </a:xfrm>
          <a:prstGeom prst="rect">
            <a:avLst/>
          </a:prstGeom>
        </p:spPr>
        <p:txBody>
          <a:bodyPr wrap="square">
            <a:spAutoFit/>
          </a:bodyPr>
          <a:lstStyle/>
          <a:p>
            <a:r>
              <a:rPr lang="en-GB" sz="2000" b="1" dirty="0">
                <a:latin typeface="Arial Narrow" panose="020B0606020202030204" pitchFamily="34" charset="0"/>
              </a:rPr>
              <a:t>History Detective:  What really happened?  </a:t>
            </a:r>
            <a:br>
              <a:rPr lang="en-GB" sz="2000" b="1" dirty="0">
                <a:latin typeface="Arial Narrow" panose="020B0606020202030204" pitchFamily="34" charset="0"/>
              </a:rPr>
            </a:br>
            <a:r>
              <a:rPr lang="en-GB" sz="2000" dirty="0">
                <a:latin typeface="Arial Narrow" panose="020B0606020202030204" pitchFamily="34" charset="0"/>
              </a:rPr>
              <a:t>(core resource)</a:t>
            </a:r>
            <a:br>
              <a:rPr lang="en-GB" sz="2000" b="1" dirty="0">
                <a:latin typeface="Arial Narrow" panose="020B0606020202030204" pitchFamily="34" charset="0"/>
              </a:rPr>
            </a:br>
            <a:r>
              <a:rPr lang="en-GB" sz="2000" dirty="0">
                <a:solidFill>
                  <a:srgbClr val="FF0000"/>
                </a:solidFill>
                <a:latin typeface="Arial Narrow" panose="020B0606020202030204" pitchFamily="34" charset="0"/>
              </a:rPr>
              <a:t>2-3 hours   </a:t>
            </a:r>
            <a:r>
              <a:rPr lang="en-GB" sz="2000" b="1" dirty="0">
                <a:solidFill>
                  <a:schemeClr val="tx2"/>
                </a:solidFill>
                <a:latin typeface="Arial Narrow" panose="020B0606020202030204" pitchFamily="34" charset="0"/>
              </a:rPr>
              <a:t>HISTORY, ENGLISH, Science</a:t>
            </a:r>
            <a:br>
              <a:rPr lang="en-GB" sz="2000" b="1" dirty="0">
                <a:solidFill>
                  <a:srgbClr val="FF0000"/>
                </a:solidFill>
                <a:latin typeface="Arial Narrow" panose="020B0606020202030204" pitchFamily="34" charset="0"/>
              </a:rPr>
            </a:br>
            <a:r>
              <a:rPr lang="en-GB" sz="1500" b="1" dirty="0">
                <a:solidFill>
                  <a:srgbClr val="FF0000"/>
                </a:solidFill>
                <a:latin typeface="Arial Narrow" panose="020B0606020202030204" pitchFamily="34" charset="0"/>
              </a:rPr>
              <a:t> </a:t>
            </a:r>
          </a:p>
          <a:p>
            <a:r>
              <a:rPr lang="en-GB" sz="2000" dirty="0">
                <a:latin typeface="Arial Narrow" panose="020B0606020202030204" pitchFamily="34" charset="0"/>
              </a:rPr>
              <a:t>Children investigate the historical evidence about Edward Jenner and James Phipps to find out whether real life events happened the way they do in the film. This history and English activity develops children’s ability in the key skills of historical enquiry, helping them start to use primary and secondary sources to answer simple history questions. </a:t>
            </a:r>
          </a:p>
        </p:txBody>
      </p:sp>
      <p:pic>
        <p:nvPicPr>
          <p:cNvPr id="717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928674"/>
            <a:ext cx="9144000" cy="70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2000" cy="3811726"/>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4" y="4653136"/>
            <a:ext cx="9041250" cy="217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494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7114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016" y="26074"/>
            <a:ext cx="4427984" cy="3631763"/>
          </a:xfrm>
          <a:prstGeom prst="rect">
            <a:avLst/>
          </a:prstGeom>
        </p:spPr>
        <p:txBody>
          <a:bodyPr wrap="square">
            <a:spAutoFit/>
          </a:bodyPr>
          <a:lstStyle/>
          <a:p>
            <a:r>
              <a:rPr lang="en-GB" sz="2000" b="1" dirty="0">
                <a:latin typeface="Arial Narrow" panose="020B0606020202030204" pitchFamily="34" charset="0"/>
              </a:rPr>
              <a:t>Picturing Dr Jenner</a:t>
            </a:r>
            <a:br>
              <a:rPr lang="en-GB" sz="2000" b="1" dirty="0">
                <a:latin typeface="Arial Narrow" panose="020B0606020202030204" pitchFamily="34" charset="0"/>
              </a:rPr>
            </a:br>
            <a:r>
              <a:rPr lang="en-GB" sz="2000" dirty="0">
                <a:solidFill>
                  <a:srgbClr val="FF0000"/>
                </a:solidFill>
                <a:latin typeface="Arial Narrow" panose="020B0606020202030204" pitchFamily="34" charset="0"/>
              </a:rPr>
              <a:t>1-2 hours plus practical art time</a:t>
            </a:r>
            <a:br>
              <a:rPr lang="en-GB" sz="2000" dirty="0">
                <a:solidFill>
                  <a:srgbClr val="FF0000"/>
                </a:solidFill>
                <a:latin typeface="Arial Narrow" panose="020B0606020202030204" pitchFamily="34" charset="0"/>
              </a:rPr>
            </a:br>
            <a:r>
              <a:rPr lang="en-GB" sz="2000" b="1" dirty="0">
                <a:solidFill>
                  <a:schemeClr val="tx2"/>
                </a:solidFill>
                <a:latin typeface="Arial Narrow" panose="020B0606020202030204" pitchFamily="34" charset="0"/>
              </a:rPr>
              <a:t>ENGLISH, ART, History</a:t>
            </a:r>
            <a:br>
              <a:rPr lang="en-GB" sz="2000" b="1" dirty="0">
                <a:solidFill>
                  <a:schemeClr val="tx2"/>
                </a:solidFill>
                <a:latin typeface="Arial Narrow" panose="020B0606020202030204" pitchFamily="34" charset="0"/>
              </a:rPr>
            </a:br>
            <a:endParaRPr lang="en-GB" sz="1000" b="1" dirty="0">
              <a:solidFill>
                <a:srgbClr val="FF0000"/>
              </a:solidFill>
              <a:latin typeface="Arial Narrow" panose="020B0606020202030204" pitchFamily="34" charset="0"/>
            </a:endParaRPr>
          </a:p>
          <a:p>
            <a:r>
              <a:rPr lang="en-GB" sz="2000" dirty="0">
                <a:latin typeface="Arial Narrow" panose="020B0606020202030204" pitchFamily="34" charset="0"/>
              </a:rPr>
              <a:t>Children explore some of the most famous paintings depicting Dr Jenner’s revolutionary experiment on James Phipps. Using the concept of artistic licence, they discuss why the paintings of the same event are so different. They use the paintings and their learning as inspiration to create their own pieces of art depicting the experiment</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
            <a:ext cx="4463988" cy="3648351"/>
          </a:xfrm>
          <a:prstGeom prst="rect">
            <a:avLst/>
          </a:prstGeom>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9" y="3792366"/>
            <a:ext cx="8984337" cy="57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9" y="4350178"/>
            <a:ext cx="8964488" cy="2535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158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24 june backups\my docus\James Photos\GB14-1-4781_still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534"/>
            <a:ext cx="9185009" cy="6911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99792" y="4581128"/>
            <a:ext cx="6264696" cy="2185214"/>
          </a:xfrm>
          <a:prstGeom prst="rect">
            <a:avLst/>
          </a:prstGeom>
          <a:noFill/>
        </p:spPr>
        <p:txBody>
          <a:bodyPr wrap="square" rtlCol="0">
            <a:spAutoFit/>
          </a:bodyPr>
          <a:lstStyle/>
          <a:p>
            <a:pPr algn="r"/>
            <a:r>
              <a:rPr lang="en-GB" sz="6800" dirty="0">
                <a:solidFill>
                  <a:schemeClr val="bg1"/>
                </a:solidFill>
                <a:latin typeface="Opera-Lyrics-Smooth" panose="02000000000000000000" pitchFamily="2" charset="0"/>
              </a:rPr>
              <a:t>Strength of</a:t>
            </a:r>
          </a:p>
          <a:p>
            <a:pPr algn="r"/>
            <a:r>
              <a:rPr lang="en-GB" sz="6800" dirty="0">
                <a:solidFill>
                  <a:schemeClr val="bg1"/>
                </a:solidFill>
                <a:latin typeface="Opera-Lyrics-Smooth" panose="02000000000000000000" pitchFamily="2" charset="0"/>
              </a:rPr>
              <a:t>Character</a:t>
            </a:r>
          </a:p>
        </p:txBody>
      </p:sp>
    </p:spTree>
    <p:extLst>
      <p:ext uri="{BB962C8B-B14F-4D97-AF65-F5344CB8AC3E}">
        <p14:creationId xmlns:p14="http://schemas.microsoft.com/office/powerpoint/2010/main" val="806427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312" y="2642616"/>
            <a:ext cx="7199376" cy="1572768"/>
          </a:xfrm>
          <a:prstGeom prst="rect">
            <a:avLst/>
          </a:prstGeom>
        </p:spPr>
      </p:pic>
      <p:pic>
        <p:nvPicPr>
          <p:cNvPr id="8" name="Picture 2" descr="C:\Users\Felix\AppData\Local\Temp\ASE Logo Blue 300 (201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535500"/>
            <a:ext cx="6461904" cy="9815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wellcome.ac.uk/stellent/groups/corporatesite/@policy_communications/documents/web_document/wtvm05045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812" y="5574081"/>
            <a:ext cx="3189998" cy="847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9552" y="5897924"/>
            <a:ext cx="3491632" cy="523220"/>
          </a:xfrm>
          <a:prstGeom prst="rect">
            <a:avLst/>
          </a:prstGeom>
          <a:noFill/>
        </p:spPr>
        <p:txBody>
          <a:bodyPr wrap="square" rtlCol="0">
            <a:spAutoFit/>
          </a:bodyPr>
          <a:lstStyle/>
          <a:p>
            <a:r>
              <a:rPr lang="en-GB" sz="2800" dirty="0">
                <a:latin typeface="Opera-Lyrics-Smooth" panose="02000000000000000000" pitchFamily="2" charset="0"/>
              </a:rPr>
              <a:t>JAMES films</a:t>
            </a:r>
          </a:p>
        </p:txBody>
      </p:sp>
    </p:spTree>
    <p:extLst>
      <p:ext uri="{BB962C8B-B14F-4D97-AF65-F5344CB8AC3E}">
        <p14:creationId xmlns:p14="http://schemas.microsoft.com/office/powerpoint/2010/main" val="1120288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88024" y="26074"/>
            <a:ext cx="4248472" cy="3631763"/>
          </a:xfrm>
          <a:prstGeom prst="rect">
            <a:avLst/>
          </a:prstGeom>
        </p:spPr>
        <p:txBody>
          <a:bodyPr wrap="square">
            <a:spAutoFit/>
          </a:bodyPr>
          <a:lstStyle/>
          <a:p>
            <a:r>
              <a:rPr lang="en-GB" sz="2000" b="1" dirty="0">
                <a:latin typeface="Arial Narrow" panose="020B0606020202030204" pitchFamily="34" charset="0"/>
              </a:rPr>
              <a:t>Strength of Character</a:t>
            </a:r>
            <a:br>
              <a:rPr lang="en-GB" sz="2000" b="1" dirty="0">
                <a:latin typeface="Arial Narrow" panose="020B0606020202030204" pitchFamily="34" charset="0"/>
              </a:rPr>
            </a:br>
            <a:r>
              <a:rPr lang="en-GB" sz="2000" dirty="0">
                <a:solidFill>
                  <a:srgbClr val="FF0000"/>
                </a:solidFill>
                <a:latin typeface="Arial Narrow" panose="020B0606020202030204" pitchFamily="34" charset="0"/>
              </a:rPr>
              <a:t>2 hours  </a:t>
            </a:r>
            <a:r>
              <a:rPr lang="en-GB" sz="2000" b="1" dirty="0">
                <a:solidFill>
                  <a:schemeClr val="tx2"/>
                </a:solidFill>
                <a:latin typeface="Arial Narrow" panose="020B0606020202030204" pitchFamily="34" charset="0"/>
              </a:rPr>
              <a:t>ENGLISH, History</a:t>
            </a:r>
            <a:br>
              <a:rPr lang="en-GB" sz="2000" b="1" dirty="0">
                <a:solidFill>
                  <a:schemeClr val="tx2"/>
                </a:solidFill>
                <a:latin typeface="Arial Narrow" panose="020B0606020202030204" pitchFamily="34" charset="0"/>
              </a:rPr>
            </a:br>
            <a:endParaRPr lang="en-GB" sz="1000" b="1" dirty="0">
              <a:solidFill>
                <a:srgbClr val="FF0000"/>
              </a:solidFill>
              <a:latin typeface="Arial Narrow" panose="020B0606020202030204" pitchFamily="34" charset="0"/>
            </a:endParaRPr>
          </a:p>
          <a:p>
            <a:r>
              <a:rPr lang="en-GB" sz="2000" dirty="0">
                <a:latin typeface="Arial Narrow" panose="020B0606020202030204" pitchFamily="34" charset="0"/>
              </a:rPr>
              <a:t>An English-focused activity about the importance of characters in storytelling. Children discuss some key concepts and terminology relating to characters, and use them to explore the characters of James and Dr Jenner in the JAMES film, to discuss other characters they have met in film and literature, and to enhance their own creative writing.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4590527" cy="3657837"/>
          </a:xfrm>
          <a:prstGeom prst="rect">
            <a:avLst/>
          </a:prstGeom>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 y="3871349"/>
            <a:ext cx="8954526" cy="637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78" y="4715402"/>
            <a:ext cx="9036496" cy="202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97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604" y="0"/>
            <a:ext cx="9174604" cy="6858000"/>
          </a:xfrm>
          <a:prstGeom prst="rect">
            <a:avLst/>
          </a:prstGeom>
        </p:spPr>
      </p:pic>
    </p:spTree>
    <p:extLst>
      <p:ext uri="{BB962C8B-B14F-4D97-AF65-F5344CB8AC3E}">
        <p14:creationId xmlns:p14="http://schemas.microsoft.com/office/powerpoint/2010/main" val="806427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016" y="26074"/>
            <a:ext cx="4427984" cy="3785652"/>
          </a:xfrm>
          <a:prstGeom prst="rect">
            <a:avLst/>
          </a:prstGeom>
        </p:spPr>
        <p:txBody>
          <a:bodyPr wrap="square">
            <a:spAutoFit/>
          </a:bodyPr>
          <a:lstStyle/>
          <a:p>
            <a:r>
              <a:rPr lang="en-GB" sz="2000" b="1" dirty="0">
                <a:latin typeface="Arial Narrow" panose="020B0606020202030204" pitchFamily="34" charset="0"/>
              </a:rPr>
              <a:t>Making Movies!</a:t>
            </a:r>
            <a:br>
              <a:rPr lang="en-GB" sz="2000" b="1" dirty="0">
                <a:latin typeface="Arial Narrow" panose="020B0606020202030204" pitchFamily="34" charset="0"/>
              </a:rPr>
            </a:br>
            <a:r>
              <a:rPr lang="en-GB" sz="2000" dirty="0">
                <a:solidFill>
                  <a:srgbClr val="FF0000"/>
                </a:solidFill>
                <a:latin typeface="Arial Narrow" panose="020B0606020202030204" pitchFamily="34" charset="0"/>
              </a:rPr>
              <a:t>2 hours plus filmmaking </a:t>
            </a:r>
            <a:br>
              <a:rPr lang="en-GB" sz="2000" dirty="0">
                <a:solidFill>
                  <a:srgbClr val="FF0000"/>
                </a:solidFill>
                <a:latin typeface="Arial Narrow" panose="020B0606020202030204" pitchFamily="34" charset="0"/>
              </a:rPr>
            </a:br>
            <a:r>
              <a:rPr lang="en-GB" sz="2000" b="1" dirty="0">
                <a:solidFill>
                  <a:schemeClr val="tx2"/>
                </a:solidFill>
                <a:latin typeface="Arial Narrow" panose="020B0606020202030204" pitchFamily="34" charset="0"/>
              </a:rPr>
              <a:t>ENGLISH, Drama, Science</a:t>
            </a:r>
          </a:p>
          <a:p>
            <a:r>
              <a:rPr lang="en-GB" sz="1000" b="1" dirty="0">
                <a:solidFill>
                  <a:schemeClr val="tx2"/>
                </a:solidFill>
                <a:latin typeface="Arial Narrow" panose="020B0606020202030204" pitchFamily="34" charset="0"/>
              </a:rPr>
              <a:t> </a:t>
            </a:r>
          </a:p>
          <a:p>
            <a:r>
              <a:rPr lang="en-GB" sz="2000" dirty="0">
                <a:latin typeface="Arial Narrow" panose="020B0606020202030204" pitchFamily="34" charset="0"/>
              </a:rPr>
              <a:t>Children learn about some of the main creative and technical roles that go into making a film, and use the JAMES film to explore some key creative techniques such as music and basic camera angles. They draw on their learning in this activity and their scientific understanding to write and film a new scene for the JAMES film.</a:t>
            </a:r>
            <a:endParaRPr lang="en-GB" sz="1000" b="1" dirty="0">
              <a:solidFill>
                <a:schemeClr val="tx2"/>
              </a:solidFill>
              <a:latin typeface="Arial Narrow" panose="020B0606020202030204" pitchFamily="34" charset="0"/>
            </a:endParaRPr>
          </a:p>
          <a:p>
            <a:endParaRPr lang="en-GB" sz="1000" b="1" dirty="0">
              <a:solidFill>
                <a:srgbClr val="FF0000"/>
              </a:solidFill>
              <a:latin typeface="Arial Narrow" panose="020B060602020203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604" y="0"/>
            <a:ext cx="4746620" cy="3548090"/>
          </a:xfrm>
          <a:prstGeom prst="rect">
            <a:avLst/>
          </a:prstGeom>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07" y="3717032"/>
            <a:ext cx="8861681" cy="602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8" y="4319448"/>
            <a:ext cx="9041193" cy="254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301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972" y="8793"/>
            <a:ext cx="9150971" cy="6871139"/>
          </a:xfrm>
          <a:prstGeom prst="rect">
            <a:avLst/>
          </a:prstGeom>
        </p:spPr>
      </p:pic>
    </p:spTree>
    <p:extLst>
      <p:ext uri="{BB962C8B-B14F-4D97-AF65-F5344CB8AC3E}">
        <p14:creationId xmlns:p14="http://schemas.microsoft.com/office/powerpoint/2010/main" val="401976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88024" y="26074"/>
            <a:ext cx="4355976" cy="3785652"/>
          </a:xfrm>
          <a:prstGeom prst="rect">
            <a:avLst/>
          </a:prstGeom>
        </p:spPr>
        <p:txBody>
          <a:bodyPr wrap="square">
            <a:spAutoFit/>
          </a:bodyPr>
          <a:lstStyle/>
          <a:p>
            <a:r>
              <a:rPr lang="en-GB" sz="2000" b="1" dirty="0">
                <a:latin typeface="Arial Narrow" panose="020B0606020202030204" pitchFamily="34" charset="0"/>
              </a:rPr>
              <a:t>The Great Vaccine Debate</a:t>
            </a:r>
            <a:r>
              <a:rPr lang="en-GB" sz="2000" dirty="0">
                <a:latin typeface="Arial Narrow" panose="020B0606020202030204" pitchFamily="34" charset="0"/>
              </a:rPr>
              <a:t>  </a:t>
            </a:r>
            <a:br>
              <a:rPr lang="en-GB" sz="2000" dirty="0">
                <a:latin typeface="Arial Narrow" panose="020B0606020202030204" pitchFamily="34" charset="0"/>
              </a:rPr>
            </a:br>
            <a:r>
              <a:rPr lang="en-GB" sz="2000" dirty="0">
                <a:solidFill>
                  <a:srgbClr val="FF0000"/>
                </a:solidFill>
                <a:latin typeface="Arial Narrow" panose="020B0606020202030204" pitchFamily="34" charset="0"/>
              </a:rPr>
              <a:t>2-3 hours  </a:t>
            </a:r>
            <a:r>
              <a:rPr lang="en-GB" sz="2000" b="1" dirty="0">
                <a:solidFill>
                  <a:schemeClr val="tx2"/>
                </a:solidFill>
                <a:latin typeface="Arial Narrow" panose="020B0606020202030204" pitchFamily="34" charset="0"/>
              </a:rPr>
              <a:t>HISTORY, SCIENCE, English</a:t>
            </a:r>
            <a:br>
              <a:rPr lang="en-GB" sz="2000" b="1" dirty="0">
                <a:solidFill>
                  <a:srgbClr val="FF0000"/>
                </a:solidFill>
                <a:latin typeface="Arial Narrow" panose="020B0606020202030204" pitchFamily="34" charset="0"/>
              </a:rPr>
            </a:br>
            <a:endParaRPr lang="en-GB" sz="2000" b="1" dirty="0">
              <a:solidFill>
                <a:srgbClr val="FF0000"/>
              </a:solidFill>
              <a:latin typeface="Arial Narrow" panose="020B0606020202030204" pitchFamily="34" charset="0"/>
            </a:endParaRPr>
          </a:p>
          <a:p>
            <a:r>
              <a:rPr lang="en-GB" sz="2000" dirty="0">
                <a:latin typeface="Arial Narrow" panose="020B0606020202030204" pitchFamily="34" charset="0"/>
              </a:rPr>
              <a:t>A two-part history and science activity that develops children’s ability to understand and use sources to answer history and science questions. First, children imagine themselves as historians writing a biography of Edward Jenner. Then they imagine themselves as MPs from Jenner’s time and take part in a debate about vaccination that took place in Parliament in real life in 1802.</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668011" cy="3811726"/>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9" y="4725144"/>
            <a:ext cx="8964487" cy="20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144017" y="4005064"/>
            <a:ext cx="8820471" cy="720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4938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1392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88024" y="26074"/>
            <a:ext cx="4283968" cy="2246769"/>
          </a:xfrm>
          <a:prstGeom prst="rect">
            <a:avLst/>
          </a:prstGeom>
        </p:spPr>
        <p:txBody>
          <a:bodyPr wrap="square">
            <a:spAutoFit/>
          </a:bodyPr>
          <a:lstStyle/>
          <a:p>
            <a:r>
              <a:rPr lang="en-GB" sz="2000" b="1" dirty="0">
                <a:latin typeface="Arial Narrow" panose="020B0606020202030204" pitchFamily="34" charset="0"/>
              </a:rPr>
              <a:t>Dr Edwina Jenner – Immunologist </a:t>
            </a:r>
            <a:br>
              <a:rPr lang="en-GB" sz="2000" b="1" dirty="0">
                <a:latin typeface="Arial Narrow" panose="020B0606020202030204" pitchFamily="34" charset="0"/>
              </a:rPr>
            </a:br>
            <a:r>
              <a:rPr lang="en-GB" sz="2000" dirty="0">
                <a:solidFill>
                  <a:srgbClr val="FF0000"/>
                </a:solidFill>
                <a:latin typeface="Arial Narrow" panose="020B0606020202030204" pitchFamily="34" charset="0"/>
              </a:rPr>
              <a:t>1-2 hours  </a:t>
            </a:r>
            <a:r>
              <a:rPr lang="en-GB" sz="2000" b="1" dirty="0">
                <a:solidFill>
                  <a:schemeClr val="tx2"/>
                </a:solidFill>
                <a:latin typeface="Arial Narrow" panose="020B0606020202030204" pitchFamily="34" charset="0"/>
              </a:rPr>
              <a:t>SCIENCE, ETHICS, history</a:t>
            </a:r>
            <a:br>
              <a:rPr lang="en-GB" sz="2000" b="1" dirty="0">
                <a:solidFill>
                  <a:srgbClr val="FF0000"/>
                </a:solidFill>
                <a:latin typeface="Arial Narrow" panose="020B0606020202030204" pitchFamily="34" charset="0"/>
              </a:rPr>
            </a:br>
            <a:endParaRPr lang="en-GB" sz="2000" b="1" dirty="0">
              <a:solidFill>
                <a:srgbClr val="FF0000"/>
              </a:solidFill>
              <a:latin typeface="Arial Narrow" panose="020B0606020202030204" pitchFamily="34" charset="0"/>
            </a:endParaRPr>
          </a:p>
          <a:p>
            <a:r>
              <a:rPr lang="en-GB" sz="2000" dirty="0">
                <a:latin typeface="Arial Narrow" panose="020B0606020202030204" pitchFamily="34" charset="0"/>
              </a:rPr>
              <a:t>A discussion-based activity comparing the ethics and scientific processes of </a:t>
            </a:r>
            <a:br>
              <a:rPr lang="en-GB" sz="2000" dirty="0">
                <a:latin typeface="Arial Narrow" panose="020B0606020202030204" pitchFamily="34" charset="0"/>
              </a:rPr>
            </a:br>
            <a:r>
              <a:rPr lang="en-GB" sz="2000" dirty="0">
                <a:latin typeface="Arial Narrow" panose="020B0606020202030204" pitchFamily="34" charset="0"/>
              </a:rPr>
              <a:t>Dr Jenner’s work with those of modern clinical trials.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72000" cy="3645024"/>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1048"/>
            <a:ext cx="9071991" cy="655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4" y="4653136"/>
            <a:ext cx="9071991" cy="198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276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utterstock_v391332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78"/>
            <a:ext cx="9179460" cy="6876000"/>
          </a:xfrm>
          <a:prstGeom prst="rect">
            <a:avLst/>
          </a:prstGeom>
        </p:spPr>
      </p:pic>
      <p:pic>
        <p:nvPicPr>
          <p:cNvPr id="2" name="Drums of the Deep.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046373" y="5100520"/>
            <a:ext cx="609600" cy="609600"/>
          </a:xfrm>
          <a:prstGeom prst="rect">
            <a:avLst/>
          </a:prstGeom>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20916" y="-175756"/>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711392" y="-180603"/>
            <a:ext cx="6000750" cy="6107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2107096" y="2160104"/>
            <a:ext cx="1311965" cy="906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1296" y="198834"/>
            <a:ext cx="935355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729361" y="-167267"/>
            <a:ext cx="5991225" cy="609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430561"/>
      </p:ext>
    </p:extLst>
  </p:cSld>
  <p:clrMapOvr>
    <a:masterClrMapping/>
  </p:clrMapOvr>
  <mc:AlternateContent xmlns:mc="http://schemas.openxmlformats.org/markup-compatibility/2006" xmlns:p14="http://schemas.microsoft.com/office/powerpoint/2010/main">
    <mc:Choice Requires="p14">
      <p:transition spd="slow" p14:dur="175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4242" fill="hold"/>
                                        <p:tgtEl>
                                          <p:spTgt spid="2"/>
                                        </p:tgtEl>
                                      </p:cBhvr>
                                    </p:cmd>
                                  </p:childTnLst>
                                </p:cTn>
                              </p:par>
                              <p:par>
                                <p:cTn id="7" presetID="1" presetClass="mediacall" presetSubtype="0" fill="hold" nodeType="withEffect">
                                  <p:stCondLst>
                                    <p:cond delay="0"/>
                                  </p:stCondLst>
                                  <p:childTnLst>
                                    <p:cmd type="call" cmd="playFrom(0.0)">
                                      <p:cBhvr>
                                        <p:cTn id="8" dur="30008" fill="hold"/>
                                        <p:tgtEl>
                                          <p:spTgt spid="10"/>
                                        </p:tgtEl>
                                      </p:cBhvr>
                                    </p:cmd>
                                  </p:childTnLst>
                                </p:cTn>
                              </p:par>
                              <p:par>
                                <p:cTn id="9" presetID="10" presetClass="exit" presetSubtype="0" fill="hold" nodeType="withEffect">
                                  <p:stCondLst>
                                    <p:cond delay="15000"/>
                                  </p:stCondLst>
                                  <p:childTnLst>
                                    <p:animEffect transition="out" filter="fade">
                                      <p:cBhvr>
                                        <p:cTn id="10" dur="140000"/>
                                        <p:tgtEl>
                                          <p:spTgt spid="2050"/>
                                        </p:tgtEl>
                                      </p:cBhvr>
                                    </p:animEffect>
                                    <p:set>
                                      <p:cBhvr>
                                        <p:cTn id="11" dur="1" fill="hold">
                                          <p:stCondLst>
                                            <p:cond delay="139999"/>
                                          </p:stCondLst>
                                        </p:cTn>
                                        <p:tgtEl>
                                          <p:spTgt spid="2050"/>
                                        </p:tgtEl>
                                        <p:attrNameLst>
                                          <p:attrName>style.visibility</p:attrName>
                                        </p:attrNameLst>
                                      </p:cBhvr>
                                      <p:to>
                                        <p:strVal val="hidden"/>
                                      </p:to>
                                    </p:set>
                                  </p:childTnLst>
                                </p:cTn>
                              </p:par>
                              <p:par>
                                <p:cTn id="12" presetID="1" presetClass="exit" presetSubtype="0" fill="hold" nodeType="withEffect">
                                  <p:stCondLst>
                                    <p:cond delay="150800"/>
                                  </p:stCondLst>
                                  <p:childTnLst>
                                    <p:set>
                                      <p:cBhvr>
                                        <p:cTn id="13" dur="1" fill="hold">
                                          <p:stCondLst>
                                            <p:cond delay="0"/>
                                          </p:stCondLst>
                                        </p:cTn>
                                        <p:tgtEl>
                                          <p:spTgt spid="1030"/>
                                        </p:tgtEl>
                                        <p:attrNameLst>
                                          <p:attrName>style.visibility</p:attrName>
                                        </p:attrNameLst>
                                      </p:cBhvr>
                                      <p:to>
                                        <p:strVal val="hidden"/>
                                      </p:to>
                                    </p:set>
                                  </p:childTnLst>
                                </p:cTn>
                              </p:par>
                              <p:par>
                                <p:cTn id="14" presetID="1" presetClass="entr" presetSubtype="0" fill="hold" nodeType="withEffect">
                                  <p:stCondLst>
                                    <p:cond delay="150800"/>
                                  </p:stCondLst>
                                  <p:childTnLst>
                                    <p:set>
                                      <p:cBhvr>
                                        <p:cTn id="15" dur="1" fill="hold">
                                          <p:stCondLst>
                                            <p:cond delay="0"/>
                                          </p:stCondLst>
                                        </p:cTn>
                                        <p:tgtEl>
                                          <p:spTgt spid="1031"/>
                                        </p:tgtEl>
                                        <p:attrNameLst>
                                          <p:attrName>style.visibility</p:attrName>
                                        </p:attrNameLst>
                                      </p:cBhvr>
                                      <p:to>
                                        <p:strVal val="visible"/>
                                      </p:to>
                                    </p:set>
                                  </p:childTnLst>
                                </p:cTn>
                              </p:par>
                              <p:par>
                                <p:cTn id="16" presetID="6" presetClass="emph" presetSubtype="0" decel="100000" autoRev="1" fill="hold" nodeType="withEffect">
                                  <p:stCondLst>
                                    <p:cond delay="150800"/>
                                  </p:stCondLst>
                                  <p:childTnLst>
                                    <p:animScale>
                                      <p:cBhvr>
                                        <p:cTn id="17" dur="3000" fill="hold"/>
                                        <p:tgtEl>
                                          <p:spTgt spid="1031"/>
                                        </p:tgtEl>
                                      </p:cBhvr>
                                      <p:by x="1500000" y="1500000"/>
                                    </p:animScale>
                                  </p:childTnLst>
                                </p:cTn>
                              </p:par>
                              <p:par>
                                <p:cTn id="18" presetID="1" presetClass="exit" presetSubtype="0" fill="hold" nodeType="withEffect">
                                  <p:stCondLst>
                                    <p:cond delay="150800"/>
                                  </p:stCondLst>
                                  <p:childTnLst>
                                    <p:set>
                                      <p:cBhvr>
                                        <p:cTn id="19"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video>
              <p:cMediaNode vol="80000">
                <p:cTn id="21" repeatCount="indefinite"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4846" y="-16137"/>
            <a:ext cx="4720958" cy="3708000"/>
          </a:xfrm>
          <a:prstGeom prst="rect">
            <a:avLst/>
          </a:prstGeom>
        </p:spPr>
      </p:pic>
      <p:sp>
        <p:nvSpPr>
          <p:cNvPr id="7" name="Rectangle 6"/>
          <p:cNvSpPr/>
          <p:nvPr/>
        </p:nvSpPr>
        <p:spPr>
          <a:xfrm>
            <a:off x="4788024" y="26074"/>
            <a:ext cx="4283968" cy="3631763"/>
          </a:xfrm>
          <a:prstGeom prst="rect">
            <a:avLst/>
          </a:prstGeom>
        </p:spPr>
        <p:txBody>
          <a:bodyPr wrap="square">
            <a:spAutoFit/>
          </a:bodyPr>
          <a:lstStyle/>
          <a:p>
            <a:r>
              <a:rPr lang="en-GB" sz="2000" b="1" dirty="0">
                <a:latin typeface="Arial Narrow" panose="020B0606020202030204" pitchFamily="34" charset="0"/>
              </a:rPr>
              <a:t>Measles Alert! </a:t>
            </a:r>
            <a:r>
              <a:rPr lang="en-GB" sz="2000" dirty="0">
                <a:latin typeface="Arial Narrow" panose="020B0606020202030204" pitchFamily="34" charset="0"/>
              </a:rPr>
              <a:t>(core activity)  </a:t>
            </a:r>
            <a:br>
              <a:rPr lang="en-GB" sz="2000" dirty="0">
                <a:latin typeface="Arial Narrow" panose="020B0606020202030204" pitchFamily="34" charset="0"/>
              </a:rPr>
            </a:br>
            <a:r>
              <a:rPr lang="en-GB" sz="2000" dirty="0">
                <a:solidFill>
                  <a:srgbClr val="FF0000"/>
                </a:solidFill>
                <a:latin typeface="Arial Narrow" panose="020B0606020202030204" pitchFamily="34" charset="0"/>
              </a:rPr>
              <a:t>6 hours total  </a:t>
            </a:r>
            <a:r>
              <a:rPr lang="en-GB" sz="2000" b="1" dirty="0">
                <a:solidFill>
                  <a:schemeClr val="tx2"/>
                </a:solidFill>
                <a:latin typeface="Arial Narrow" panose="020B0606020202030204" pitchFamily="34" charset="0"/>
              </a:rPr>
              <a:t>MATHS, SCIENCE, ENGLISH</a:t>
            </a:r>
            <a:br>
              <a:rPr lang="en-GB" sz="2000" b="1" dirty="0">
                <a:solidFill>
                  <a:srgbClr val="FF0000"/>
                </a:solidFill>
                <a:latin typeface="Arial Narrow" panose="020B0606020202030204" pitchFamily="34" charset="0"/>
              </a:rPr>
            </a:br>
            <a:endParaRPr lang="en-GB" sz="1000" b="1" dirty="0">
              <a:solidFill>
                <a:srgbClr val="FF0000"/>
              </a:solidFill>
              <a:latin typeface="Arial Narrow" panose="020B0606020202030204" pitchFamily="34" charset="0"/>
            </a:endParaRPr>
          </a:p>
          <a:p>
            <a:r>
              <a:rPr lang="en-GB" sz="2000" dirty="0">
                <a:latin typeface="Arial Narrow" panose="020B0606020202030204" pitchFamily="34" charset="0"/>
              </a:rPr>
              <a:t>A dramatic multimedia simulation of a modern measles outbreak, using real data from the 2013 Swansea epidemic. Children take on roles in an Outbreak Control Team and use their maths and science skills to analyse and fight the outbreak, and their English skills to communicate with the media and persuade the public to vaccinate their children.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5" y="3774811"/>
            <a:ext cx="9108505" cy="59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8" y="4379476"/>
            <a:ext cx="9034074" cy="249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001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5294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6" y="1"/>
            <a:ext cx="2985460" cy="233478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84168" y="0"/>
            <a:ext cx="3073152" cy="23347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312" y="2642616"/>
            <a:ext cx="7199376" cy="1572768"/>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72268" y="4523215"/>
            <a:ext cx="3108244" cy="2359416"/>
          </a:xfrm>
          <a:prstGeom prst="rect">
            <a:avLst/>
          </a:prstGeom>
        </p:spPr>
      </p:pic>
      <p:pic>
        <p:nvPicPr>
          <p:cNvPr id="1026" name="Picture 2" descr="C:\Users\Felix\Desktop\jam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6" y="4523214"/>
            <a:ext cx="3027414" cy="2359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75924" y="0"/>
            <a:ext cx="3108244" cy="2334785"/>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933750" y="4523215"/>
            <a:ext cx="3138518" cy="2360530"/>
          </a:xfrm>
          <a:prstGeom prst="rect">
            <a:avLst/>
          </a:prstGeom>
        </p:spPr>
      </p:pic>
    </p:spTree>
    <p:extLst>
      <p:ext uri="{BB962C8B-B14F-4D97-AF65-F5344CB8AC3E}">
        <p14:creationId xmlns:p14="http://schemas.microsoft.com/office/powerpoint/2010/main" val="11795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16" fill="hold" nodeType="afterEffect">
                                  <p:stCondLst>
                                    <p:cond delay="1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2600"/>
                            </p:stCondLst>
                            <p:childTnLst>
                              <p:par>
                                <p:cTn id="35" presetID="53"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3100"/>
                            </p:stCondLst>
                            <p:childTnLst>
                              <p:par>
                                <p:cTn id="41" presetID="53" presetClass="entr" presetSubtype="16" fill="hold" nodeType="after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p:cTn id="43" dur="500" fill="hold"/>
                                        <p:tgtEl>
                                          <p:spTgt spid="1026"/>
                                        </p:tgtEl>
                                        <p:attrNameLst>
                                          <p:attrName>ppt_w</p:attrName>
                                        </p:attrNameLst>
                                      </p:cBhvr>
                                      <p:tavLst>
                                        <p:tav tm="0">
                                          <p:val>
                                            <p:fltVal val="0"/>
                                          </p:val>
                                        </p:tav>
                                        <p:tav tm="100000">
                                          <p:val>
                                            <p:strVal val="#ppt_w"/>
                                          </p:val>
                                        </p:tav>
                                      </p:tavLst>
                                    </p:anim>
                                    <p:anim calcmode="lin" valueType="num">
                                      <p:cBhvr>
                                        <p:cTn id="44" dur="500" fill="hold"/>
                                        <p:tgtEl>
                                          <p:spTgt spid="1026"/>
                                        </p:tgtEl>
                                        <p:attrNameLst>
                                          <p:attrName>ppt_h</p:attrName>
                                        </p:attrNameLst>
                                      </p:cBhvr>
                                      <p:tavLst>
                                        <p:tav tm="0">
                                          <p:val>
                                            <p:fltVal val="0"/>
                                          </p:val>
                                        </p:tav>
                                        <p:tav tm="100000">
                                          <p:val>
                                            <p:strVal val="#ppt_h"/>
                                          </p:val>
                                        </p:tav>
                                      </p:tavLst>
                                    </p:anim>
                                    <p:animEffect transition="in" filter="fade">
                                      <p:cBhvr>
                                        <p:cTn id="4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85887" y="26074"/>
            <a:ext cx="4558113" cy="3631763"/>
          </a:xfrm>
          <a:prstGeom prst="rect">
            <a:avLst/>
          </a:prstGeom>
        </p:spPr>
        <p:txBody>
          <a:bodyPr wrap="square">
            <a:spAutoFit/>
          </a:bodyPr>
          <a:lstStyle/>
          <a:p>
            <a:r>
              <a:rPr lang="en-GB" sz="2000" b="1" dirty="0">
                <a:latin typeface="Arial Narrow" panose="020B0606020202030204" pitchFamily="34" charset="0"/>
              </a:rPr>
              <a:t>Why You’ll Never Catch Smallpox  </a:t>
            </a:r>
            <a:r>
              <a:rPr lang="en-GB" sz="2000" dirty="0">
                <a:latin typeface="Arial Narrow" panose="020B0606020202030204" pitchFamily="34" charset="0"/>
              </a:rPr>
              <a:t>(core) </a:t>
            </a:r>
            <a:br>
              <a:rPr lang="en-GB" sz="2000" dirty="0">
                <a:latin typeface="Arial Narrow" panose="020B0606020202030204" pitchFamily="34" charset="0"/>
              </a:rPr>
            </a:br>
            <a:r>
              <a:rPr lang="en-GB" sz="2000" dirty="0">
                <a:solidFill>
                  <a:srgbClr val="FF0000"/>
                </a:solidFill>
                <a:latin typeface="Arial Narrow" panose="020B0606020202030204" pitchFamily="34" charset="0"/>
              </a:rPr>
              <a:t>1 hour </a:t>
            </a:r>
            <a:r>
              <a:rPr lang="en-GB" sz="2000" b="1" dirty="0">
                <a:solidFill>
                  <a:schemeClr val="tx2"/>
                </a:solidFill>
                <a:latin typeface="Arial Narrow" panose="020B0606020202030204" pitchFamily="34" charset="0"/>
              </a:rPr>
              <a:t>SCIENCE, ENGLISH, history</a:t>
            </a:r>
          </a:p>
          <a:p>
            <a:r>
              <a:rPr lang="en-GB" sz="1000" b="1" dirty="0">
                <a:solidFill>
                  <a:schemeClr val="tx2"/>
                </a:solidFill>
                <a:latin typeface="Arial Narrow" panose="020B0606020202030204" pitchFamily="34" charset="0"/>
              </a:rPr>
              <a:t> </a:t>
            </a:r>
            <a:br>
              <a:rPr lang="en-GB" sz="2000" b="1" dirty="0">
                <a:solidFill>
                  <a:schemeClr val="tx2"/>
                </a:solidFill>
                <a:latin typeface="Arial Narrow" panose="020B0606020202030204" pitchFamily="34" charset="0"/>
              </a:rPr>
            </a:br>
            <a:r>
              <a:rPr lang="en-GB" sz="2000" dirty="0">
                <a:latin typeface="Arial Narrow" panose="020B0606020202030204" pitchFamily="34" charset="0"/>
              </a:rPr>
              <a:t>Children revise key learning from across the activities and explore how Jenner’s discovery has changed the world, and its crucial role in their own health. They learn how, through vaccination, smallpox became the first and only human disease to be eradicated. They look at what other vaccines exist today and the current battles to eradicate other diseases through vaccination.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87" y="0"/>
            <a:ext cx="4414098" cy="3645024"/>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6" y="3814496"/>
            <a:ext cx="8946739" cy="62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6" y="4477667"/>
            <a:ext cx="8946739" cy="226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870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6" y="1"/>
            <a:ext cx="2985460" cy="2334784"/>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84168" y="0"/>
            <a:ext cx="3073152" cy="23347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312" y="2642616"/>
            <a:ext cx="7199376" cy="157276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72268" y="4523215"/>
            <a:ext cx="3108244" cy="2359416"/>
          </a:xfrm>
          <a:prstGeom prst="rect">
            <a:avLst/>
          </a:prstGeom>
        </p:spPr>
      </p:pic>
      <p:pic>
        <p:nvPicPr>
          <p:cNvPr id="1026" name="Picture 2" descr="C:\Users\Felix\Desktop\jam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6" y="4523214"/>
            <a:ext cx="3027414" cy="2359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75924" y="0"/>
            <a:ext cx="3108244" cy="233478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933750" y="4523215"/>
            <a:ext cx="3138518" cy="2360530"/>
          </a:xfrm>
          <a:prstGeom prst="rect">
            <a:avLst/>
          </a:prstGeom>
        </p:spPr>
      </p:pic>
    </p:spTree>
    <p:extLst>
      <p:ext uri="{BB962C8B-B14F-4D97-AF65-F5344CB8AC3E}">
        <p14:creationId xmlns:p14="http://schemas.microsoft.com/office/powerpoint/2010/main" val="1437333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47764" y="3105835"/>
            <a:ext cx="4248472" cy="646331"/>
          </a:xfrm>
          <a:prstGeom prst="rect">
            <a:avLst/>
          </a:prstGeom>
          <a:noFill/>
        </p:spPr>
        <p:txBody>
          <a:bodyPr wrap="square" rtlCol="0">
            <a:spAutoFit/>
          </a:bodyPr>
          <a:lstStyle/>
          <a:p>
            <a:r>
              <a:rPr lang="en-GB" sz="3600" b="1" dirty="0"/>
              <a:t>© ASE &amp; James Films</a:t>
            </a:r>
          </a:p>
        </p:txBody>
      </p:sp>
    </p:spTree>
    <p:extLst>
      <p:ext uri="{BB962C8B-B14F-4D97-AF65-F5344CB8AC3E}">
        <p14:creationId xmlns:p14="http://schemas.microsoft.com/office/powerpoint/2010/main" val="3820487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38" y="692696"/>
            <a:ext cx="7199376" cy="1572768"/>
          </a:xfrm>
          <a:prstGeom prst="rect">
            <a:avLst/>
          </a:prstGeom>
        </p:spPr>
      </p:pic>
      <p:sp>
        <p:nvSpPr>
          <p:cNvPr id="5" name="TextBox 4"/>
          <p:cNvSpPr txBox="1"/>
          <p:nvPr/>
        </p:nvSpPr>
        <p:spPr>
          <a:xfrm>
            <a:off x="323528" y="2644170"/>
            <a:ext cx="8280920" cy="2246769"/>
          </a:xfrm>
          <a:prstGeom prst="rect">
            <a:avLst/>
          </a:prstGeom>
          <a:noFill/>
        </p:spPr>
        <p:txBody>
          <a:bodyPr wrap="square" rtlCol="0">
            <a:spAutoFit/>
          </a:bodyPr>
          <a:lstStyle/>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four core resources</a:t>
            </a:r>
          </a:p>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plus five enrichment resources</a:t>
            </a:r>
          </a:p>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for children aged 9-11 </a:t>
            </a:r>
          </a:p>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using and developing skills in</a:t>
            </a:r>
          </a:p>
          <a:p>
            <a:pPr algn="ctr">
              <a:spcBef>
                <a:spcPts val="600"/>
              </a:spcBef>
            </a:pPr>
            <a:r>
              <a:rPr lang="en-GB" sz="2400" b="1"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‘working scientifically’, maths, English, history and ethics</a:t>
            </a:r>
          </a:p>
        </p:txBody>
      </p:sp>
      <p:sp>
        <p:nvSpPr>
          <p:cNvPr id="2" name="Rectangle 1"/>
          <p:cNvSpPr/>
          <p:nvPr/>
        </p:nvSpPr>
        <p:spPr>
          <a:xfrm>
            <a:off x="323528" y="4869160"/>
            <a:ext cx="8280920" cy="907941"/>
          </a:xfrm>
          <a:prstGeom prst="rect">
            <a:avLst/>
          </a:prstGeom>
        </p:spPr>
        <p:txBody>
          <a:bodyPr wrap="square">
            <a:spAutoFit/>
          </a:bodyPr>
          <a:lstStyle/>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while exploring one of the most important </a:t>
            </a:r>
          </a:p>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scientific discoveries of all time</a:t>
            </a:r>
          </a:p>
        </p:txBody>
      </p:sp>
    </p:spTree>
    <p:extLst>
      <p:ext uri="{BB962C8B-B14F-4D97-AF65-F5344CB8AC3E}">
        <p14:creationId xmlns:p14="http://schemas.microsoft.com/office/powerpoint/2010/main" val="158331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7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700"/>
                                        <p:tgtEl>
                                          <p:spTgt spid="5">
                                            <p:txEl>
                                              <p:pRg st="0" end="0"/>
                                            </p:txEl>
                                          </p:spTgt>
                                        </p:tgtEl>
                                      </p:cBhvr>
                                    </p:animEffect>
                                  </p:childTnLst>
                                </p:cTn>
                              </p:par>
                            </p:childTnLst>
                          </p:cTn>
                        </p:par>
                        <p:par>
                          <p:cTn id="14" fill="hold">
                            <p:stCondLst>
                              <p:cond delay="1900"/>
                            </p:stCondLst>
                            <p:childTnLst>
                              <p:par>
                                <p:cTn id="15" presetID="10" presetClass="entr" presetSubtype="0" fill="hold" grpId="0" nodeType="afterEffect">
                                  <p:stCondLst>
                                    <p:cond delay="70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700"/>
                                        <p:tgtEl>
                                          <p:spTgt spid="5">
                                            <p:txEl>
                                              <p:pRg st="1" end="1"/>
                                            </p:txEl>
                                          </p:spTgt>
                                        </p:tgtEl>
                                      </p:cBhvr>
                                    </p:animEffect>
                                  </p:childTnLst>
                                </p:cTn>
                              </p:par>
                            </p:childTnLst>
                          </p:cTn>
                        </p:par>
                        <p:par>
                          <p:cTn id="18" fill="hold">
                            <p:stCondLst>
                              <p:cond delay="3300"/>
                            </p:stCondLst>
                            <p:childTnLst>
                              <p:par>
                                <p:cTn id="19" presetID="10" presetClass="entr" presetSubtype="0" fill="hold" grpId="0" nodeType="afterEffect">
                                  <p:stCondLst>
                                    <p:cond delay="70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700"/>
                                        <p:tgtEl>
                                          <p:spTgt spid="5">
                                            <p:txEl>
                                              <p:pRg st="2" end="2"/>
                                            </p:txEl>
                                          </p:spTgt>
                                        </p:tgtEl>
                                      </p:cBhvr>
                                    </p:animEffect>
                                  </p:childTnLst>
                                </p:cTn>
                              </p:par>
                            </p:childTnLst>
                          </p:cTn>
                        </p:par>
                        <p:par>
                          <p:cTn id="22" fill="hold">
                            <p:stCondLst>
                              <p:cond delay="4700"/>
                            </p:stCondLst>
                            <p:childTnLst>
                              <p:par>
                                <p:cTn id="23" presetID="10" presetClass="entr" presetSubtype="0" fill="hold" grpId="0" nodeType="afterEffect">
                                  <p:stCondLst>
                                    <p:cond delay="70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700"/>
                                        <p:tgtEl>
                                          <p:spTgt spid="5">
                                            <p:txEl>
                                              <p:pRg st="3" end="3"/>
                                            </p:txEl>
                                          </p:spTgt>
                                        </p:tgtEl>
                                      </p:cBhvr>
                                    </p:animEffect>
                                  </p:childTnLst>
                                </p:cTn>
                              </p:par>
                            </p:childTnLst>
                          </p:cTn>
                        </p:par>
                        <p:par>
                          <p:cTn id="26" fill="hold">
                            <p:stCondLst>
                              <p:cond delay="6100"/>
                            </p:stCondLst>
                            <p:childTnLst>
                              <p:par>
                                <p:cTn id="27" presetID="10" presetClass="entr" presetSubtype="0" fill="hold" grpId="0" nodeType="afterEffect">
                                  <p:stCondLst>
                                    <p:cond delay="70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700"/>
                                        <p:tgtEl>
                                          <p:spTgt spid="5">
                                            <p:txEl>
                                              <p:pRg st="4" end="4"/>
                                            </p:txEl>
                                          </p:spTgt>
                                        </p:tgtEl>
                                      </p:cBhvr>
                                    </p:animEffect>
                                  </p:childTnLst>
                                </p:cTn>
                              </p:par>
                            </p:childTnLst>
                          </p:cTn>
                        </p:par>
                        <p:par>
                          <p:cTn id="30" fill="hold">
                            <p:stCondLst>
                              <p:cond delay="7500"/>
                            </p:stCondLst>
                            <p:childTnLst>
                              <p:par>
                                <p:cTn id="31" presetID="10" presetClass="entr" presetSubtype="0" fill="hold" grpId="0" nodeType="after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24 june backups\my docus\James Photos\vaccin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281" y="0"/>
            <a:ext cx="4581350" cy="25704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24 june backups\my docus\James Photos\GB14-1-4781_still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7" y="1934"/>
            <a:ext cx="4568558" cy="25685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24 june backups\my docus\James Photos\GB14-1-4781_still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4281" y="4287507"/>
            <a:ext cx="4581350" cy="2585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069" y="4287507"/>
            <a:ext cx="4581350" cy="258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 y="2722855"/>
            <a:ext cx="9144000" cy="1421928"/>
          </a:xfrm>
          <a:prstGeom prst="rect">
            <a:avLst/>
          </a:prstGeom>
          <a:noFill/>
        </p:spPr>
        <p:txBody>
          <a:bodyPr wrap="square" rtlCol="0">
            <a:spAutoFit/>
          </a:bodyPr>
          <a:lstStyle/>
          <a:p>
            <a:pPr algn="ctr">
              <a:lnSpc>
                <a:spcPct val="120000"/>
              </a:lnSpc>
              <a:spcBef>
                <a:spcPts val="600"/>
              </a:spcBef>
              <a:spcAft>
                <a:spcPts val="600"/>
              </a:spcAft>
            </a:pPr>
            <a:r>
              <a:rPr lang="en-GB" sz="24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Transport them back to a time when smallpox stalked the world and introduce them to Dr Jenner, James, and the experiment that has probably saved their lives</a:t>
            </a:r>
          </a:p>
        </p:txBody>
      </p:sp>
      <p:sp>
        <p:nvSpPr>
          <p:cNvPr id="10" name="TextBox 9"/>
          <p:cNvSpPr txBox="1"/>
          <p:nvPr/>
        </p:nvSpPr>
        <p:spPr>
          <a:xfrm>
            <a:off x="-28096" y="2671752"/>
            <a:ext cx="9161068" cy="1477328"/>
          </a:xfrm>
          <a:prstGeom prst="rect">
            <a:avLst/>
          </a:prstGeom>
          <a:noFill/>
        </p:spPr>
        <p:txBody>
          <a:bodyPr wrap="square" rtlCol="0">
            <a:spAutoFit/>
          </a:bodyPr>
          <a:lstStyle/>
          <a:p>
            <a:pPr algn="ctr">
              <a:lnSpc>
                <a:spcPct val="150000"/>
              </a:lnSpc>
              <a:spcBef>
                <a:spcPts val="600"/>
              </a:spcBef>
              <a:spcAft>
                <a:spcPts val="600"/>
              </a:spcAft>
            </a:pPr>
            <a:r>
              <a:rPr lang="en-GB" sz="32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Immediately engage children with</a:t>
            </a:r>
            <a:r>
              <a:rPr lang="en-GB" sz="3200" b="1"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 </a:t>
            </a:r>
            <a:r>
              <a:rPr lang="en-GB" sz="32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the </a:t>
            </a:r>
            <a:br>
              <a:rPr lang="en-GB" sz="32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br>
            <a:r>
              <a:rPr lang="en-GB" sz="32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15-minute drama film </a:t>
            </a:r>
            <a:r>
              <a:rPr lang="en-GB" sz="3200" b="1"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J</a:t>
            </a:r>
            <a:r>
              <a:rPr lang="en-GB" sz="3200" dirty="0">
                <a:solidFill>
                  <a:srgbClr val="002060"/>
                </a:solidFill>
                <a:latin typeface="Opera-Lyrics-Smooth" panose="02000000000000000000" pitchFamily="2" charset="0"/>
                <a:ea typeface="Arial Unicode MS" panose="020B0604020202020204" pitchFamily="34" charset="-128"/>
                <a:cs typeface="Arial Unicode MS" panose="020B0604020202020204" pitchFamily="34" charset="-128"/>
              </a:rPr>
              <a:t>AMES</a:t>
            </a:r>
            <a:endParaRPr lang="en-GB" sz="32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800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10" presetClass="entr" presetSubtype="0" fill="hold" nodeType="withEffect">
                                  <p:stCondLst>
                                    <p:cond delay="2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300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2000"/>
                                        <p:tgtEl>
                                          <p:spTgt spid="1027"/>
                                        </p:tgtEl>
                                      </p:cBhvr>
                                    </p:animEffect>
                                  </p:childTnLst>
                                </p:cTn>
                              </p:par>
                              <p:par>
                                <p:cTn id="14" presetID="10" presetClass="entr" presetSubtype="0" fill="hold" nodeType="withEffect">
                                  <p:stCondLst>
                                    <p:cond delay="35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20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ntr" presetSubtype="0" fill="hold" grpId="0" nodeType="withEffect">
                                  <p:stCondLst>
                                    <p:cond delay="3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038" y="692696"/>
            <a:ext cx="7199376" cy="1572768"/>
          </a:xfrm>
          <a:prstGeom prst="rect">
            <a:avLst/>
          </a:prstGeom>
        </p:spPr>
      </p:pic>
      <p:sp>
        <p:nvSpPr>
          <p:cNvPr id="6" name="TextBox 5"/>
          <p:cNvSpPr txBox="1"/>
          <p:nvPr/>
        </p:nvSpPr>
        <p:spPr>
          <a:xfrm>
            <a:off x="967038" y="2787523"/>
            <a:ext cx="7416824" cy="1200329"/>
          </a:xfrm>
          <a:prstGeom prst="rect">
            <a:avLst/>
          </a:prstGeom>
          <a:noFill/>
        </p:spPr>
        <p:txBody>
          <a:bodyPr wrap="square" rtlCol="0">
            <a:spAutoFit/>
          </a:bodyPr>
          <a:lstStyle/>
          <a:p>
            <a:pPr algn="ctr">
              <a:spcBef>
                <a:spcPts val="600"/>
              </a:spcBef>
            </a:pPr>
            <a:r>
              <a:rPr lang="en-GB"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You can select from the enrichment resources to choose a pathway that emphasises different parts of the curriculum…</a:t>
            </a:r>
          </a:p>
        </p:txBody>
      </p:sp>
      <p:sp>
        <p:nvSpPr>
          <p:cNvPr id="7" name="TextBox 6"/>
          <p:cNvSpPr txBox="1"/>
          <p:nvPr/>
        </p:nvSpPr>
        <p:spPr>
          <a:xfrm>
            <a:off x="644571" y="4293096"/>
            <a:ext cx="7844310" cy="2400657"/>
          </a:xfrm>
          <a:prstGeom prst="rect">
            <a:avLst/>
          </a:prstGeom>
          <a:noFill/>
        </p:spPr>
        <p:txBody>
          <a:bodyPr wrap="square" rtlCol="0">
            <a:spAutoFit/>
          </a:bodyPr>
          <a:lstStyle/>
          <a:p>
            <a:pPr algn="ctr"/>
            <a:r>
              <a:rPr lang="en-GB" sz="50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p>
          <a:p>
            <a:pPr algn="ctr"/>
            <a:r>
              <a:rPr lang="en-GB" sz="50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endParaRPr lang="en-GB" sz="50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endParaRPr>
          </a:p>
          <a:p>
            <a:pPr algn="ctr"/>
            <a:r>
              <a:rPr lang="en-GB" sz="50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Tree>
    <p:extLst>
      <p:ext uri="{BB962C8B-B14F-4D97-AF65-F5344CB8AC3E}">
        <p14:creationId xmlns:p14="http://schemas.microsoft.com/office/powerpoint/2010/main" val="30411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2000"/>
                                        <p:tgtEl>
                                          <p:spTgt spid="7">
                                            <p:txEl>
                                              <p:pRg st="1" end="1"/>
                                            </p:txEl>
                                          </p:spTgt>
                                        </p:tgtEl>
                                      </p:cBhvr>
                                    </p:animEffec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TextBox 2"/>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grpSp>
        <p:nvGrpSpPr>
          <p:cNvPr id="11" name="Group 10"/>
          <p:cNvGrpSpPr/>
          <p:nvPr/>
        </p:nvGrpSpPr>
        <p:grpSpPr>
          <a:xfrm>
            <a:off x="251520" y="211287"/>
            <a:ext cx="4035560" cy="6530081"/>
            <a:chOff x="251520" y="211287"/>
            <a:chExt cx="4035560" cy="6530081"/>
          </a:xfrm>
        </p:grpSpPr>
        <p:sp>
          <p:nvSpPr>
            <p:cNvPr id="7" name="TextBox 6"/>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p>
              <a:pPr algn="ctr">
                <a:spcBef>
                  <a:spcPts val="600"/>
                </a:spcBef>
                <a:spcAft>
                  <a:spcPts val="600"/>
                </a:spcAft>
              </a:pPr>
              <a:r>
                <a:rPr lang="en-GB" sz="2200" b="1" dirty="0">
                  <a:latin typeface="Opera-Lyrics-Smooth" panose="02000000000000000000" pitchFamily="2" charset="0"/>
                </a:rPr>
                <a:t>History Detective: </a:t>
              </a:r>
              <a:br>
                <a:rPr lang="en-GB" sz="2200" b="1" dirty="0">
                  <a:latin typeface="Opera-Lyrics-Smooth" panose="02000000000000000000" pitchFamily="2" charset="0"/>
                </a:rPr>
              </a:br>
              <a:r>
                <a:rPr lang="en-GB" sz="2200" b="1" dirty="0">
                  <a:latin typeface="Opera-Lyrics-Smooth" panose="02000000000000000000" pitchFamily="2" charset="0"/>
                </a:rPr>
                <a:t>What Really Happened?</a:t>
              </a:r>
            </a:p>
          </p:txBody>
        </p:sp>
        <p:sp>
          <p:nvSpPr>
            <p:cNvPr id="4" name="TextBox 3"/>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p>
              <a:pPr algn="ctr">
                <a:spcBef>
                  <a:spcPts val="600"/>
                </a:spcBef>
                <a:spcAft>
                  <a:spcPts val="600"/>
                </a:spcAft>
              </a:pPr>
              <a:r>
                <a:rPr lang="en-GB" sz="2200" b="1" dirty="0">
                  <a:latin typeface="Opera-Lyrics-Smooth" panose="02000000000000000000" pitchFamily="2" charset="0"/>
                </a:rPr>
                <a:t>JAMES film &amp;</a:t>
              </a:r>
              <a:br>
                <a:rPr lang="en-GB" sz="2200" b="1" dirty="0">
                  <a:latin typeface="Opera-Lyrics-Smooth" panose="02000000000000000000" pitchFamily="2" charset="0"/>
                </a:rPr>
              </a:br>
              <a:r>
                <a:rPr lang="en-GB" sz="2200" b="1" dirty="0">
                  <a:latin typeface="Opera-Lyrics-Smooth" panose="02000000000000000000" pitchFamily="2" charset="0"/>
                </a:rPr>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p>
              <a:pPr algn="ctr">
                <a:spcBef>
                  <a:spcPts val="600"/>
                </a:spcBef>
                <a:spcAft>
                  <a:spcPts val="600"/>
                </a:spcAft>
              </a:pPr>
              <a:r>
                <a:rPr lang="en-GB" sz="4000" b="1" dirty="0">
                  <a:latin typeface="Arial Narrow" panose="020B0606020202030204" pitchFamily="34" charset="0"/>
                </a:rPr>
                <a:t>Measles Alert!</a:t>
              </a:r>
            </a:p>
          </p:txBody>
        </p:sp>
        <p:sp>
          <p:nvSpPr>
            <p:cNvPr id="12" name="TextBox 11">
              <a:hlinkClick r:id="" action="ppaction://customshow?id=0&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p>
              <a:pPr algn="ctr"/>
              <a:r>
                <a:rPr lang="en-GB" sz="2400" b="1" dirty="0">
                  <a:latin typeface="Arial Narrow" panose="020B0606020202030204" pitchFamily="34" charset="0"/>
                </a:rPr>
                <a:t>Why You’ll Never Catch</a:t>
              </a:r>
              <a:br>
                <a:rPr lang="en-GB" sz="2400" b="1" dirty="0">
                  <a:latin typeface="Arial Narrow" panose="020B0606020202030204" pitchFamily="34" charset="0"/>
                </a:rPr>
              </a:br>
              <a:r>
                <a:rPr lang="en-GB" sz="3000" b="1" dirty="0">
                  <a:latin typeface="Arial Narrow" panose="020B0606020202030204" pitchFamily="34" charset="0"/>
                </a:rPr>
                <a:t>Smallpox</a:t>
              </a:r>
            </a:p>
          </p:txBody>
        </p:sp>
      </p:grpSp>
      <p:sp>
        <p:nvSpPr>
          <p:cNvPr id="15" name="TextBox 14"/>
          <p:cNvSpPr txBox="1"/>
          <p:nvPr/>
        </p:nvSpPr>
        <p:spPr>
          <a:xfrm>
            <a:off x="4572000" y="380563"/>
            <a:ext cx="4385749" cy="1292662"/>
          </a:xfrm>
          <a:prstGeom prst="rect">
            <a:avLst/>
          </a:prstGeom>
          <a:noFill/>
        </p:spPr>
        <p:txBody>
          <a:bodyPr wrap="square" rtlCol="0">
            <a:spAutoFit/>
          </a:bodyPr>
          <a:lstStyle/>
          <a:p>
            <a:pPr algn="ctr">
              <a:spcBef>
                <a:spcPts val="600"/>
              </a:spcBef>
            </a:pPr>
            <a:r>
              <a:rPr lang="en-GB" sz="2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Each resource blends </a:t>
            </a:r>
            <a:br>
              <a:rPr lang="en-GB" sz="2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2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different areas of the curriculum</a:t>
            </a:r>
          </a:p>
        </p:txBody>
      </p:sp>
      <p:grpSp>
        <p:nvGrpSpPr>
          <p:cNvPr id="2" name="Group 1"/>
          <p:cNvGrpSpPr/>
          <p:nvPr/>
        </p:nvGrpSpPr>
        <p:grpSpPr>
          <a:xfrm>
            <a:off x="5086428" y="1876762"/>
            <a:ext cx="3530681" cy="2952765"/>
            <a:chOff x="5398670" y="1876762"/>
            <a:chExt cx="3530681" cy="2952765"/>
          </a:xfrm>
        </p:grpSpPr>
        <p:sp>
          <p:nvSpPr>
            <p:cNvPr id="16" name="TextBox 15"/>
            <p:cNvSpPr txBox="1"/>
            <p:nvPr/>
          </p:nvSpPr>
          <p:spPr>
            <a:xfrm>
              <a:off x="5398671" y="1876762"/>
              <a:ext cx="3530679"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17" name="TextBox 16"/>
            <p:cNvSpPr txBox="1"/>
            <p:nvPr/>
          </p:nvSpPr>
          <p:spPr>
            <a:xfrm>
              <a:off x="5398671"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18" name="TextBox 17"/>
            <p:cNvSpPr txBox="1"/>
            <p:nvPr/>
          </p:nvSpPr>
          <p:spPr>
            <a:xfrm>
              <a:off x="5415469"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19" name="TextBox 18"/>
            <p:cNvSpPr txBox="1"/>
            <p:nvPr/>
          </p:nvSpPr>
          <p:spPr>
            <a:xfrm>
              <a:off x="5415469"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20" name="TextBox 19"/>
            <p:cNvSpPr txBox="1"/>
            <p:nvPr/>
          </p:nvSpPr>
          <p:spPr>
            <a:xfrm>
              <a:off x="5398670"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grpSp>
    </p:spTree>
    <p:extLst>
      <p:ext uri="{BB962C8B-B14F-4D97-AF65-F5344CB8AC3E}">
        <p14:creationId xmlns:p14="http://schemas.microsoft.com/office/powerpoint/2010/main" val="179601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par>
                          <p:cTn id="16" fill="hold">
                            <p:stCondLst>
                              <p:cond delay="5000"/>
                            </p:stCondLst>
                            <p:childTnLst>
                              <p:par>
                                <p:cTn id="17" presetID="10" presetClass="entr" presetSubtype="0"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extBox 6"/>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History Detective: </a:t>
            </a:r>
            <a:br>
              <a:rPr lang="en-GB" dirty="0"/>
            </a:br>
            <a:r>
              <a:rPr lang="en-GB" dirty="0"/>
              <a:t>What Really Happened?</a:t>
            </a:r>
          </a:p>
        </p:txBody>
      </p:sp>
      <p:sp>
        <p:nvSpPr>
          <p:cNvPr id="4" name="TextBox 3"/>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JAMES film &amp;</a:t>
            </a:r>
            <a:br>
              <a:rPr lang="en-GB" dirty="0"/>
            </a:br>
            <a:r>
              <a:rPr lang="en-GB" dirty="0"/>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defPPr>
              <a:defRPr lang="en-US"/>
            </a:defPPr>
            <a:lvl1pPr algn="ctr">
              <a:spcBef>
                <a:spcPts val="600"/>
              </a:spcBef>
              <a:spcAft>
                <a:spcPts val="600"/>
              </a:spcAft>
              <a:defRPr sz="4800" b="1">
                <a:latin typeface="Arial Narrow" panose="020B0606020202030204" pitchFamily="34" charset="0"/>
              </a:defRPr>
            </a:lvl1pPr>
          </a:lstStyle>
          <a:p>
            <a:r>
              <a:rPr lang="en-GB" sz="4000" dirty="0"/>
              <a:t>Measles Alert!</a:t>
            </a:r>
          </a:p>
        </p:txBody>
      </p:sp>
      <p:sp>
        <p:nvSpPr>
          <p:cNvPr id="12" name="TextBox 11">
            <a:hlinkClick r:id="" action="ppaction://customshow?id=0&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defPPr>
              <a:defRPr lang="en-US"/>
            </a:defPPr>
            <a:lvl1pPr algn="ctr">
              <a:defRPr sz="2400" b="1">
                <a:latin typeface="Arial Narrow" panose="020B0606020202030204" pitchFamily="34" charset="0"/>
              </a:defRPr>
            </a:lvl1pPr>
          </a:lstStyle>
          <a:p>
            <a:r>
              <a:rPr lang="en-GB" dirty="0"/>
              <a:t>Why You’ll Never Catch</a:t>
            </a:r>
            <a:br>
              <a:rPr lang="en-GB" dirty="0"/>
            </a:br>
            <a:r>
              <a:rPr lang="en-GB" sz="3000" dirty="0"/>
              <a:t>Smallpox</a:t>
            </a:r>
          </a:p>
        </p:txBody>
      </p:sp>
      <p:grpSp>
        <p:nvGrpSpPr>
          <p:cNvPr id="2" name="Group 1"/>
          <p:cNvGrpSpPr/>
          <p:nvPr/>
        </p:nvGrpSpPr>
        <p:grpSpPr>
          <a:xfrm>
            <a:off x="5086800" y="1876762"/>
            <a:ext cx="3530681" cy="2952765"/>
            <a:chOff x="5398670" y="1876762"/>
            <a:chExt cx="3530681" cy="2952765"/>
          </a:xfrm>
        </p:grpSpPr>
        <p:sp>
          <p:nvSpPr>
            <p:cNvPr id="8" name="TextBox 7"/>
            <p:cNvSpPr txBox="1"/>
            <p:nvPr/>
          </p:nvSpPr>
          <p:spPr>
            <a:xfrm>
              <a:off x="5398671" y="1876762"/>
              <a:ext cx="3530679"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9" name="TextBox 8"/>
            <p:cNvSpPr txBox="1"/>
            <p:nvPr/>
          </p:nvSpPr>
          <p:spPr>
            <a:xfrm>
              <a:off x="5398671"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10" name="TextBox 9"/>
            <p:cNvSpPr txBox="1"/>
            <p:nvPr/>
          </p:nvSpPr>
          <p:spPr>
            <a:xfrm>
              <a:off x="5415469"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6" name="TextBox 5"/>
            <p:cNvSpPr txBox="1"/>
            <p:nvPr/>
          </p:nvSpPr>
          <p:spPr>
            <a:xfrm>
              <a:off x="5415469"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14" name="TextBox 13"/>
            <p:cNvSpPr txBox="1"/>
            <p:nvPr/>
          </p:nvSpPr>
          <p:spPr>
            <a:xfrm>
              <a:off x="5398670"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grpSp>
      <p:sp>
        <p:nvSpPr>
          <p:cNvPr id="16" name="Down Arrow 15"/>
          <p:cNvSpPr/>
          <p:nvPr/>
        </p:nvSpPr>
        <p:spPr>
          <a:xfrm>
            <a:off x="1763464" y="75600"/>
            <a:ext cx="1008112" cy="6741367"/>
          </a:xfrm>
          <a:prstGeom prst="downArrow">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961125" y="268373"/>
            <a:ext cx="3781287" cy="1138773"/>
          </a:xfrm>
          <a:prstGeom prst="rect">
            <a:avLst/>
          </a:prstGeom>
          <a:noFill/>
        </p:spPr>
        <p:txBody>
          <a:bodyPr wrap="square" rtlCol="0">
            <a:spAutoFit/>
          </a:bodyPr>
          <a:lstStyle/>
          <a:p>
            <a:pPr algn="ctr"/>
            <a:r>
              <a:rPr lang="en-GB" sz="40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Core Pathway </a:t>
            </a:r>
            <a:b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Tree>
    <p:extLst>
      <p:ext uri="{BB962C8B-B14F-4D97-AF65-F5344CB8AC3E}">
        <p14:creationId xmlns:p14="http://schemas.microsoft.com/office/powerpoint/2010/main" val="428043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1" fill="hold" grpId="0" nodeType="withEffect">
                                  <p:stCondLst>
                                    <p:cond delay="200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2000"/>
                                        <p:tgtEl>
                                          <p:spTgt spid="16"/>
                                        </p:tgtEl>
                                      </p:cBhvr>
                                    </p:animEffect>
                                  </p:childTnLst>
                                </p:cTn>
                              </p:par>
                              <p:par>
                                <p:cTn id="11" presetID="10" presetClass="exit" presetSubtype="0" fill="hold" nodeType="withEffect">
                                  <p:stCondLst>
                                    <p:cond delay="2000"/>
                                  </p:stCondLst>
                                  <p:childTnLst>
                                    <p:animEffect transition="out" filter="fade">
                                      <p:cBhvr>
                                        <p:cTn id="12" dur="3000"/>
                                        <p:tgtEl>
                                          <p:spTgt spid="2"/>
                                        </p:tgtEl>
                                      </p:cBhvr>
                                    </p:animEffect>
                                    <p:set>
                                      <p:cBhvr>
                                        <p:cTn id="13"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7" name="TextBox 6"/>
          <p:cNvSpPr txBox="1"/>
          <p:nvPr/>
        </p:nvSpPr>
        <p:spPr>
          <a:xfrm>
            <a:off x="255080" y="1291407"/>
            <a:ext cx="4028440" cy="769441"/>
          </a:xfrm>
          <a:prstGeom prst="rect">
            <a:avLst/>
          </a:prstGeom>
          <a:gradFill flip="none" rotWithShape="1">
            <a:gsLst>
              <a:gs pos="34000">
                <a:srgbClr val="FFFF00"/>
              </a:gs>
              <a:gs pos="18000">
                <a:schemeClr val="tx2">
                  <a:lumMod val="40000"/>
                  <a:lumOff val="60000"/>
                </a:schemeClr>
              </a:gs>
              <a:gs pos="92000">
                <a:srgbClr val="C00000"/>
              </a:gs>
              <a:gs pos="76000">
                <a:srgbClr val="FFFF00"/>
              </a:gs>
            </a:gsLst>
            <a:lin ang="0" scaled="0"/>
            <a:tileRect/>
          </a:gradFill>
          <a:ln w="38100">
            <a:solidFill>
              <a:schemeClr val="tx1"/>
            </a:solidFill>
          </a:ln>
        </p:spPr>
        <p:txBody>
          <a:bodyPr wrap="square" rtlCol="0">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History Detective: </a:t>
            </a:r>
            <a:br>
              <a:rPr lang="en-GB" dirty="0"/>
            </a:br>
            <a:r>
              <a:rPr lang="en-GB" dirty="0"/>
              <a:t>What Really Happened?</a:t>
            </a:r>
          </a:p>
        </p:txBody>
      </p:sp>
      <p:sp>
        <p:nvSpPr>
          <p:cNvPr id="4" name="TextBox 3"/>
          <p:cNvSpPr txBox="1"/>
          <p:nvPr/>
        </p:nvSpPr>
        <p:spPr>
          <a:xfrm>
            <a:off x="251520" y="211287"/>
            <a:ext cx="4032000" cy="769441"/>
          </a:xfrm>
          <a:prstGeom prst="rect">
            <a:avLst/>
          </a:prstGeom>
          <a:gradFill>
            <a:gsLst>
              <a:gs pos="51000">
                <a:schemeClr val="tx2">
                  <a:lumMod val="40000"/>
                  <a:lumOff val="60000"/>
                </a:schemeClr>
              </a:gs>
              <a:gs pos="64000">
                <a:srgbClr val="FFFF00"/>
              </a:gs>
              <a:gs pos="80000">
                <a:srgbClr val="FFFF00"/>
              </a:gs>
              <a:gs pos="95000">
                <a:srgbClr val="C00000"/>
              </a:gs>
            </a:gsLst>
            <a:lin ang="0" scaled="0"/>
          </a:gradFill>
          <a:ln w="38100">
            <a:solidFill>
              <a:schemeClr val="tx1"/>
            </a:solidFill>
          </a:ln>
        </p:spPr>
        <p:txBody>
          <a:bodyPr wrap="square" rtlCol="0" anchor="ctr">
            <a:spAutoFit/>
          </a:bodyPr>
          <a:lstStyle>
            <a:defPPr>
              <a:defRPr lang="en-US"/>
            </a:defPPr>
            <a:lvl1pPr algn="ctr">
              <a:spcBef>
                <a:spcPts val="600"/>
              </a:spcBef>
              <a:spcAft>
                <a:spcPts val="600"/>
              </a:spcAft>
              <a:defRPr sz="2200" b="1">
                <a:latin typeface="Opera-Lyrics-Smooth" panose="02000000000000000000" pitchFamily="2" charset="0"/>
              </a:defRPr>
            </a:lvl1pPr>
          </a:lstStyle>
          <a:p>
            <a:r>
              <a:rPr lang="en-GB" dirty="0"/>
              <a:t>JAMES film &amp;</a:t>
            </a:r>
            <a:br>
              <a:rPr lang="en-GB" dirty="0"/>
            </a:br>
            <a:r>
              <a:rPr lang="en-GB" dirty="0"/>
              <a:t>The Speckled Monster</a:t>
            </a:r>
          </a:p>
        </p:txBody>
      </p:sp>
      <p:sp>
        <p:nvSpPr>
          <p:cNvPr id="5" name="TextBox 4">
            <a:hlinkClick r:id="" action="ppaction://customshow?id=0&amp;return=true"/>
          </p:cNvPr>
          <p:cNvSpPr txBox="1"/>
          <p:nvPr/>
        </p:nvSpPr>
        <p:spPr>
          <a:xfrm>
            <a:off x="255080" y="4947209"/>
            <a:ext cx="4032000" cy="786047"/>
          </a:xfrm>
          <a:prstGeom prst="rect">
            <a:avLst/>
          </a:prstGeom>
          <a:gradFill>
            <a:gsLst>
              <a:gs pos="53333">
                <a:schemeClr val="tx2">
                  <a:lumMod val="40000"/>
                  <a:lumOff val="60000"/>
                </a:schemeClr>
              </a:gs>
              <a:gs pos="75000">
                <a:srgbClr val="C00000"/>
              </a:gs>
            </a:gsLst>
            <a:lin ang="0" scaled="0"/>
          </a:gradFill>
          <a:ln w="38100">
            <a:solidFill>
              <a:schemeClr val="tx1"/>
            </a:solidFill>
          </a:ln>
        </p:spPr>
        <p:txBody>
          <a:bodyPr wrap="square" rtlCol="0" anchor="ctr">
            <a:noAutofit/>
          </a:bodyPr>
          <a:lstStyle>
            <a:defPPr>
              <a:defRPr lang="en-US"/>
            </a:defPPr>
            <a:lvl1pPr algn="ctr">
              <a:spcBef>
                <a:spcPts val="600"/>
              </a:spcBef>
              <a:spcAft>
                <a:spcPts val="600"/>
              </a:spcAft>
              <a:defRPr sz="4800" b="1">
                <a:latin typeface="Arial Narrow" panose="020B0606020202030204" pitchFamily="34" charset="0"/>
              </a:defRPr>
            </a:lvl1pPr>
          </a:lstStyle>
          <a:p>
            <a:r>
              <a:rPr lang="en-GB" sz="4000" dirty="0"/>
              <a:t>Measles Alert!</a:t>
            </a:r>
          </a:p>
        </p:txBody>
      </p:sp>
      <p:sp>
        <p:nvSpPr>
          <p:cNvPr id="13" name="TextBox 12"/>
          <p:cNvSpPr txBox="1"/>
          <p:nvPr/>
        </p:nvSpPr>
        <p:spPr>
          <a:xfrm>
            <a:off x="4644008" y="335558"/>
            <a:ext cx="4285343" cy="1631216"/>
          </a:xfrm>
          <a:prstGeom prst="rect">
            <a:avLst/>
          </a:prstGeom>
          <a:noFill/>
        </p:spPr>
        <p:txBody>
          <a:bodyPr wrap="square" rtlCol="0">
            <a:spAutoFit/>
          </a:bodyPr>
          <a:lstStyle/>
          <a:p>
            <a:pPr algn="ctr"/>
            <a: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Science &amp; Maths enrichment </a:t>
            </a:r>
            <a:br>
              <a:rPr lang="en-GB" sz="36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br>
            <a:endParaRPr lang="en-GB" sz="2800" b="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TextBox 16"/>
          <p:cNvSpPr txBox="1"/>
          <p:nvPr/>
        </p:nvSpPr>
        <p:spPr>
          <a:xfrm>
            <a:off x="4745789" y="5103674"/>
            <a:ext cx="4211960" cy="1754326"/>
          </a:xfrm>
          <a:prstGeom prst="rect">
            <a:avLst/>
          </a:prstGeom>
          <a:noFill/>
        </p:spPr>
        <p:txBody>
          <a:bodyPr wrap="square" rtlCol="0">
            <a:spAutoFit/>
          </a:bodyPr>
          <a:lstStyle/>
          <a:p>
            <a:pPr algn="ctr"/>
            <a: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Science &amp; Maths</a:t>
            </a:r>
            <a:br>
              <a:rPr lang="en-GB" sz="3600" b="1" spc="300" dirty="0">
                <a:ln w="19050">
                  <a:solidFill>
                    <a:schemeClr val="tx1"/>
                  </a:solidFill>
                </a:ln>
                <a:solidFill>
                  <a:schemeClr val="accent5"/>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C000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English</a:t>
            </a:r>
            <a:br>
              <a:rPr lang="en-GB" sz="3600" b="1" spc="300" dirty="0">
                <a:ln w="19050">
                  <a:solidFill>
                    <a:schemeClr val="tx1"/>
                  </a:solidFill>
                </a:ln>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br>
            <a:r>
              <a:rPr lang="en-GB" sz="3600" b="1" spc="300" dirty="0">
                <a:ln w="19050">
                  <a:solidFill>
                    <a:schemeClr val="tx1"/>
                  </a:solidFill>
                </a:ln>
                <a:solidFill>
                  <a:srgbClr val="FFFF00"/>
                </a:solidFill>
                <a:effectLst>
                  <a:outerShdw blurRad="38100" dist="38100" dir="2700000" algn="tl">
                    <a:srgbClr val="000000">
                      <a:alpha val="43137"/>
                    </a:srgbClr>
                  </a:outerShdw>
                </a:effectLst>
                <a:latin typeface="Aharoni" panose="02010803020104030203" pitchFamily="2" charset="-79"/>
                <a:ea typeface="Arial Unicode MS" panose="020B0604020202020204" pitchFamily="34" charset="-128"/>
                <a:cs typeface="Aharoni" panose="02010803020104030203" pitchFamily="2" charset="-79"/>
              </a:rPr>
              <a:t>History</a:t>
            </a:r>
          </a:p>
        </p:txBody>
      </p:sp>
      <p:sp>
        <p:nvSpPr>
          <p:cNvPr id="18" name="TextBox 17">
            <a:hlinkClick r:id="" action="ppaction://customshow?id=0&amp;return=true"/>
          </p:cNvPr>
          <p:cNvSpPr txBox="1"/>
          <p:nvPr/>
        </p:nvSpPr>
        <p:spPr>
          <a:xfrm>
            <a:off x="251520" y="5963159"/>
            <a:ext cx="4032000" cy="778209"/>
          </a:xfrm>
          <a:prstGeom prst="rect">
            <a:avLst/>
          </a:prstGeom>
          <a:gradFill>
            <a:gsLst>
              <a:gs pos="48000">
                <a:schemeClr val="tx2">
                  <a:lumMod val="40000"/>
                  <a:lumOff val="60000"/>
                </a:schemeClr>
              </a:gs>
              <a:gs pos="93000">
                <a:srgbClr val="FFFF00"/>
              </a:gs>
              <a:gs pos="73000">
                <a:srgbClr val="C00000"/>
              </a:gs>
              <a:gs pos="59000">
                <a:srgbClr val="C00000"/>
              </a:gs>
            </a:gsLst>
            <a:lin ang="0" scaled="0"/>
          </a:gradFill>
          <a:ln w="38100">
            <a:solidFill>
              <a:schemeClr val="tx1"/>
            </a:solidFill>
          </a:ln>
        </p:spPr>
        <p:txBody>
          <a:bodyPr wrap="square" rtlCol="0" anchor="ctr">
            <a:noAutofit/>
          </a:bodyPr>
          <a:lstStyle>
            <a:defPPr>
              <a:defRPr lang="en-US"/>
            </a:defPPr>
            <a:lvl1pPr algn="ctr">
              <a:defRPr sz="2400" b="1">
                <a:latin typeface="Arial Narrow" panose="020B0606020202030204" pitchFamily="34" charset="0"/>
              </a:defRPr>
            </a:lvl1pPr>
          </a:lstStyle>
          <a:p>
            <a:r>
              <a:rPr lang="en-GB" dirty="0"/>
              <a:t>Why You’ll Never Catch</a:t>
            </a:r>
            <a:br>
              <a:rPr lang="en-GB" dirty="0"/>
            </a:br>
            <a:r>
              <a:rPr lang="en-GB" sz="3000" dirty="0"/>
              <a:t>Smallpox</a:t>
            </a:r>
          </a:p>
        </p:txBody>
      </p:sp>
      <p:sp>
        <p:nvSpPr>
          <p:cNvPr id="20" name="TextBox 19"/>
          <p:cNvSpPr txBox="1"/>
          <p:nvPr/>
        </p:nvSpPr>
        <p:spPr>
          <a:xfrm>
            <a:off x="5086429" y="1876762"/>
            <a:ext cx="3530679" cy="400110"/>
          </a:xfrm>
          <a:prstGeom prst="rect">
            <a:avLst/>
          </a:prstGeom>
          <a:gradFill>
            <a:gsLst>
              <a:gs pos="11000">
                <a:schemeClr val="tx2">
                  <a:lumMod val="40000"/>
                  <a:lumOff val="60000"/>
                </a:schemeClr>
              </a:gs>
              <a:gs pos="100000">
                <a:srgbClr val="FFFF00"/>
              </a:gs>
              <a:gs pos="89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Strength of Character</a:t>
            </a:r>
          </a:p>
        </p:txBody>
      </p:sp>
      <p:sp>
        <p:nvSpPr>
          <p:cNvPr id="24" name="TextBox 23"/>
          <p:cNvSpPr txBox="1"/>
          <p:nvPr/>
        </p:nvSpPr>
        <p:spPr>
          <a:xfrm>
            <a:off x="5086428" y="2564904"/>
            <a:ext cx="3530680" cy="400110"/>
          </a:xfrm>
          <a:prstGeom prst="rect">
            <a:avLst/>
          </a:prstGeom>
          <a:gradFill>
            <a:gsLst>
              <a:gs pos="11000">
                <a:schemeClr val="tx2">
                  <a:lumMod val="40000"/>
                  <a:lumOff val="60000"/>
                </a:schemeClr>
              </a:gs>
              <a:gs pos="74000">
                <a:srgbClr val="FFFF00"/>
              </a:gs>
              <a:gs pos="60000">
                <a:srgbClr val="C00000"/>
              </a:gs>
              <a:gs pos="28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Picturing Dr Jenner</a:t>
            </a:r>
          </a:p>
        </p:txBody>
      </p:sp>
      <p:sp>
        <p:nvSpPr>
          <p:cNvPr id="21" name="TextBox 20"/>
          <p:cNvSpPr txBox="1"/>
          <p:nvPr/>
        </p:nvSpPr>
        <p:spPr>
          <a:xfrm>
            <a:off x="5086429" y="3212976"/>
            <a:ext cx="3530680" cy="400110"/>
          </a:xfrm>
          <a:prstGeom prst="rect">
            <a:avLst/>
          </a:prstGeom>
          <a:gradFill>
            <a:gsLst>
              <a:gs pos="14000">
                <a:schemeClr val="tx2">
                  <a:lumMod val="40000"/>
                  <a:lumOff val="60000"/>
                </a:schemeClr>
              </a:gs>
              <a:gs pos="73000">
                <a:srgbClr val="C00000"/>
              </a:gs>
              <a:gs pos="87000">
                <a:srgbClr val="FFFF00"/>
              </a:gs>
              <a:gs pos="25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Making Movies!</a:t>
            </a:r>
          </a:p>
        </p:txBody>
      </p:sp>
      <p:sp>
        <p:nvSpPr>
          <p:cNvPr id="23" name="TextBox 22"/>
          <p:cNvSpPr txBox="1"/>
          <p:nvPr/>
        </p:nvSpPr>
        <p:spPr>
          <a:xfrm>
            <a:off x="5103227" y="3861048"/>
            <a:ext cx="3513882" cy="400110"/>
          </a:xfrm>
          <a:prstGeom prst="rect">
            <a:avLst/>
          </a:prstGeom>
          <a:gradFill>
            <a:gsLst>
              <a:gs pos="67000">
                <a:srgbClr val="FFFF00"/>
              </a:gs>
              <a:gs pos="22000">
                <a:schemeClr val="tx2">
                  <a:lumMod val="40000"/>
                  <a:lumOff val="60000"/>
                </a:schemeClr>
              </a:gs>
              <a:gs pos="41000">
                <a:srgbClr val="FFFF00"/>
              </a:gs>
              <a:gs pos="82000">
                <a:srgbClr val="C00000"/>
              </a:gs>
            </a:gsLst>
            <a:lin ang="0" scaled="0"/>
          </a:gradFill>
          <a:ln>
            <a:solidFill>
              <a:schemeClr val="tx1"/>
            </a:solidFill>
          </a:ln>
        </p:spPr>
        <p:txBody>
          <a:bodyPr wrap="square" rtlCol="0" anchor="ctr">
            <a:spAutoFit/>
          </a:bodyPr>
          <a:lstStyle>
            <a:defPPr>
              <a:defRPr lang="en-US"/>
            </a:defPPr>
            <a:lvl1pPr algn="ctr">
              <a:spcBef>
                <a:spcPts val="600"/>
              </a:spcBef>
              <a:spcAft>
                <a:spcPts val="600"/>
              </a:spcAft>
              <a:defRPr sz="2000" b="1">
                <a:latin typeface="Arial Narrow" panose="020B0606020202030204" pitchFamily="34" charset="0"/>
              </a:defRPr>
            </a:lvl1pPr>
          </a:lstStyle>
          <a:p>
            <a:r>
              <a:rPr lang="en-GB" dirty="0"/>
              <a:t>The Great Vaccine Debate</a:t>
            </a:r>
          </a:p>
        </p:txBody>
      </p:sp>
      <p:sp>
        <p:nvSpPr>
          <p:cNvPr id="22" name="TextBox 21"/>
          <p:cNvSpPr txBox="1"/>
          <p:nvPr/>
        </p:nvSpPr>
        <p:spPr>
          <a:xfrm>
            <a:off x="5103227" y="4437112"/>
            <a:ext cx="3513882" cy="392415"/>
          </a:xfrm>
          <a:prstGeom prst="rect">
            <a:avLst/>
          </a:prstGeom>
          <a:gradFill>
            <a:gsLst>
              <a:gs pos="74000">
                <a:schemeClr val="tx2">
                  <a:lumMod val="40000"/>
                  <a:lumOff val="60000"/>
                </a:schemeClr>
              </a:gs>
              <a:gs pos="91000">
                <a:srgbClr val="C00000"/>
              </a:gs>
            </a:gsLst>
            <a:lin ang="0" scaled="0"/>
          </a:gradFill>
          <a:ln>
            <a:solidFill>
              <a:schemeClr val="tx1"/>
            </a:solidFill>
          </a:ln>
        </p:spPr>
        <p:txBody>
          <a:bodyPr wrap="square" rtlCol="0">
            <a:spAutoFit/>
          </a:bodyPr>
          <a:lstStyle>
            <a:defPPr>
              <a:defRPr lang="en-US"/>
            </a:defPPr>
            <a:lvl1pPr algn="ctr">
              <a:spcBef>
                <a:spcPts val="600"/>
              </a:spcBef>
              <a:spcAft>
                <a:spcPts val="600"/>
              </a:spcAft>
              <a:defRPr sz="1950" b="1">
                <a:latin typeface="Arial Narrow" panose="020B0606020202030204" pitchFamily="34" charset="0"/>
              </a:defRPr>
            </a:lvl1pPr>
          </a:lstStyle>
          <a:p>
            <a:r>
              <a:rPr lang="en-GB" dirty="0"/>
              <a:t>Dr Edwina Jenner – Immunologist</a:t>
            </a:r>
          </a:p>
        </p:txBody>
      </p:sp>
      <p:sp>
        <p:nvSpPr>
          <p:cNvPr id="25" name="Down Arrow 24"/>
          <p:cNvSpPr/>
          <p:nvPr/>
        </p:nvSpPr>
        <p:spPr>
          <a:xfrm>
            <a:off x="1763464" y="75600"/>
            <a:ext cx="1008112" cy="6741367"/>
          </a:xfrm>
          <a:prstGeom prst="downArrow">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17467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500"/>
                            </p:stCondLst>
                            <p:childTnLst>
                              <p:par>
                                <p:cTn id="9" presetID="0" presetClass="path" presetSubtype="0" accel="50000" decel="50000" fill="hold" grpId="0" nodeType="afterEffect">
                                  <p:stCondLst>
                                    <p:cond delay="0"/>
                                  </p:stCondLst>
                                  <p:childTnLst>
                                    <p:animMotion origin="layout" path="M 3.05556E-6 -2.39593E-6 C 0.0026 -0.01017 3.05556E-6 -0.01087 -0.00625 -0.01642 C -0.01424 -0.03284 -0.00347 -0.01248 -0.01389 -0.02659 C -0.02778 -0.04532 -0.04028 -0.07308 -0.06007 -0.08186 C -0.07066 -0.09597 -0.0651 -0.09273 -0.07396 -0.0962 C -0.08299 -0.10869 -0.09757 -0.11933 -0.1092 -0.12696 C -0.11701 -0.13737 -0.12986 -0.14384 -0.1401 -0.14963 C -0.15104 -0.15564 -0.14149 -0.15148 -0.15382 -0.1598 C -0.16024 -0.1642 -0.16736 -0.16651 -0.17396 -0.16998 C -0.17656 -0.17136 -0.17934 -0.17206 -0.1816 -0.17414 C -0.18316 -0.17553 -0.18455 -0.17715 -0.18611 -0.1783 C -0.19392 -0.18362 -0.20278 -0.18593 -0.21076 -0.19056 C -0.21962 -0.19565 -0.23055 -0.2005 -0.2401 -0.20282 C -0.24722 -0.20444 -0.26163 -0.20698 -0.26163 -0.20698 C -0.42483 -0.20467 -0.36076 -0.21184 -0.42621 -0.20074 C -0.4368 -0.19149 -0.42292 -0.20235 -0.4401 -0.19472 C -0.44184 -0.19403 -0.44288 -0.19149 -0.44462 -0.19056 C -0.4566 -0.18408 -0.47049 -0.18247 -0.48316 -0.1783 C -0.48472 -0.17622 -0.48594 -0.17368 -0.48767 -0.17206 C -0.48906 -0.1709 -0.49115 -0.17136 -0.49236 -0.16998 C -0.49375 -0.16859 -0.4941 -0.16558 -0.49549 -0.16396 C -0.4967 -0.16258 -0.5 -0.16188 -0.5 -0.16188 " pathEditMode="relative" ptsTypes="fffffffffffffffffffffA">
                                      <p:cBhvr>
                                        <p:cTn id="10" dur="2000" fill="hold"/>
                                        <p:tgtEl>
                                          <p:spTgt spid="23"/>
                                        </p:tgtEl>
                                        <p:attrNameLst>
                                          <p:attrName>ppt_x</p:attrName>
                                          <p:attrName>ppt_y</p:attrName>
                                        </p:attrNameLst>
                                      </p:cBhvr>
                                    </p:animMotion>
                                  </p:childTnLst>
                                </p:cTn>
                              </p:par>
                            </p:childTnLst>
                          </p:cTn>
                        </p:par>
                        <p:par>
                          <p:cTn id="11" fill="hold">
                            <p:stCondLst>
                              <p:cond delay="3500"/>
                            </p:stCondLst>
                            <p:childTnLst>
                              <p:par>
                                <p:cTn id="12" presetID="0" presetClass="path" presetSubtype="0" accel="50000" decel="50000" fill="hold" grpId="0" nodeType="afterEffect">
                                  <p:stCondLst>
                                    <p:cond delay="0"/>
                                  </p:stCondLst>
                                  <p:childTnLst>
                                    <p:animMotion origin="layout" path="M 8.05556E-6 2.39593E-6 C -0.01024 -0.00856 -0.02274 -0.01388 -0.03385 -0.02036 C -0.0394 -0.02359 -0.04357 -0.02822 -0.0493 -0.03076 C -0.05138 -0.03284 -0.05312 -0.03539 -0.05538 -0.03678 C -0.05972 -0.03955 -0.06527 -0.03932 -0.06927 -0.04302 C -0.07083 -0.04441 -0.07222 -0.04626 -0.07395 -0.04718 C -0.0769 -0.0488 -0.08038 -0.04926 -0.08315 -0.05111 C -0.08524 -0.0525 -0.08715 -0.05412 -0.08923 -0.05528 C -0.09236 -0.0569 -0.09861 -0.05944 -0.09861 -0.05944 C -0.10746 -0.06823 -0.11736 -0.07008 -0.12777 -0.07378 C -0.13906 -0.07771 -0.14843 -0.08372 -0.16006 -0.08604 C -0.17291 -0.09297 -0.18628 -0.09598 -0.19999 -0.09829 C -0.21024 -0.09991 -0.2309 -0.10246 -0.2309 -0.10246 C -0.25329 -0.11194 -0.27968 -0.11425 -0.30312 -0.11679 C -0.32326 -0.1235 -0.34409 -0.12258 -0.36475 -0.12489 C -0.42864 -0.1235 -0.43888 -0.13206 -0.48159 -0.11263 C -0.48854 -0.10939 -0.49617 -0.10963 -0.50156 -0.10246 " pathEditMode="relative" ptsTypes="ffffffffffffffffA">
                                      <p:cBhvr>
                                        <p:cTn id="13" dur="2000" fill="hold"/>
                                        <p:tgtEl>
                                          <p:spTgt spid="22"/>
                                        </p:tgtEl>
                                        <p:attrNameLst>
                                          <p:attrName>ppt_x</p:attrName>
                                          <p:attrName>ppt_y</p:attrName>
                                        </p:attrNameLst>
                                      </p:cBhvr>
                                    </p:animMotion>
                                  </p:childTnLst>
                                </p:cTn>
                              </p:par>
                            </p:childTnLst>
                          </p:cTn>
                        </p:par>
                        <p:par>
                          <p:cTn id="14" fill="hold">
                            <p:stCondLst>
                              <p:cond delay="5500"/>
                            </p:stCondLst>
                            <p:childTnLst>
                              <p:par>
                                <p:cTn id="15" presetID="22" presetClass="entr" presetSubtype="1" fill="hold" grpId="0" nodeType="after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animBg="1"/>
      <p:bldP spid="22"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16988A4411D43993AF1AD54B21A42" ma:contentTypeVersion="18" ma:contentTypeDescription="Create a new document." ma:contentTypeScope="" ma:versionID="7d3cd43ba70f36fa3c37690c706d8f06">
  <xsd:schema xmlns:xsd="http://www.w3.org/2001/XMLSchema" xmlns:xs="http://www.w3.org/2001/XMLSchema" xmlns:p="http://schemas.microsoft.com/office/2006/metadata/properties" xmlns:ns2="595e4c87-8aad-4424-8d13-4e1a0ac8f772" xmlns:ns3="a06a9706-ad8f-4101-9ff4-bb1986540cca" targetNamespace="http://schemas.microsoft.com/office/2006/metadata/properties" ma:root="true" ma:fieldsID="98fd641a8cfad8eba1586fc43b07f76d" ns2:_="" ns3:_="">
    <xsd:import namespace="595e4c87-8aad-4424-8d13-4e1a0ac8f772"/>
    <xsd:import namespace="a06a9706-ad8f-4101-9ff4-bb1986540c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e4c87-8aad-4424-8d13-4e1a0ac8f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860b5a-276f-4e20-a60a-049ecf2d2c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6a9706-ad8f-4101-9ff4-bb1986540c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8a0f90-a25b-428a-ba85-bf7ee30a594a}" ma:internalName="TaxCatchAll" ma:showField="CatchAllData" ma:web="a06a9706-ad8f-4101-9ff4-bb1986540c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6584AD-3822-4393-BC8C-E68884FC2A20}"/>
</file>

<file path=customXml/itemProps2.xml><?xml version="1.0" encoding="utf-8"?>
<ds:datastoreItem xmlns:ds="http://schemas.openxmlformats.org/officeDocument/2006/customXml" ds:itemID="{00E6AC54-B8A1-489F-89BE-DF27541E7FBB}"/>
</file>

<file path=docProps/app.xml><?xml version="1.0" encoding="utf-8"?>
<Properties xmlns="http://schemas.openxmlformats.org/officeDocument/2006/extended-properties" xmlns:vt="http://schemas.openxmlformats.org/officeDocument/2006/docPropsVTypes">
  <TotalTime>0</TotalTime>
  <Words>1139</Words>
  <Application>Microsoft Office PowerPoint</Application>
  <PresentationFormat>On-screen Show (4:3)</PresentationFormat>
  <Paragraphs>128</Paragraphs>
  <Slides>32</Slides>
  <Notes>23</Notes>
  <HiddenSlides>0</HiddenSlides>
  <MMClips>2</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32</vt:i4>
      </vt:variant>
      <vt:variant>
        <vt:lpstr>Custom Shows</vt:lpstr>
      </vt:variant>
      <vt:variant>
        <vt:i4>10</vt:i4>
      </vt:variant>
    </vt:vector>
  </HeadingPairs>
  <TitlesOfParts>
    <vt:vector size="50" baseType="lpstr">
      <vt:lpstr>Arial Unicode MS</vt:lpstr>
      <vt:lpstr>Aharoni</vt:lpstr>
      <vt:lpstr>Calibri</vt:lpstr>
      <vt:lpstr>Arial</vt:lpstr>
      <vt:lpstr>Arial Narrow</vt:lpstr>
      <vt:lpstr>Opera-Lyrics-Smooth</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Measles Alert</vt:lpstr>
      <vt:lpstr>Pathway</vt:lpstr>
      <vt:lpstr>The Speckled Monster</vt:lpstr>
      <vt:lpstr>History Detective</vt:lpstr>
      <vt:lpstr>Why You'll Never Catch Smallpox</vt:lpstr>
      <vt:lpstr>Edwina Jenner</vt:lpstr>
      <vt:lpstr>The Great Vaccine Debate</vt:lpstr>
      <vt:lpstr>Making Movies</vt:lpstr>
      <vt:lpstr>Picturing Dr Jenner</vt:lpstr>
      <vt:lpstr>Strength of Character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2015-12-29T11:47:17Z</dcterms:created>
  <dcterms:modified xsi:type="dcterms:W3CDTF">2024-06-11T13:57:38Z</dcterms:modified>
  <cp:contentStatus/>
</cp:coreProperties>
</file>